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9" r:id="rId2"/>
    <p:sldId id="290" r:id="rId3"/>
    <p:sldId id="292" r:id="rId4"/>
    <p:sldId id="293" r:id="rId5"/>
    <p:sldId id="291" r:id="rId6"/>
    <p:sldId id="282" r:id="rId7"/>
    <p:sldId id="28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8C2"/>
    <a:srgbClr val="D7D3E5"/>
    <a:srgbClr val="009541"/>
    <a:srgbClr val="EB506C"/>
    <a:srgbClr val="F7C4C0"/>
    <a:srgbClr val="4DB1E3"/>
    <a:srgbClr val="2DB6BC"/>
    <a:srgbClr val="F08115"/>
    <a:srgbClr val="F1864B"/>
    <a:srgbClr val="88C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729413"/>
            <a:ext cx="4810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9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38860F1F-ADFB-460C-874E-D11FF552B2F6}"/>
              </a:ext>
            </a:extLst>
          </p:cNvPr>
          <p:cNvSpPr txBox="1"/>
          <p:nvPr/>
        </p:nvSpPr>
        <p:spPr>
          <a:xfrm>
            <a:off x="755650" y="1331386"/>
            <a:ext cx="7632700" cy="4761439"/>
          </a:xfrm>
          <a:prstGeom prst="rect">
            <a:avLst/>
          </a:prstGeom>
          <a:solidFill>
            <a:schemeClr val="bg1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2548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078057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Simplify Fractions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2548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9D164C-4B4D-4159-B1DB-E67A9944281E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E4004F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Use the bar models to help you simplify the fractions.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3D2EA277-B82D-44B7-A1A6-ED404149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42825"/>
              </p:ext>
            </p:extLst>
          </p:nvPr>
        </p:nvGraphicFramePr>
        <p:xfrm>
          <a:off x="1763199" y="2345402"/>
          <a:ext cx="3477942" cy="47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38">
                  <a:extLst>
                    <a:ext uri="{9D8B030D-6E8A-4147-A177-3AD203B41FA5}">
                      <a16:colId xmlns:a16="http://schemas.microsoft.com/office/drawing/2014/main" val="4215995469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3490145596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1300747477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1133290192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3046327144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2908290444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3719869506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2471367393"/>
                    </a:ext>
                  </a:extLst>
                </a:gridCol>
                <a:gridCol w="386438">
                  <a:extLst>
                    <a:ext uri="{9D8B030D-6E8A-4147-A177-3AD203B41FA5}">
                      <a16:colId xmlns:a16="http://schemas.microsoft.com/office/drawing/2014/main" val="1034693903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6698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ABE6BE23-8E81-450A-AC63-AFDB99605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76401"/>
              </p:ext>
            </p:extLst>
          </p:nvPr>
        </p:nvGraphicFramePr>
        <p:xfrm>
          <a:off x="1763199" y="3024071"/>
          <a:ext cx="3477939" cy="47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313">
                  <a:extLst>
                    <a:ext uri="{9D8B030D-6E8A-4147-A177-3AD203B41FA5}">
                      <a16:colId xmlns:a16="http://schemas.microsoft.com/office/drawing/2014/main" val="4215995469"/>
                    </a:ext>
                  </a:extLst>
                </a:gridCol>
                <a:gridCol w="1159313">
                  <a:extLst>
                    <a:ext uri="{9D8B030D-6E8A-4147-A177-3AD203B41FA5}">
                      <a16:colId xmlns:a16="http://schemas.microsoft.com/office/drawing/2014/main" val="1133290192"/>
                    </a:ext>
                  </a:extLst>
                </a:gridCol>
                <a:gridCol w="1159313">
                  <a:extLst>
                    <a:ext uri="{9D8B030D-6E8A-4147-A177-3AD203B41FA5}">
                      <a16:colId xmlns:a16="http://schemas.microsoft.com/office/drawing/2014/main" val="3719869506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66981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D52BA15-A0A1-428A-9E2E-C01ABF1F8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7297"/>
              </p:ext>
            </p:extLst>
          </p:nvPr>
        </p:nvGraphicFramePr>
        <p:xfrm>
          <a:off x="1763200" y="4428121"/>
          <a:ext cx="3477945" cy="47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863">
                  <a:extLst>
                    <a:ext uri="{9D8B030D-6E8A-4147-A177-3AD203B41FA5}">
                      <a16:colId xmlns:a16="http://schemas.microsoft.com/office/drawing/2014/main" val="4215995469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3490145596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1300747477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1133290192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3046327144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2908290444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3719869506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2471367393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1034693903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161115680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203768418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1946733563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2775292335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1780817915"/>
                    </a:ext>
                  </a:extLst>
                </a:gridCol>
                <a:gridCol w="231863">
                  <a:extLst>
                    <a:ext uri="{9D8B030D-6E8A-4147-A177-3AD203B41FA5}">
                      <a16:colId xmlns:a16="http://schemas.microsoft.com/office/drawing/2014/main" val="1959163976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66981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B24C548-043A-4BB0-9814-063BF3907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04510"/>
              </p:ext>
            </p:extLst>
          </p:nvPr>
        </p:nvGraphicFramePr>
        <p:xfrm>
          <a:off x="1763200" y="5106789"/>
          <a:ext cx="3477945" cy="47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589">
                  <a:extLst>
                    <a:ext uri="{9D8B030D-6E8A-4147-A177-3AD203B41FA5}">
                      <a16:colId xmlns:a16="http://schemas.microsoft.com/office/drawing/2014/main" val="4215995469"/>
                    </a:ext>
                  </a:extLst>
                </a:gridCol>
                <a:gridCol w="695589">
                  <a:extLst>
                    <a:ext uri="{9D8B030D-6E8A-4147-A177-3AD203B41FA5}">
                      <a16:colId xmlns:a16="http://schemas.microsoft.com/office/drawing/2014/main" val="1133290192"/>
                    </a:ext>
                  </a:extLst>
                </a:gridCol>
                <a:gridCol w="695589">
                  <a:extLst>
                    <a:ext uri="{9D8B030D-6E8A-4147-A177-3AD203B41FA5}">
                      <a16:colId xmlns:a16="http://schemas.microsoft.com/office/drawing/2014/main" val="3719869506"/>
                    </a:ext>
                  </a:extLst>
                </a:gridCol>
                <a:gridCol w="695589">
                  <a:extLst>
                    <a:ext uri="{9D8B030D-6E8A-4147-A177-3AD203B41FA5}">
                      <a16:colId xmlns:a16="http://schemas.microsoft.com/office/drawing/2014/main" val="161115680"/>
                    </a:ext>
                  </a:extLst>
                </a:gridCol>
                <a:gridCol w="695589">
                  <a:extLst>
                    <a:ext uri="{9D8B030D-6E8A-4147-A177-3AD203B41FA5}">
                      <a16:colId xmlns:a16="http://schemas.microsoft.com/office/drawing/2014/main" val="2775292335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66981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BDE67576-CF26-4AD6-AC15-295C9802A0B7}"/>
              </a:ext>
            </a:extLst>
          </p:cNvPr>
          <p:cNvGrpSpPr/>
          <p:nvPr/>
        </p:nvGrpSpPr>
        <p:grpSpPr>
          <a:xfrm>
            <a:off x="5616263" y="2547525"/>
            <a:ext cx="558686" cy="746506"/>
            <a:chOff x="5629275" y="2568440"/>
            <a:chExt cx="666750" cy="8908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DC24AC-E7AC-4B94-997A-A2923928047D}"/>
                </a:ext>
              </a:extLst>
            </p:cNvPr>
            <p:cNvSpPr/>
            <p:nvPr/>
          </p:nvSpPr>
          <p:spPr>
            <a:xfrm>
              <a:off x="5776077" y="2568440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8C0B50-602D-4BA3-8399-053D7FF086C8}"/>
                </a:ext>
              </a:extLst>
            </p:cNvPr>
            <p:cNvSpPr/>
            <p:nvPr/>
          </p:nvSpPr>
          <p:spPr>
            <a:xfrm>
              <a:off x="5776077" y="3086191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92FDFE-CFF9-45A1-BBDC-572DB8BA3CCC}"/>
                </a:ext>
              </a:extLst>
            </p:cNvPr>
            <p:cNvCxnSpPr/>
            <p:nvPr/>
          </p:nvCxnSpPr>
          <p:spPr>
            <a:xfrm>
              <a:off x="5629275" y="3011488"/>
              <a:ext cx="6667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105984-C0A4-4994-973F-0AD61B57B3A1}"/>
              </a:ext>
            </a:extLst>
          </p:cNvPr>
          <p:cNvGrpSpPr/>
          <p:nvPr/>
        </p:nvGrpSpPr>
        <p:grpSpPr>
          <a:xfrm>
            <a:off x="6749738" y="2547525"/>
            <a:ext cx="558686" cy="746506"/>
            <a:chOff x="6762750" y="2568440"/>
            <a:chExt cx="666750" cy="89089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E8DA67-FEC1-40E8-878B-2C81423F2ACD}"/>
                </a:ext>
              </a:extLst>
            </p:cNvPr>
            <p:cNvSpPr/>
            <p:nvPr/>
          </p:nvSpPr>
          <p:spPr>
            <a:xfrm>
              <a:off x="6909552" y="2568440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6B2807-872C-4364-8B72-038D5D891BC9}"/>
                </a:ext>
              </a:extLst>
            </p:cNvPr>
            <p:cNvSpPr/>
            <p:nvPr/>
          </p:nvSpPr>
          <p:spPr>
            <a:xfrm>
              <a:off x="6909552" y="3086191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CBDB43-87D5-46E7-8D9C-984D858BCB8B}"/>
                </a:ext>
              </a:extLst>
            </p:cNvPr>
            <p:cNvCxnSpPr/>
            <p:nvPr/>
          </p:nvCxnSpPr>
          <p:spPr>
            <a:xfrm>
              <a:off x="6762750" y="3011488"/>
              <a:ext cx="6667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C57AA703-AD18-4D27-9651-2B72AD11BADF}"/>
              </a:ext>
            </a:extLst>
          </p:cNvPr>
          <p:cNvSpPr/>
          <p:nvPr/>
        </p:nvSpPr>
        <p:spPr>
          <a:xfrm>
            <a:off x="6052091" y="2268755"/>
            <a:ext cx="820506" cy="442954"/>
          </a:xfrm>
          <a:prstGeom prst="arc">
            <a:avLst>
              <a:gd name="adj1" fmla="val 11228358"/>
              <a:gd name="adj2" fmla="val 212852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170634FD-05AE-43C6-8E24-D94E20A0FA7E}"/>
              </a:ext>
            </a:extLst>
          </p:cNvPr>
          <p:cNvSpPr/>
          <p:nvPr/>
        </p:nvSpPr>
        <p:spPr>
          <a:xfrm rot="10800000" flipH="1">
            <a:off x="6061945" y="3126745"/>
            <a:ext cx="800798" cy="442954"/>
          </a:xfrm>
          <a:prstGeom prst="arc">
            <a:avLst>
              <a:gd name="adj1" fmla="val 11228358"/>
              <a:gd name="adj2" fmla="val 212852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499499-052D-4C05-A8A9-E907AA798DB9}"/>
              </a:ext>
            </a:extLst>
          </p:cNvPr>
          <p:cNvSpPr txBox="1"/>
          <p:nvPr/>
        </p:nvSpPr>
        <p:spPr>
          <a:xfrm>
            <a:off x="5760068" y="2498058"/>
            <a:ext cx="27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617BCA-D239-45BA-9B66-C8A004CA5BA9}"/>
              </a:ext>
            </a:extLst>
          </p:cNvPr>
          <p:cNvSpPr txBox="1"/>
          <p:nvPr/>
        </p:nvSpPr>
        <p:spPr>
          <a:xfrm>
            <a:off x="5760068" y="2938745"/>
            <a:ext cx="27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0B531D-C802-4A12-BE60-87A60B9CFAEA}"/>
              </a:ext>
            </a:extLst>
          </p:cNvPr>
          <p:cNvSpPr txBox="1"/>
          <p:nvPr/>
        </p:nvSpPr>
        <p:spPr>
          <a:xfrm>
            <a:off x="6899405" y="2498058"/>
            <a:ext cx="26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3C1212-17E3-4C30-AD67-CB67D8AEAB31}"/>
              </a:ext>
            </a:extLst>
          </p:cNvPr>
          <p:cNvSpPr txBox="1"/>
          <p:nvPr/>
        </p:nvSpPr>
        <p:spPr>
          <a:xfrm>
            <a:off x="6900748" y="2938745"/>
            <a:ext cx="26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3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9E18E1-8202-40E0-8C5C-F904A92531B4}"/>
              </a:ext>
            </a:extLst>
          </p:cNvPr>
          <p:cNvGrpSpPr/>
          <p:nvPr/>
        </p:nvGrpSpPr>
        <p:grpSpPr>
          <a:xfrm>
            <a:off x="5616263" y="4649828"/>
            <a:ext cx="558686" cy="746506"/>
            <a:chOff x="5629275" y="2568440"/>
            <a:chExt cx="666750" cy="89089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00A7D0-C56D-4048-A43A-6F44031B3AEC}"/>
                </a:ext>
              </a:extLst>
            </p:cNvPr>
            <p:cNvSpPr/>
            <p:nvPr/>
          </p:nvSpPr>
          <p:spPr>
            <a:xfrm>
              <a:off x="5776077" y="2568440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A80B93F-0C1B-45DF-8B07-FBA07878E8F8}"/>
                </a:ext>
              </a:extLst>
            </p:cNvPr>
            <p:cNvSpPr/>
            <p:nvPr/>
          </p:nvSpPr>
          <p:spPr>
            <a:xfrm>
              <a:off x="5776077" y="3086191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F786E5C-0AB7-4B26-A348-A6027608419B}"/>
                </a:ext>
              </a:extLst>
            </p:cNvPr>
            <p:cNvCxnSpPr/>
            <p:nvPr/>
          </p:nvCxnSpPr>
          <p:spPr>
            <a:xfrm>
              <a:off x="5629275" y="3011488"/>
              <a:ext cx="6667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772600-7BCA-4AAA-982D-1CA9EDA21A72}"/>
              </a:ext>
            </a:extLst>
          </p:cNvPr>
          <p:cNvGrpSpPr/>
          <p:nvPr/>
        </p:nvGrpSpPr>
        <p:grpSpPr>
          <a:xfrm>
            <a:off x="6749738" y="4649828"/>
            <a:ext cx="558686" cy="746506"/>
            <a:chOff x="6762750" y="2568440"/>
            <a:chExt cx="666750" cy="89089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09CB176-A3F2-4DE0-A67E-FD980623B215}"/>
                </a:ext>
              </a:extLst>
            </p:cNvPr>
            <p:cNvSpPr/>
            <p:nvPr/>
          </p:nvSpPr>
          <p:spPr>
            <a:xfrm>
              <a:off x="6909552" y="2568440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B84B50B-58B6-4476-83C8-A2499EABAC35}"/>
                </a:ext>
              </a:extLst>
            </p:cNvPr>
            <p:cNvSpPr/>
            <p:nvPr/>
          </p:nvSpPr>
          <p:spPr>
            <a:xfrm>
              <a:off x="6909552" y="3086191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B60234B-7242-4E77-92F6-B7AFB8D52DD3}"/>
                </a:ext>
              </a:extLst>
            </p:cNvPr>
            <p:cNvCxnSpPr/>
            <p:nvPr/>
          </p:nvCxnSpPr>
          <p:spPr>
            <a:xfrm>
              <a:off x="6762750" y="3011488"/>
              <a:ext cx="6667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Arc 60">
            <a:extLst>
              <a:ext uri="{FF2B5EF4-FFF2-40B4-BE49-F238E27FC236}">
                <a16:creationId xmlns:a16="http://schemas.microsoft.com/office/drawing/2014/main" id="{440199CB-A81B-4A39-A030-B9254605C90F}"/>
              </a:ext>
            </a:extLst>
          </p:cNvPr>
          <p:cNvSpPr/>
          <p:nvPr/>
        </p:nvSpPr>
        <p:spPr>
          <a:xfrm>
            <a:off x="6052091" y="4336222"/>
            <a:ext cx="820506" cy="442954"/>
          </a:xfrm>
          <a:prstGeom prst="arc">
            <a:avLst>
              <a:gd name="adj1" fmla="val 11228358"/>
              <a:gd name="adj2" fmla="val 212852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EAD2C8BF-455A-41A0-8545-E4B34521A065}"/>
              </a:ext>
            </a:extLst>
          </p:cNvPr>
          <p:cNvSpPr/>
          <p:nvPr/>
        </p:nvSpPr>
        <p:spPr>
          <a:xfrm rot="10800000" flipH="1">
            <a:off x="6051940" y="5255175"/>
            <a:ext cx="820808" cy="442954"/>
          </a:xfrm>
          <a:prstGeom prst="arc">
            <a:avLst>
              <a:gd name="adj1" fmla="val 11228358"/>
              <a:gd name="adj2" fmla="val 212852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24669B-2725-47E6-8880-523F00C193A3}"/>
              </a:ext>
            </a:extLst>
          </p:cNvPr>
          <p:cNvSpPr txBox="1"/>
          <p:nvPr/>
        </p:nvSpPr>
        <p:spPr>
          <a:xfrm>
            <a:off x="5760068" y="4598729"/>
            <a:ext cx="27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3ABFBA-724C-47B4-8C5D-3A8723EEB420}"/>
              </a:ext>
            </a:extLst>
          </p:cNvPr>
          <p:cNvSpPr txBox="1"/>
          <p:nvPr/>
        </p:nvSpPr>
        <p:spPr>
          <a:xfrm>
            <a:off x="5619471" y="5041048"/>
            <a:ext cx="55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15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99E1633-7966-4971-BEED-3DD198BD17B3}"/>
              </a:ext>
            </a:extLst>
          </p:cNvPr>
          <p:cNvSpPr txBox="1"/>
          <p:nvPr/>
        </p:nvSpPr>
        <p:spPr>
          <a:xfrm>
            <a:off x="6899405" y="4598729"/>
            <a:ext cx="26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1276EF-2BA3-46E6-8DDB-879B80364E2A}"/>
              </a:ext>
            </a:extLst>
          </p:cNvPr>
          <p:cNvSpPr txBox="1"/>
          <p:nvPr/>
        </p:nvSpPr>
        <p:spPr>
          <a:xfrm>
            <a:off x="6898734" y="5039994"/>
            <a:ext cx="27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2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50" grpId="0"/>
      <p:bldP spid="50" grpId="1"/>
      <p:bldP spid="51" grpId="0"/>
      <p:bldP spid="51" grpId="1"/>
      <p:bldP spid="52" grpId="0"/>
      <p:bldP spid="5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38860F1F-ADFB-460C-874E-D11FF552B2F6}"/>
              </a:ext>
            </a:extLst>
          </p:cNvPr>
          <p:cNvSpPr txBox="1"/>
          <p:nvPr/>
        </p:nvSpPr>
        <p:spPr>
          <a:xfrm>
            <a:off x="755650" y="1331386"/>
            <a:ext cx="7632700" cy="4761439"/>
          </a:xfrm>
          <a:prstGeom prst="rect">
            <a:avLst/>
          </a:prstGeom>
          <a:solidFill>
            <a:schemeClr val="bg1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2548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078057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Simplify Fractions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2548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9D164C-4B4D-4159-B1DB-E67A9944281E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E4004F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Use the bar models to help you simplify the fractions.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3D2EA277-B82D-44B7-A1A6-ED404149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20104"/>
              </p:ext>
            </p:extLst>
          </p:nvPr>
        </p:nvGraphicFramePr>
        <p:xfrm>
          <a:off x="1763199" y="2345402"/>
          <a:ext cx="3477936" cy="47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742">
                  <a:extLst>
                    <a:ext uri="{9D8B030D-6E8A-4147-A177-3AD203B41FA5}">
                      <a16:colId xmlns:a16="http://schemas.microsoft.com/office/drawing/2014/main" val="4215995469"/>
                    </a:ext>
                  </a:extLst>
                </a:gridCol>
                <a:gridCol w="434742">
                  <a:extLst>
                    <a:ext uri="{9D8B030D-6E8A-4147-A177-3AD203B41FA5}">
                      <a16:colId xmlns:a16="http://schemas.microsoft.com/office/drawing/2014/main" val="3490145596"/>
                    </a:ext>
                  </a:extLst>
                </a:gridCol>
                <a:gridCol w="434742">
                  <a:extLst>
                    <a:ext uri="{9D8B030D-6E8A-4147-A177-3AD203B41FA5}">
                      <a16:colId xmlns:a16="http://schemas.microsoft.com/office/drawing/2014/main" val="1300747477"/>
                    </a:ext>
                  </a:extLst>
                </a:gridCol>
                <a:gridCol w="434742">
                  <a:extLst>
                    <a:ext uri="{9D8B030D-6E8A-4147-A177-3AD203B41FA5}">
                      <a16:colId xmlns:a16="http://schemas.microsoft.com/office/drawing/2014/main" val="1133290192"/>
                    </a:ext>
                  </a:extLst>
                </a:gridCol>
                <a:gridCol w="434742">
                  <a:extLst>
                    <a:ext uri="{9D8B030D-6E8A-4147-A177-3AD203B41FA5}">
                      <a16:colId xmlns:a16="http://schemas.microsoft.com/office/drawing/2014/main" val="3046327144"/>
                    </a:ext>
                  </a:extLst>
                </a:gridCol>
                <a:gridCol w="434742">
                  <a:extLst>
                    <a:ext uri="{9D8B030D-6E8A-4147-A177-3AD203B41FA5}">
                      <a16:colId xmlns:a16="http://schemas.microsoft.com/office/drawing/2014/main" val="2908290444"/>
                    </a:ext>
                  </a:extLst>
                </a:gridCol>
                <a:gridCol w="434742">
                  <a:extLst>
                    <a:ext uri="{9D8B030D-6E8A-4147-A177-3AD203B41FA5}">
                      <a16:colId xmlns:a16="http://schemas.microsoft.com/office/drawing/2014/main" val="3719869506"/>
                    </a:ext>
                  </a:extLst>
                </a:gridCol>
                <a:gridCol w="434742">
                  <a:extLst>
                    <a:ext uri="{9D8B030D-6E8A-4147-A177-3AD203B41FA5}">
                      <a16:colId xmlns:a16="http://schemas.microsoft.com/office/drawing/2014/main" val="1034693903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6698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ABE6BE23-8E81-450A-AC63-AFDB99605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26307"/>
              </p:ext>
            </p:extLst>
          </p:nvPr>
        </p:nvGraphicFramePr>
        <p:xfrm>
          <a:off x="1763199" y="3024071"/>
          <a:ext cx="3477940" cy="47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485">
                  <a:extLst>
                    <a:ext uri="{9D8B030D-6E8A-4147-A177-3AD203B41FA5}">
                      <a16:colId xmlns:a16="http://schemas.microsoft.com/office/drawing/2014/main" val="4215995469"/>
                    </a:ext>
                  </a:extLst>
                </a:gridCol>
                <a:gridCol w="869485">
                  <a:extLst>
                    <a:ext uri="{9D8B030D-6E8A-4147-A177-3AD203B41FA5}">
                      <a16:colId xmlns:a16="http://schemas.microsoft.com/office/drawing/2014/main" val="689620192"/>
                    </a:ext>
                  </a:extLst>
                </a:gridCol>
                <a:gridCol w="869485">
                  <a:extLst>
                    <a:ext uri="{9D8B030D-6E8A-4147-A177-3AD203B41FA5}">
                      <a16:colId xmlns:a16="http://schemas.microsoft.com/office/drawing/2014/main" val="1133290192"/>
                    </a:ext>
                  </a:extLst>
                </a:gridCol>
                <a:gridCol w="869485">
                  <a:extLst>
                    <a:ext uri="{9D8B030D-6E8A-4147-A177-3AD203B41FA5}">
                      <a16:colId xmlns:a16="http://schemas.microsoft.com/office/drawing/2014/main" val="3719869506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66981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D52BA15-A0A1-428A-9E2E-C01ABF1F8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27526"/>
              </p:ext>
            </p:extLst>
          </p:nvPr>
        </p:nvGraphicFramePr>
        <p:xfrm>
          <a:off x="1763199" y="4428121"/>
          <a:ext cx="3477940" cy="47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794">
                  <a:extLst>
                    <a:ext uri="{9D8B030D-6E8A-4147-A177-3AD203B41FA5}">
                      <a16:colId xmlns:a16="http://schemas.microsoft.com/office/drawing/2014/main" val="4215995469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1133290192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3046327144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2908290444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3719869506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2471367393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1034693903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2775292335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1780817915"/>
                    </a:ext>
                  </a:extLst>
                </a:gridCol>
                <a:gridCol w="347794">
                  <a:extLst>
                    <a:ext uri="{9D8B030D-6E8A-4147-A177-3AD203B41FA5}">
                      <a16:colId xmlns:a16="http://schemas.microsoft.com/office/drawing/2014/main" val="1959163976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66981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B24C548-043A-4BB0-9814-063BF39079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3200" y="5106789"/>
          <a:ext cx="3477945" cy="47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589">
                  <a:extLst>
                    <a:ext uri="{9D8B030D-6E8A-4147-A177-3AD203B41FA5}">
                      <a16:colId xmlns:a16="http://schemas.microsoft.com/office/drawing/2014/main" val="4215995469"/>
                    </a:ext>
                  </a:extLst>
                </a:gridCol>
                <a:gridCol w="695589">
                  <a:extLst>
                    <a:ext uri="{9D8B030D-6E8A-4147-A177-3AD203B41FA5}">
                      <a16:colId xmlns:a16="http://schemas.microsoft.com/office/drawing/2014/main" val="1133290192"/>
                    </a:ext>
                  </a:extLst>
                </a:gridCol>
                <a:gridCol w="695589">
                  <a:extLst>
                    <a:ext uri="{9D8B030D-6E8A-4147-A177-3AD203B41FA5}">
                      <a16:colId xmlns:a16="http://schemas.microsoft.com/office/drawing/2014/main" val="3719869506"/>
                    </a:ext>
                  </a:extLst>
                </a:gridCol>
                <a:gridCol w="695589">
                  <a:extLst>
                    <a:ext uri="{9D8B030D-6E8A-4147-A177-3AD203B41FA5}">
                      <a16:colId xmlns:a16="http://schemas.microsoft.com/office/drawing/2014/main" val="161115680"/>
                    </a:ext>
                  </a:extLst>
                </a:gridCol>
                <a:gridCol w="695589">
                  <a:extLst>
                    <a:ext uri="{9D8B030D-6E8A-4147-A177-3AD203B41FA5}">
                      <a16:colId xmlns:a16="http://schemas.microsoft.com/office/drawing/2014/main" val="2775292335"/>
                    </a:ext>
                  </a:extLst>
                </a:gridCol>
              </a:tblGrid>
              <a:tr h="476715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20" marR="76620" marT="38310" marB="38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66981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BDE67576-CF26-4AD6-AC15-295C9802A0B7}"/>
              </a:ext>
            </a:extLst>
          </p:cNvPr>
          <p:cNvGrpSpPr/>
          <p:nvPr/>
        </p:nvGrpSpPr>
        <p:grpSpPr>
          <a:xfrm>
            <a:off x="5616263" y="2547525"/>
            <a:ext cx="558686" cy="746506"/>
            <a:chOff x="5629275" y="2568440"/>
            <a:chExt cx="666750" cy="8908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DC24AC-E7AC-4B94-997A-A2923928047D}"/>
                </a:ext>
              </a:extLst>
            </p:cNvPr>
            <p:cNvSpPr/>
            <p:nvPr/>
          </p:nvSpPr>
          <p:spPr>
            <a:xfrm>
              <a:off x="5776077" y="2568440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8C0B50-602D-4BA3-8399-053D7FF086C8}"/>
                </a:ext>
              </a:extLst>
            </p:cNvPr>
            <p:cNvSpPr/>
            <p:nvPr/>
          </p:nvSpPr>
          <p:spPr>
            <a:xfrm>
              <a:off x="5776077" y="3086191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92FDFE-CFF9-45A1-BBDC-572DB8BA3CCC}"/>
                </a:ext>
              </a:extLst>
            </p:cNvPr>
            <p:cNvCxnSpPr/>
            <p:nvPr/>
          </p:nvCxnSpPr>
          <p:spPr>
            <a:xfrm>
              <a:off x="5629275" y="3011488"/>
              <a:ext cx="6667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105984-C0A4-4994-973F-0AD61B57B3A1}"/>
              </a:ext>
            </a:extLst>
          </p:cNvPr>
          <p:cNvGrpSpPr/>
          <p:nvPr/>
        </p:nvGrpSpPr>
        <p:grpSpPr>
          <a:xfrm>
            <a:off x="6749738" y="2547525"/>
            <a:ext cx="558686" cy="746506"/>
            <a:chOff x="6762750" y="2568440"/>
            <a:chExt cx="666750" cy="89089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E8DA67-FEC1-40E8-878B-2C81423F2ACD}"/>
                </a:ext>
              </a:extLst>
            </p:cNvPr>
            <p:cNvSpPr/>
            <p:nvPr/>
          </p:nvSpPr>
          <p:spPr>
            <a:xfrm>
              <a:off x="6909552" y="2568440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6B2807-872C-4364-8B72-038D5D891BC9}"/>
                </a:ext>
              </a:extLst>
            </p:cNvPr>
            <p:cNvSpPr/>
            <p:nvPr/>
          </p:nvSpPr>
          <p:spPr>
            <a:xfrm>
              <a:off x="6909552" y="3086191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CBDB43-87D5-46E7-8D9C-984D858BCB8B}"/>
                </a:ext>
              </a:extLst>
            </p:cNvPr>
            <p:cNvCxnSpPr/>
            <p:nvPr/>
          </p:nvCxnSpPr>
          <p:spPr>
            <a:xfrm>
              <a:off x="6762750" y="3011488"/>
              <a:ext cx="6667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C57AA703-AD18-4D27-9651-2B72AD11BADF}"/>
              </a:ext>
            </a:extLst>
          </p:cNvPr>
          <p:cNvSpPr/>
          <p:nvPr/>
        </p:nvSpPr>
        <p:spPr>
          <a:xfrm>
            <a:off x="6052091" y="2268755"/>
            <a:ext cx="820506" cy="442954"/>
          </a:xfrm>
          <a:prstGeom prst="arc">
            <a:avLst>
              <a:gd name="adj1" fmla="val 11228358"/>
              <a:gd name="adj2" fmla="val 212852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170634FD-05AE-43C6-8E24-D94E20A0FA7E}"/>
              </a:ext>
            </a:extLst>
          </p:cNvPr>
          <p:cNvSpPr/>
          <p:nvPr/>
        </p:nvSpPr>
        <p:spPr>
          <a:xfrm rot="10800000" flipH="1">
            <a:off x="6051208" y="3126745"/>
            <a:ext cx="822272" cy="442954"/>
          </a:xfrm>
          <a:prstGeom prst="arc">
            <a:avLst>
              <a:gd name="adj1" fmla="val 11228358"/>
              <a:gd name="adj2" fmla="val 212852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499499-052D-4C05-A8A9-E907AA798DB9}"/>
              </a:ext>
            </a:extLst>
          </p:cNvPr>
          <p:cNvSpPr txBox="1"/>
          <p:nvPr/>
        </p:nvSpPr>
        <p:spPr>
          <a:xfrm>
            <a:off x="5760068" y="2498058"/>
            <a:ext cx="27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617BCA-D239-45BA-9B66-C8A004CA5BA9}"/>
              </a:ext>
            </a:extLst>
          </p:cNvPr>
          <p:cNvSpPr txBox="1"/>
          <p:nvPr/>
        </p:nvSpPr>
        <p:spPr>
          <a:xfrm>
            <a:off x="5760068" y="2938745"/>
            <a:ext cx="27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0B531D-C802-4A12-BE60-87A60B9CFAEA}"/>
              </a:ext>
            </a:extLst>
          </p:cNvPr>
          <p:cNvSpPr txBox="1"/>
          <p:nvPr/>
        </p:nvSpPr>
        <p:spPr>
          <a:xfrm>
            <a:off x="6899405" y="2498058"/>
            <a:ext cx="26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3C1212-17E3-4C30-AD67-CB67D8AEAB31}"/>
              </a:ext>
            </a:extLst>
          </p:cNvPr>
          <p:cNvSpPr txBox="1"/>
          <p:nvPr/>
        </p:nvSpPr>
        <p:spPr>
          <a:xfrm>
            <a:off x="6900748" y="2938745"/>
            <a:ext cx="26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4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9E18E1-8202-40E0-8C5C-F904A92531B4}"/>
              </a:ext>
            </a:extLst>
          </p:cNvPr>
          <p:cNvGrpSpPr/>
          <p:nvPr/>
        </p:nvGrpSpPr>
        <p:grpSpPr>
          <a:xfrm>
            <a:off x="5616263" y="4649828"/>
            <a:ext cx="558686" cy="746506"/>
            <a:chOff x="5629275" y="2568440"/>
            <a:chExt cx="666750" cy="89089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00A7D0-C56D-4048-A43A-6F44031B3AEC}"/>
                </a:ext>
              </a:extLst>
            </p:cNvPr>
            <p:cNvSpPr/>
            <p:nvPr/>
          </p:nvSpPr>
          <p:spPr>
            <a:xfrm>
              <a:off x="5776077" y="2568440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A80B93F-0C1B-45DF-8B07-FBA07878E8F8}"/>
                </a:ext>
              </a:extLst>
            </p:cNvPr>
            <p:cNvSpPr/>
            <p:nvPr/>
          </p:nvSpPr>
          <p:spPr>
            <a:xfrm>
              <a:off x="5776077" y="3086191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F786E5C-0AB7-4B26-A348-A6027608419B}"/>
                </a:ext>
              </a:extLst>
            </p:cNvPr>
            <p:cNvCxnSpPr/>
            <p:nvPr/>
          </p:nvCxnSpPr>
          <p:spPr>
            <a:xfrm>
              <a:off x="5629275" y="3011488"/>
              <a:ext cx="6667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772600-7BCA-4AAA-982D-1CA9EDA21A72}"/>
              </a:ext>
            </a:extLst>
          </p:cNvPr>
          <p:cNvGrpSpPr/>
          <p:nvPr/>
        </p:nvGrpSpPr>
        <p:grpSpPr>
          <a:xfrm>
            <a:off x="6749738" y="4649828"/>
            <a:ext cx="558686" cy="746506"/>
            <a:chOff x="6762750" y="2568440"/>
            <a:chExt cx="666750" cy="89089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09CB176-A3F2-4DE0-A67E-FD980623B215}"/>
                </a:ext>
              </a:extLst>
            </p:cNvPr>
            <p:cNvSpPr/>
            <p:nvPr/>
          </p:nvSpPr>
          <p:spPr>
            <a:xfrm>
              <a:off x="6909552" y="2568440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B84B50B-58B6-4476-83C8-A2499EABAC35}"/>
                </a:ext>
              </a:extLst>
            </p:cNvPr>
            <p:cNvSpPr/>
            <p:nvPr/>
          </p:nvSpPr>
          <p:spPr>
            <a:xfrm>
              <a:off x="6909552" y="3086191"/>
              <a:ext cx="373146" cy="3731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B60234B-7242-4E77-92F6-B7AFB8D52DD3}"/>
                </a:ext>
              </a:extLst>
            </p:cNvPr>
            <p:cNvCxnSpPr/>
            <p:nvPr/>
          </p:nvCxnSpPr>
          <p:spPr>
            <a:xfrm>
              <a:off x="6762750" y="3011488"/>
              <a:ext cx="6667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Arc 60">
            <a:extLst>
              <a:ext uri="{FF2B5EF4-FFF2-40B4-BE49-F238E27FC236}">
                <a16:creationId xmlns:a16="http://schemas.microsoft.com/office/drawing/2014/main" id="{440199CB-A81B-4A39-A030-B9254605C90F}"/>
              </a:ext>
            </a:extLst>
          </p:cNvPr>
          <p:cNvSpPr/>
          <p:nvPr/>
        </p:nvSpPr>
        <p:spPr>
          <a:xfrm>
            <a:off x="6052091" y="4336222"/>
            <a:ext cx="820506" cy="442954"/>
          </a:xfrm>
          <a:prstGeom prst="arc">
            <a:avLst>
              <a:gd name="adj1" fmla="val 11228358"/>
              <a:gd name="adj2" fmla="val 212852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EAD2C8BF-455A-41A0-8545-E4B34521A065}"/>
              </a:ext>
            </a:extLst>
          </p:cNvPr>
          <p:cNvSpPr/>
          <p:nvPr/>
        </p:nvSpPr>
        <p:spPr>
          <a:xfrm rot="10800000" flipH="1">
            <a:off x="6051940" y="5255175"/>
            <a:ext cx="820808" cy="442954"/>
          </a:xfrm>
          <a:prstGeom prst="arc">
            <a:avLst>
              <a:gd name="adj1" fmla="val 11228358"/>
              <a:gd name="adj2" fmla="val 2128526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24669B-2725-47E6-8880-523F00C193A3}"/>
              </a:ext>
            </a:extLst>
          </p:cNvPr>
          <p:cNvSpPr txBox="1"/>
          <p:nvPr/>
        </p:nvSpPr>
        <p:spPr>
          <a:xfrm>
            <a:off x="5760068" y="4598729"/>
            <a:ext cx="27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3ABFBA-724C-47B4-8C5D-3A8723EEB420}"/>
              </a:ext>
            </a:extLst>
          </p:cNvPr>
          <p:cNvSpPr txBox="1"/>
          <p:nvPr/>
        </p:nvSpPr>
        <p:spPr>
          <a:xfrm>
            <a:off x="5619471" y="5041048"/>
            <a:ext cx="55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99E1633-7966-4971-BEED-3DD198BD17B3}"/>
              </a:ext>
            </a:extLst>
          </p:cNvPr>
          <p:cNvSpPr txBox="1"/>
          <p:nvPr/>
        </p:nvSpPr>
        <p:spPr>
          <a:xfrm>
            <a:off x="6899405" y="4598729"/>
            <a:ext cx="26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1276EF-2BA3-46E6-8DDB-879B80364E2A}"/>
              </a:ext>
            </a:extLst>
          </p:cNvPr>
          <p:cNvSpPr txBox="1"/>
          <p:nvPr/>
        </p:nvSpPr>
        <p:spPr>
          <a:xfrm>
            <a:off x="6898734" y="5039994"/>
            <a:ext cx="27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54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66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2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50" grpId="0"/>
      <p:bldP spid="50" grpId="1"/>
      <p:bldP spid="51" grpId="0"/>
      <p:bldP spid="51" grpId="1"/>
      <p:bldP spid="52" grpId="0"/>
      <p:bldP spid="5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1570038" y="479425"/>
            <a:ext cx="5994400" cy="993775"/>
          </a:xfrm>
        </p:spPr>
        <p:txBody>
          <a:bodyPr/>
          <a:lstStyle/>
          <a:p>
            <a:pPr algn="ctr" eaLnBrk="1" hangingPunct="1"/>
            <a:r>
              <a:rPr lang="en-US" altLang="en-US" sz="3600" b="0">
                <a:latin typeface="Twinkl SemiBold" pitchFamily="2" charset="0"/>
                <a:cs typeface="Twinkl" panose="020B0604020202020204" charset="0"/>
              </a:rPr>
              <a:t>Use Common Factors to Simplify Fractions</a:t>
            </a:r>
            <a:endParaRPr lang="en-GB" altLang="en-US" sz="3600" b="0">
              <a:latin typeface="Twinkl SemiBold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64438" y="5897563"/>
            <a:ext cx="1012825" cy="4476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Answers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64438" y="5897563"/>
            <a:ext cx="1012825" cy="447675"/>
          </a:xfrm>
          <a:prstGeom prst="round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</a:rPr>
              <a:t>Hide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</a:rPr>
              <a:t>Answers</a:t>
            </a:r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943100" y="1612900"/>
            <a:ext cx="53705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Twinkl" panose="020B0604020202020204" charset="0"/>
              </a:rPr>
              <a:t>Explain how you would use the common factors of 24 and 30 to express     in its simplest form.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195763" y="1868488"/>
          <a:ext cx="20796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481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81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343150"/>
            <a:ext cx="366712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424113" y="2981325"/>
            <a:ext cx="3752850" cy="2241550"/>
          </a:xfrm>
          <a:prstGeom prst="roundRect">
            <a:avLst>
              <a:gd name="adj" fmla="val 59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The common factors of 24 and 30 are 1, 2, 3 and 6. Take the highest factor which is 6.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Divide 24 and 30 by 6.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    =     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    is the simplest form.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87625" y="4403725"/>
          <a:ext cx="207963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482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82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168650" y="4403725"/>
          <a:ext cx="1778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482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82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598738" y="4813300"/>
          <a:ext cx="1778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482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82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7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7" r="36868" b="48750"/>
          <a:stretch>
            <a:fillRect/>
          </a:stretch>
        </p:blipFill>
        <p:spPr bwMode="auto">
          <a:xfrm>
            <a:off x="560388" y="2905125"/>
            <a:ext cx="18288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2" t="2" r="3450" b="46651"/>
          <a:stretch>
            <a:fillRect/>
          </a:stretch>
        </p:blipFill>
        <p:spPr bwMode="auto">
          <a:xfrm>
            <a:off x="6477000" y="2760663"/>
            <a:ext cx="222885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251075" y="2538413"/>
            <a:ext cx="852488" cy="1066800"/>
          </a:xfrm>
          <a:prstGeom prst="roundRect">
            <a:avLst>
              <a:gd name="adj" fmla="val 59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winkl"/>
              <a:cs typeface="Twinkl"/>
            </a:endParaRPr>
          </a:p>
        </p:txBody>
      </p:sp>
      <p:sp>
        <p:nvSpPr>
          <p:cNvPr id="10245" name="Title 20"/>
          <p:cNvSpPr>
            <a:spLocks noGrp="1"/>
          </p:cNvSpPr>
          <p:nvPr>
            <p:ph type="title"/>
          </p:nvPr>
        </p:nvSpPr>
        <p:spPr>
          <a:xfrm>
            <a:off x="557213" y="479425"/>
            <a:ext cx="8020050" cy="649288"/>
          </a:xfrm>
        </p:spPr>
        <p:txBody>
          <a:bodyPr/>
          <a:lstStyle/>
          <a:p>
            <a:pPr algn="ctr" eaLnBrk="1" hangingPunct="1"/>
            <a:r>
              <a:rPr lang="en-US" altLang="en-US" sz="3600" b="0">
                <a:latin typeface="Twinkl SemiBold" pitchFamily="2" charset="0"/>
                <a:cs typeface="Twinkl" panose="020B0604020202020204" charset="0"/>
              </a:rPr>
              <a:t>Simplify</a:t>
            </a:r>
            <a:endParaRPr lang="en-GB" altLang="en-US" sz="3600" b="0">
              <a:latin typeface="Twinkl SemiBold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64438" y="5897563"/>
            <a:ext cx="1012825" cy="4476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Answers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64438" y="5897563"/>
            <a:ext cx="1012825" cy="447675"/>
          </a:xfrm>
          <a:prstGeom prst="round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</a:rPr>
              <a:t>Hide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</a:rPr>
              <a:t>Answers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1377950" y="1430338"/>
            <a:ext cx="6378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cs typeface="Twinkl" panose="020B0604020202020204" charset="0"/>
              </a:rPr>
              <a:t>Simplify these fractions into the simplest form, write the highest common factor with your answer: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95550" y="2751138"/>
          <a:ext cx="363538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3" name="TextBox 2"/>
          <p:cNvSpPr txBox="1">
            <a:spLocks noChangeArrowheads="1"/>
          </p:cNvSpPr>
          <p:nvPr/>
        </p:nvSpPr>
        <p:spPr bwMode="auto">
          <a:xfrm>
            <a:off x="3084513" y="6003925"/>
            <a:ext cx="2965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Twinkl" panose="020B0604020202020204" charset="0"/>
              </a:rPr>
              <a:t>Write some for a partner.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65525" y="2538413"/>
            <a:ext cx="852488" cy="1066800"/>
          </a:xfrm>
          <a:prstGeom prst="roundRect">
            <a:avLst>
              <a:gd name="adj" fmla="val 59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winkl"/>
              <a:cs typeface="Twinkl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10000" y="2751138"/>
          <a:ext cx="363538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4879975" y="2538413"/>
            <a:ext cx="852488" cy="1066800"/>
          </a:xfrm>
          <a:prstGeom prst="roundRect">
            <a:avLst>
              <a:gd name="adj" fmla="val 59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winkl"/>
              <a:cs typeface="Twinkl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124450" y="2751138"/>
          <a:ext cx="363538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6194425" y="2538413"/>
            <a:ext cx="852488" cy="1066800"/>
          </a:xfrm>
          <a:prstGeom prst="roundRect">
            <a:avLst>
              <a:gd name="adj" fmla="val 59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winkl"/>
              <a:cs typeface="Twinkl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438900" y="2751138"/>
          <a:ext cx="363538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2855913" y="3744913"/>
            <a:ext cx="854075" cy="1066800"/>
          </a:xfrm>
          <a:prstGeom prst="roundRect">
            <a:avLst>
              <a:gd name="adj" fmla="val 59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winkl"/>
              <a:cs typeface="Twinkl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101975" y="3957638"/>
          <a:ext cx="361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881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81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4170363" y="3744913"/>
            <a:ext cx="854075" cy="1066800"/>
          </a:xfrm>
          <a:prstGeom prst="roundRect">
            <a:avLst>
              <a:gd name="adj" fmla="val 59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winkl"/>
              <a:cs typeface="Twinkl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416425" y="3957638"/>
          <a:ext cx="361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881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81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5484813" y="3744913"/>
            <a:ext cx="854075" cy="1066800"/>
          </a:xfrm>
          <a:prstGeom prst="roundRect">
            <a:avLst>
              <a:gd name="adj" fmla="val 59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winkl"/>
              <a:cs typeface="Twinkl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702300" y="3957638"/>
          <a:ext cx="419100" cy="63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25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0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247900" y="2538413"/>
            <a:ext cx="854075" cy="1066800"/>
          </a:xfrm>
          <a:prstGeom prst="roundRect">
            <a:avLst>
              <a:gd name="adj" fmla="val 5954"/>
            </a:avLst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(2)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317750" y="2751138"/>
          <a:ext cx="292100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06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8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575050" y="2538413"/>
            <a:ext cx="852488" cy="1066800"/>
          </a:xfrm>
          <a:prstGeom prst="roundRect">
            <a:avLst>
              <a:gd name="adj" fmla="val 5954"/>
            </a:avLst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(3)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643313" y="2751138"/>
          <a:ext cx="309562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4889500" y="2538413"/>
            <a:ext cx="852488" cy="1066800"/>
          </a:xfrm>
          <a:prstGeom prst="roundRect">
            <a:avLst>
              <a:gd name="adj" fmla="val 5954"/>
            </a:avLst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(5)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995863" y="2751138"/>
          <a:ext cx="271462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Rounded Rectangle 36"/>
          <p:cNvSpPr/>
          <p:nvPr/>
        </p:nvSpPr>
        <p:spPr>
          <a:xfrm>
            <a:off x="6194425" y="2538413"/>
            <a:ext cx="852488" cy="1066800"/>
          </a:xfrm>
          <a:prstGeom prst="roundRect">
            <a:avLst>
              <a:gd name="adj" fmla="val 5954"/>
            </a:avLst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(4)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6300788" y="2751138"/>
          <a:ext cx="271462" cy="64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2855913" y="3738563"/>
            <a:ext cx="854075" cy="1065212"/>
          </a:xfrm>
          <a:prstGeom prst="roundRect">
            <a:avLst>
              <a:gd name="adj" fmla="val 5954"/>
            </a:avLst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(8)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963863" y="3951288"/>
          <a:ext cx="26987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881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81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4170363" y="3738563"/>
            <a:ext cx="854075" cy="1065212"/>
          </a:xfrm>
          <a:prstGeom prst="roundRect">
            <a:avLst>
              <a:gd name="adj" fmla="val 5954"/>
            </a:avLst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(9)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4278313" y="3951288"/>
          <a:ext cx="26987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881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81">
                <a:tc>
                  <a:txBody>
                    <a:bodyPr/>
                    <a:lstStyle/>
                    <a:p>
                      <a:pPr algn="ctr"/>
                      <a:r>
                        <a:rPr lang="en-GB" sz="21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Rounded Rectangle 43"/>
          <p:cNvSpPr/>
          <p:nvPr/>
        </p:nvSpPr>
        <p:spPr>
          <a:xfrm>
            <a:off x="5484813" y="3738563"/>
            <a:ext cx="854075" cy="1065212"/>
          </a:xfrm>
          <a:prstGeom prst="roundRect">
            <a:avLst>
              <a:gd name="adj" fmla="val 5954"/>
            </a:avLst>
          </a:prstGeom>
          <a:solidFill>
            <a:srgbClr val="A2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Twinkl"/>
                <a:cs typeface="Twinkl"/>
              </a:rPr>
              <a:t>(12)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535613" y="3951288"/>
          <a:ext cx="269875" cy="63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25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0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7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1" grpId="1" animBg="1"/>
      <p:bldP spid="16" grpId="0" animBg="1"/>
      <p:bldP spid="22" grpId="0" animBg="1"/>
      <p:bldP spid="24" grpId="0" animBg="1"/>
      <p:bldP spid="27" grpId="0" animBg="1"/>
      <p:bldP spid="29" grpId="0" animBg="1"/>
      <p:bldP spid="31" grpId="0" animBg="1"/>
      <p:bldP spid="17" grpId="0" animBg="1"/>
      <p:bldP spid="17" grpId="1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38860F1F-ADFB-460C-874E-D11FF552B2F6}"/>
              </a:ext>
            </a:extLst>
          </p:cNvPr>
          <p:cNvSpPr txBox="1"/>
          <p:nvPr/>
        </p:nvSpPr>
        <p:spPr>
          <a:xfrm>
            <a:off x="755650" y="1331386"/>
            <a:ext cx="7632700" cy="4761439"/>
          </a:xfrm>
          <a:prstGeom prst="rect">
            <a:avLst/>
          </a:prstGeom>
          <a:solidFill>
            <a:schemeClr val="bg1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2548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078057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Simplify Fractions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2548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9D164C-4B4D-4159-B1DB-E67A9944281E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E4004F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Find the pairs of equivalent fractions.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27941D-88F8-434A-A9FB-B83950074EBF}"/>
              </a:ext>
            </a:extLst>
          </p:cNvPr>
          <p:cNvCxnSpPr>
            <a:cxnSpLocks/>
          </p:cNvCxnSpPr>
          <p:nvPr/>
        </p:nvCxnSpPr>
        <p:spPr>
          <a:xfrm>
            <a:off x="1812786" y="3124647"/>
            <a:ext cx="2698237" cy="1578754"/>
          </a:xfrm>
          <a:prstGeom prst="line">
            <a:avLst/>
          </a:prstGeom>
          <a:ln w="38100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4CBB6C-A55D-4BD6-9E37-647E0A27A87B}"/>
              </a:ext>
            </a:extLst>
          </p:cNvPr>
          <p:cNvCxnSpPr>
            <a:cxnSpLocks/>
          </p:cNvCxnSpPr>
          <p:nvPr/>
        </p:nvCxnSpPr>
        <p:spPr>
          <a:xfrm>
            <a:off x="4632979" y="3124647"/>
            <a:ext cx="2777348" cy="1616429"/>
          </a:xfrm>
          <a:prstGeom prst="line">
            <a:avLst/>
          </a:prstGeom>
          <a:ln w="38100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37E1CA-54EE-49A7-8F36-F1185F0712F8}"/>
              </a:ext>
            </a:extLst>
          </p:cNvPr>
          <p:cNvCxnSpPr>
            <a:cxnSpLocks/>
          </p:cNvCxnSpPr>
          <p:nvPr/>
        </p:nvCxnSpPr>
        <p:spPr>
          <a:xfrm flipV="1">
            <a:off x="1812786" y="3103852"/>
            <a:ext cx="5571414" cy="1599549"/>
          </a:xfrm>
          <a:prstGeom prst="line">
            <a:avLst/>
          </a:prstGeom>
          <a:ln w="38100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F800F0E-AD1E-404C-8A76-794065C45F80}"/>
              </a:ext>
            </a:extLst>
          </p:cNvPr>
          <p:cNvCxnSpPr>
            <a:cxnSpLocks/>
            <a:stCxn id="112" idx="2"/>
            <a:endCxn id="124" idx="0"/>
          </p:cNvCxnSpPr>
          <p:nvPr/>
        </p:nvCxnSpPr>
        <p:spPr>
          <a:xfrm>
            <a:off x="3179878" y="3226538"/>
            <a:ext cx="0" cy="1383193"/>
          </a:xfrm>
          <a:prstGeom prst="line">
            <a:avLst/>
          </a:prstGeom>
          <a:solidFill>
            <a:srgbClr val="F7C4C0"/>
          </a:solidFill>
          <a:ln w="38100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FAE1C6C-FD97-4D0C-9C94-A9BA2EC57552}"/>
              </a:ext>
            </a:extLst>
          </p:cNvPr>
          <p:cNvCxnSpPr>
            <a:cxnSpLocks/>
            <a:stCxn id="114" idx="2"/>
            <a:endCxn id="126" idx="0"/>
          </p:cNvCxnSpPr>
          <p:nvPr/>
        </p:nvCxnSpPr>
        <p:spPr>
          <a:xfrm>
            <a:off x="5982758" y="3226538"/>
            <a:ext cx="0" cy="1383193"/>
          </a:xfrm>
          <a:prstGeom prst="line">
            <a:avLst/>
          </a:prstGeom>
          <a:solidFill>
            <a:srgbClr val="F7C4C0"/>
          </a:solidFill>
          <a:ln w="38100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07A1D694-EA9C-4625-A591-29BBFA6B01CC}"/>
              </a:ext>
            </a:extLst>
          </p:cNvPr>
          <p:cNvSpPr/>
          <p:nvPr/>
        </p:nvSpPr>
        <p:spPr>
          <a:xfrm>
            <a:off x="1319074" y="2299429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529F600-BF35-40F9-A9C2-9D403D728F1B}"/>
              </a:ext>
            </a:extLst>
          </p:cNvPr>
          <p:cNvSpPr/>
          <p:nvPr/>
        </p:nvSpPr>
        <p:spPr>
          <a:xfrm>
            <a:off x="2718459" y="2299429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5AB918C-B1C3-4CF2-9F6D-887FF4BD5BAD}"/>
              </a:ext>
            </a:extLst>
          </p:cNvPr>
          <p:cNvSpPr/>
          <p:nvPr/>
        </p:nvSpPr>
        <p:spPr>
          <a:xfrm>
            <a:off x="4117844" y="2299429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6EB75A0-F823-47FE-A812-BBF389A51786}"/>
              </a:ext>
            </a:extLst>
          </p:cNvPr>
          <p:cNvSpPr/>
          <p:nvPr/>
        </p:nvSpPr>
        <p:spPr>
          <a:xfrm>
            <a:off x="5517229" y="2299429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B1956F3-6398-4087-B0C0-1259CB29E5CC}"/>
              </a:ext>
            </a:extLst>
          </p:cNvPr>
          <p:cNvSpPr/>
          <p:nvPr/>
        </p:nvSpPr>
        <p:spPr>
          <a:xfrm>
            <a:off x="6911038" y="2299429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8B32A53B-B7F8-49ED-B389-94A4DE1BD660}"/>
              </a:ext>
            </a:extLst>
          </p:cNvPr>
          <p:cNvSpPr/>
          <p:nvPr/>
        </p:nvSpPr>
        <p:spPr>
          <a:xfrm>
            <a:off x="1319074" y="4614004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41352EA-FDF0-4790-A93E-F68CA6EF0DC8}"/>
              </a:ext>
            </a:extLst>
          </p:cNvPr>
          <p:cNvSpPr/>
          <p:nvPr/>
        </p:nvSpPr>
        <p:spPr>
          <a:xfrm>
            <a:off x="2718459" y="4614004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DC549FF-E013-4A21-A6EE-0F9F1404027E}"/>
              </a:ext>
            </a:extLst>
          </p:cNvPr>
          <p:cNvSpPr/>
          <p:nvPr/>
        </p:nvSpPr>
        <p:spPr>
          <a:xfrm>
            <a:off x="4117844" y="4614004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924852CD-79CF-4265-AFDF-2AAED62879A8}"/>
              </a:ext>
            </a:extLst>
          </p:cNvPr>
          <p:cNvSpPr/>
          <p:nvPr/>
        </p:nvSpPr>
        <p:spPr>
          <a:xfrm>
            <a:off x="5517229" y="4614004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34423A8F-D585-464E-B9EF-ED75CF5A9B0E}"/>
              </a:ext>
            </a:extLst>
          </p:cNvPr>
          <p:cNvSpPr/>
          <p:nvPr/>
        </p:nvSpPr>
        <p:spPr>
          <a:xfrm>
            <a:off x="6911038" y="4614004"/>
            <a:ext cx="936634" cy="936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23C72A05-C963-4D55-8B9E-6DD4EC241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3" y="4609731"/>
            <a:ext cx="935170" cy="93517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90E8EDB-D0DB-4153-8813-918F74CBB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93" y="4609731"/>
            <a:ext cx="935170" cy="93517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52CD248-1E3A-4551-8A97-D9F88C192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33" y="4609731"/>
            <a:ext cx="935170" cy="93517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69A7FBE8-4570-40A1-8404-5D5096A03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73" y="4609731"/>
            <a:ext cx="935170" cy="93517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5C37192-8290-401B-83B5-477FD4B4D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5" y="4609731"/>
            <a:ext cx="935170" cy="93517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79F5712-4FDD-4559-97DB-54E9FFF30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3" y="2291368"/>
            <a:ext cx="935170" cy="93517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AFEE07A-E459-432A-B0E6-1FBB5DC74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93" y="2291368"/>
            <a:ext cx="935170" cy="93517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DF95B18-C992-4F7B-BAE4-1EFBAF544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33" y="2291368"/>
            <a:ext cx="935170" cy="93517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4AD1C2D-600E-488E-A1B6-852982164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73" y="2291368"/>
            <a:ext cx="935170" cy="93517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25370E1-69B9-4EF5-BD8A-60ABCC797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5" y="2291368"/>
            <a:ext cx="935170" cy="93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903067-9C24-4853-9C6A-AF0462298F38}"/>
                  </a:ext>
                </a:extLst>
              </p:cNvPr>
              <p:cNvSpPr/>
              <p:nvPr/>
            </p:nvSpPr>
            <p:spPr>
              <a:xfrm>
                <a:off x="1609045" y="2427177"/>
                <a:ext cx="407483" cy="6692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903067-9C24-4853-9C6A-AF0462298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45" y="2427177"/>
                <a:ext cx="407483" cy="669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5227F19-D995-422D-A7E8-678F04835896}"/>
                  </a:ext>
                </a:extLst>
              </p:cNvPr>
              <p:cNvSpPr/>
              <p:nvPr/>
            </p:nvSpPr>
            <p:spPr>
              <a:xfrm>
                <a:off x="3014842" y="2427177"/>
                <a:ext cx="394659" cy="672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5227F19-D995-422D-A7E8-678F04835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42" y="2427177"/>
                <a:ext cx="394659" cy="672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698EAA5-BA1F-4DB9-BB46-16527A787006}"/>
                  </a:ext>
                </a:extLst>
              </p:cNvPr>
              <p:cNvSpPr/>
              <p:nvPr/>
            </p:nvSpPr>
            <p:spPr>
              <a:xfrm>
                <a:off x="4411019" y="2427177"/>
                <a:ext cx="401072" cy="6684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698EAA5-BA1F-4DB9-BB46-16527A787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19" y="2427177"/>
                <a:ext cx="401072" cy="668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22A0E5-838D-42F2-9836-75B71C5FFBF3}"/>
                  </a:ext>
                </a:extLst>
              </p:cNvPr>
              <p:cNvSpPr/>
              <p:nvPr/>
            </p:nvSpPr>
            <p:spPr>
              <a:xfrm>
                <a:off x="5815214" y="2427177"/>
                <a:ext cx="391454" cy="669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22A0E5-838D-42F2-9836-75B71C5FF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14" y="2427177"/>
                <a:ext cx="391454" cy="669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975CF43-9AE0-47C7-A7EF-90D198EC7CF2}"/>
                  </a:ext>
                </a:extLst>
              </p:cNvPr>
              <p:cNvSpPr/>
              <p:nvPr/>
            </p:nvSpPr>
            <p:spPr>
              <a:xfrm>
                <a:off x="7209792" y="2427177"/>
                <a:ext cx="401072" cy="6684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975CF43-9AE0-47C7-A7EF-90D198EC7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92" y="2427177"/>
                <a:ext cx="401072" cy="668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6724EAA-0464-48FF-8832-39CE63D57F90}"/>
                  </a:ext>
                </a:extLst>
              </p:cNvPr>
              <p:cNvSpPr/>
              <p:nvPr/>
            </p:nvSpPr>
            <p:spPr>
              <a:xfrm>
                <a:off x="1527292" y="4741076"/>
                <a:ext cx="570990" cy="669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6724EAA-0464-48FF-8832-39CE63D5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92" y="4741076"/>
                <a:ext cx="570990" cy="6699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5064BBF-B929-441F-9E1F-A203D5723D9C}"/>
                  </a:ext>
                </a:extLst>
              </p:cNvPr>
              <p:cNvSpPr/>
              <p:nvPr/>
            </p:nvSpPr>
            <p:spPr>
              <a:xfrm>
                <a:off x="3011635" y="4741076"/>
                <a:ext cx="401072" cy="673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5064BBF-B929-441F-9E1F-A203D5723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635" y="4741076"/>
                <a:ext cx="401072" cy="673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4076748-3B49-416B-9212-F3E5CDC8E9A1}"/>
                  </a:ext>
                </a:extLst>
              </p:cNvPr>
              <p:cNvSpPr/>
              <p:nvPr/>
            </p:nvSpPr>
            <p:spPr>
              <a:xfrm>
                <a:off x="4347702" y="4741076"/>
                <a:ext cx="527709" cy="672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4076748-3B49-416B-9212-F3E5CDC8E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702" y="4741076"/>
                <a:ext cx="527709" cy="6720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3741139-8165-437A-A201-DC85EE7A0870}"/>
                  </a:ext>
                </a:extLst>
              </p:cNvPr>
              <p:cNvSpPr/>
              <p:nvPr/>
            </p:nvSpPr>
            <p:spPr>
              <a:xfrm>
                <a:off x="5760713" y="4741076"/>
                <a:ext cx="500457" cy="669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3741139-8165-437A-A201-DC85EE7A0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3" y="4741076"/>
                <a:ext cx="500457" cy="6699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183D71C-65C2-4324-B89F-D72893F9C681}"/>
                  </a:ext>
                </a:extLst>
              </p:cNvPr>
              <p:cNvSpPr/>
              <p:nvPr/>
            </p:nvSpPr>
            <p:spPr>
              <a:xfrm>
                <a:off x="7132848" y="4741076"/>
                <a:ext cx="554959" cy="6681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000" b="1" i="0" smtClean="0">
                              <a:solidFill>
                                <a:srgbClr val="00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183D71C-65C2-4324-B89F-D72893F9C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848" y="4741076"/>
                <a:ext cx="554959" cy="6681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7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5F2FCA8-0C15-4FD1-B74B-AB5F751CB207}"/>
              </a:ext>
            </a:extLst>
          </p:cNvPr>
          <p:cNvSpPr/>
          <p:nvPr/>
        </p:nvSpPr>
        <p:spPr>
          <a:xfrm>
            <a:off x="3021873" y="2081349"/>
            <a:ext cx="5042266" cy="1347651"/>
          </a:xfrm>
          <a:prstGeom prst="wedgeRectCallout">
            <a:avLst>
              <a:gd name="adj1" fmla="val -53320"/>
              <a:gd name="adj2" fmla="val 67670"/>
            </a:avLst>
          </a:prstGeom>
          <a:solidFill>
            <a:schemeClr val="bg1"/>
          </a:solidFill>
          <a:ln w="19050"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14544-44B2-42CB-8A37-4B1E2F5AE94C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E4004F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Is this statement correct? Explain your answer.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4694CB-6967-4EE1-82D5-4D820600F57B}"/>
              </a:ext>
            </a:extLst>
          </p:cNvPr>
          <p:cNvSpPr/>
          <p:nvPr/>
        </p:nvSpPr>
        <p:spPr>
          <a:xfrm>
            <a:off x="447429" y="670981"/>
            <a:ext cx="2078057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Simplify Fractions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548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548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382523-3842-4686-A373-C634364A6BD5}"/>
                  </a:ext>
                </a:extLst>
              </p:cNvPr>
              <p:cNvSpPr/>
              <p:nvPr/>
            </p:nvSpPr>
            <p:spPr>
              <a:xfrm>
                <a:off x="3210477" y="2296387"/>
                <a:ext cx="466505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i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i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solidFill>
                      <a:srgbClr val="000000"/>
                    </a:solidFill>
                    <a:latin typeface="Twinkl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its simplest form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i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i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000000"/>
                    </a:solidFill>
                    <a:latin typeface="Twinkl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382523-3842-4686-A373-C634364A6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477" y="2296387"/>
                <a:ext cx="4665059" cy="830484"/>
              </a:xfrm>
              <a:prstGeom prst="rect">
                <a:avLst/>
              </a:prstGeom>
              <a:blipFill>
                <a:blip r:embed="rId3"/>
                <a:stretch>
                  <a:fillRect r="-2092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C0C0452-0416-427A-8016-A2403D3E0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4" y="2339932"/>
            <a:ext cx="3502352" cy="479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6468C0-B799-4C5A-9510-DC66530C8CC5}"/>
                  </a:ext>
                </a:extLst>
              </p:cNvPr>
              <p:cNvSpPr/>
              <p:nvPr/>
            </p:nvSpPr>
            <p:spPr>
              <a:xfrm>
                <a:off x="4067176" y="4667250"/>
                <a:ext cx="4087680" cy="11809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95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r>
                  <a:rPr lang="en-GB" b="1" dirty="0">
                    <a:solidFill>
                      <a:srgbClr val="232323"/>
                    </a:solidFill>
                  </a:rPr>
                  <a:t>This is incorrect.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solidFill>
                              <a:srgbClr val="23232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srgbClr val="232323"/>
                    </a:solidFill>
                  </a:rPr>
                  <a:t> </a:t>
                </a:r>
                <a:r>
                  <a:rPr lang="en-GB" b="1" dirty="0">
                    <a:solidFill>
                      <a:srgbClr val="232323"/>
                    </a:solidFill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solidFill>
                              <a:srgbClr val="23232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srgbClr val="232323"/>
                    </a:solidFill>
                  </a:rPr>
                  <a:t> </a:t>
                </a:r>
                <a:r>
                  <a:rPr lang="en-GB" b="1" dirty="0">
                    <a:solidFill>
                      <a:srgbClr val="232323"/>
                    </a:solidFill>
                  </a:rPr>
                  <a:t>but to simplify it completely the correct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solidFill>
                              <a:srgbClr val="23232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232323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6468C0-B799-4C5A-9510-DC66530C8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76" y="4667250"/>
                <a:ext cx="4087680" cy="1180907"/>
              </a:xfrm>
              <a:prstGeom prst="rect">
                <a:avLst/>
              </a:prstGeom>
              <a:blipFill>
                <a:blip r:embed="rId5"/>
                <a:stretch>
                  <a:fillRect l="-592" r="-1036"/>
                </a:stretch>
              </a:blipFill>
              <a:ln w="28575">
                <a:solidFill>
                  <a:srgbClr val="00954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179C3B0-2511-41FC-A988-83F02D00A4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1" y="2301832"/>
            <a:ext cx="2852279" cy="50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F131C7-8B2C-4766-9CCD-8ECA739ACA3B}"/>
              </a:ext>
            </a:extLst>
          </p:cNvPr>
          <p:cNvSpPr txBox="1"/>
          <p:nvPr/>
        </p:nvSpPr>
        <p:spPr>
          <a:xfrm>
            <a:off x="755650" y="1331386"/>
            <a:ext cx="7632700" cy="1778501"/>
          </a:xfrm>
          <a:prstGeom prst="rect">
            <a:avLst/>
          </a:prstGeom>
          <a:solidFill>
            <a:schemeClr val="bg1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just"/>
            <a:r>
              <a:rPr lang="en-GB" dirty="0">
                <a:solidFill>
                  <a:srgbClr val="232323"/>
                </a:solidFill>
              </a:rPr>
              <a:t>Marlon is blowing bubbles in the park.</a:t>
            </a:r>
          </a:p>
          <a:p>
            <a:pPr algn="just"/>
            <a:r>
              <a:rPr lang="en-GB" dirty="0">
                <a:solidFill>
                  <a:srgbClr val="232323"/>
                </a:solidFill>
              </a:rPr>
              <a:t>12 bubbles landed on the grass.</a:t>
            </a:r>
          </a:p>
          <a:p>
            <a:pPr algn="just"/>
            <a:r>
              <a:rPr lang="en-GB" dirty="0">
                <a:solidFill>
                  <a:srgbClr val="232323"/>
                </a:solidFill>
              </a:rPr>
              <a:t>10 bubbles floated away.</a:t>
            </a:r>
          </a:p>
          <a:p>
            <a:pPr algn="just"/>
            <a:r>
              <a:rPr lang="en-GB" dirty="0">
                <a:solidFill>
                  <a:srgbClr val="232323"/>
                </a:solidFill>
              </a:rPr>
              <a:t>8 bubbles popped straight away.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5F2FCA8-0C15-4FD1-B74B-AB5F751CB207}"/>
              </a:ext>
            </a:extLst>
          </p:cNvPr>
          <p:cNvSpPr/>
          <p:nvPr/>
        </p:nvSpPr>
        <p:spPr>
          <a:xfrm>
            <a:off x="972404" y="3292199"/>
            <a:ext cx="3761522" cy="1515477"/>
          </a:xfrm>
          <a:prstGeom prst="wedgeRectCallout">
            <a:avLst>
              <a:gd name="adj1" fmla="val 84682"/>
              <a:gd name="adj2" fmla="val -38293"/>
            </a:avLst>
          </a:prstGeom>
          <a:solidFill>
            <a:schemeClr val="bg1"/>
          </a:solidFill>
          <a:ln w="19050"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14544-44B2-42CB-8A37-4B1E2F5AE94C}"/>
              </a:ext>
            </a:extLst>
          </p:cNvPr>
          <p:cNvSpPr txBox="1"/>
          <p:nvPr/>
        </p:nvSpPr>
        <p:spPr>
          <a:xfrm>
            <a:off x="755650" y="2614779"/>
            <a:ext cx="7632700" cy="495108"/>
          </a:xfrm>
          <a:prstGeom prst="rect">
            <a:avLst/>
          </a:prstGeom>
          <a:solidFill>
            <a:srgbClr val="E4004F"/>
          </a:solidFill>
          <a:ln w="28575">
            <a:solidFill>
              <a:srgbClr val="E4004F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Is this statement correct? Explain your answer.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4694CB-6967-4EE1-82D5-4D820600F57B}"/>
              </a:ext>
            </a:extLst>
          </p:cNvPr>
          <p:cNvSpPr/>
          <p:nvPr/>
        </p:nvSpPr>
        <p:spPr>
          <a:xfrm>
            <a:off x="447429" y="670981"/>
            <a:ext cx="2078057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Simplify Fractions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548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548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382523-3842-4686-A373-C634364A6BD5}"/>
                  </a:ext>
                </a:extLst>
              </p:cNvPr>
              <p:cNvSpPr/>
              <p:nvPr/>
            </p:nvSpPr>
            <p:spPr>
              <a:xfrm>
                <a:off x="1191443" y="3383413"/>
                <a:ext cx="3371032" cy="132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The fraction of bubbles that floated away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i="0"/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i="0"/>
                          <m:t>30</m:t>
                        </m:r>
                      </m:den>
                    </m:f>
                  </m:oMath>
                </a14:m>
                <a:r>
                  <a:rPr lang="en-GB" sz="2400" dirty="0"/>
                  <a:t> in its simplest form.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382523-3842-4686-A373-C634364A6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43" y="3383413"/>
                <a:ext cx="3371032" cy="1324080"/>
              </a:xfrm>
              <a:prstGeom prst="rect">
                <a:avLst/>
              </a:prstGeom>
              <a:blipFill>
                <a:blip r:embed="rId3"/>
                <a:stretch>
                  <a:fillRect l="-2712" t="-3226" r="-2532" b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6468C0-B799-4C5A-9510-DC66530C8CC5}"/>
                  </a:ext>
                </a:extLst>
              </p:cNvPr>
              <p:cNvSpPr/>
              <p:nvPr/>
            </p:nvSpPr>
            <p:spPr>
              <a:xfrm>
                <a:off x="1067654" y="5026219"/>
                <a:ext cx="3163755" cy="10666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95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232323"/>
                    </a:solidFill>
                  </a:rPr>
                  <a:t>This is incorrect.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solidFill>
                              <a:srgbClr val="23232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srgbClr val="232323"/>
                    </a:solidFill>
                  </a:rPr>
                  <a:t> </a:t>
                </a:r>
                <a:r>
                  <a:rPr lang="en-GB" b="1" dirty="0">
                    <a:solidFill>
                      <a:srgbClr val="232323"/>
                    </a:solidFill>
                  </a:rPr>
                  <a:t>in its simplest form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solidFill>
                              <a:srgbClr val="23232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232323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srgbClr val="232323"/>
                    </a:solidFill>
                  </a:rPr>
                  <a:t> </a:t>
                </a:r>
                <a:r>
                  <a:rPr lang="en-GB" b="1" dirty="0">
                    <a:solidFill>
                      <a:srgbClr val="232323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6468C0-B799-4C5A-9510-DC66530C8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54" y="5026219"/>
                <a:ext cx="3163755" cy="1066606"/>
              </a:xfrm>
              <a:prstGeom prst="rect">
                <a:avLst/>
              </a:prstGeom>
              <a:blipFill>
                <a:blip r:embed="rId4"/>
                <a:stretch>
                  <a:fillRect l="-763"/>
                </a:stretch>
              </a:blipFill>
              <a:ln w="28575">
                <a:solidFill>
                  <a:srgbClr val="00954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C05585-F751-408A-8CB8-34F98B979D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95" y="2034809"/>
            <a:ext cx="3163755" cy="4823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8892DC-CEFA-4A3E-9882-5939E6C28A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00" y="2034809"/>
            <a:ext cx="2338454" cy="482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D8821FCC-5609-4D2B-94A4-DB9C8C344581}" vid="{64831898-ACBB-4AB0-BC6A-2D4D1F7CE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243</TotalTime>
  <Words>332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Twinkl</vt:lpstr>
      <vt:lpstr>Twinkl SemiBold</vt:lpstr>
      <vt:lpstr>Sassoon Infant Rg</vt:lpstr>
      <vt:lpstr>Cambria Math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Use Common Factors to Simplify Fractions</vt:lpstr>
      <vt:lpstr>Simplify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Gemma Kinsella</cp:lastModifiedBy>
  <cp:revision>154</cp:revision>
  <dcterms:created xsi:type="dcterms:W3CDTF">2019-10-03T09:37:40Z</dcterms:created>
  <dcterms:modified xsi:type="dcterms:W3CDTF">2022-01-05T19:45:04Z</dcterms:modified>
</cp:coreProperties>
</file>