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90" r:id="rId2"/>
    <p:sldId id="291" r:id="rId3"/>
    <p:sldId id="279" r:id="rId4"/>
    <p:sldId id="289" r:id="rId5"/>
    <p:sldId id="282" r:id="rId6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9"/>
    </p:embeddedFont>
    <p:embeddedFont>
      <p:font typeface="Twinkl" panose="020B060402020202020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D31"/>
    <a:srgbClr val="4DB1E3"/>
    <a:srgbClr val="AFDEF8"/>
    <a:srgbClr val="0079C3"/>
    <a:srgbClr val="FFE76D"/>
    <a:srgbClr val="072F54"/>
    <a:srgbClr val="003464"/>
    <a:srgbClr val="004382"/>
    <a:srgbClr val="00529C"/>
    <a:srgbClr val="007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70333" y="5834189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850050" y="1665850"/>
            <a:ext cx="220779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 dirty="0"/>
              <a:t>1 %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7016" y="4406160"/>
            <a:ext cx="1818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percentage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98512" y="928969"/>
                <a:ext cx="27254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one hundredth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512" y="928969"/>
                <a:ext cx="2725490" cy="523220"/>
              </a:xfrm>
              <a:prstGeom prst="rect">
                <a:avLst/>
              </a:prstGeom>
              <a:blipFill>
                <a:blip r:embed="rId5"/>
                <a:stretch>
                  <a:fillRect t="-10465" r="-2461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98512" y="1492324"/>
                <a:ext cx="1082348" cy="767646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100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512" y="1492324"/>
                <a:ext cx="1082348" cy="7676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902510" y="941435"/>
          <a:ext cx="1816010" cy="1564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01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181601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181601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181601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181601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181601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181601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181601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181601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181601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15640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63630" y="241820"/>
            <a:ext cx="209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Let’s recap…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061553" y="4992628"/>
            <a:ext cx="176981" cy="36749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848135" y="4992628"/>
            <a:ext cx="245806" cy="367492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61553" y="4926709"/>
            <a:ext cx="39820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72831" y="4926709"/>
            <a:ext cx="52111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63005" y="5247836"/>
            <a:ext cx="124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‘out of’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658372" y="5247836"/>
            <a:ext cx="2233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6"/>
                </a:solidFill>
              </a:rPr>
              <a:t>‘one hundred’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/>
          </p:nvPr>
        </p:nvGraphicFramePr>
        <p:xfrm>
          <a:off x="902510" y="2685199"/>
          <a:ext cx="1816010" cy="1564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01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181601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181601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181601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181601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181601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181601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181601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181601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181601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15640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94101" y="1671979"/>
                <a:ext cx="1173719" cy="52322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b="0" i="0" dirty="0"/>
                  <a:t>0.01</a:t>
                </a:r>
                <a:endParaRPr lang="en-GB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101" y="1671979"/>
                <a:ext cx="1173719" cy="523220"/>
              </a:xfrm>
              <a:prstGeom prst="rect">
                <a:avLst/>
              </a:prstGeom>
              <a:blipFill>
                <a:blip r:embed="rId7"/>
                <a:stretch>
                  <a:fillRect t="-10465" r="-8290" b="-337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500058" y="2706161"/>
                <a:ext cx="27937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ten hundredths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058" y="2706161"/>
                <a:ext cx="2793778" cy="523220"/>
              </a:xfrm>
              <a:prstGeom prst="rect">
                <a:avLst/>
              </a:prstGeom>
              <a:blipFill>
                <a:blip r:embed="rId8"/>
                <a:stretch>
                  <a:fillRect t="-11628" r="-240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298512" y="2537990"/>
                <a:ext cx="1082348" cy="769378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100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512" y="2537990"/>
                <a:ext cx="1082348" cy="7693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500058" y="3614153"/>
                <a:ext cx="1961627" cy="52322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b="0" i="0" dirty="0"/>
                  <a:t>one tenth</a:t>
                </a:r>
                <a:endParaRPr lang="en-GB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058" y="3614153"/>
                <a:ext cx="1961627" cy="523220"/>
              </a:xfrm>
              <a:prstGeom prst="rect">
                <a:avLst/>
              </a:prstGeom>
              <a:blipFill>
                <a:blip r:embed="rId10"/>
                <a:stretch>
                  <a:fillRect t="-10465" r="-434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298512" y="3431300"/>
                <a:ext cx="899605" cy="767646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512" y="3431300"/>
                <a:ext cx="899605" cy="7676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4" name="Table 53"/>
          <p:cNvGraphicFramePr>
            <a:graphicFrameLocks noGrp="1"/>
          </p:cNvGraphicFramePr>
          <p:nvPr>
            <p:extLst/>
          </p:nvPr>
        </p:nvGraphicFramePr>
        <p:xfrm>
          <a:off x="902510" y="2685199"/>
          <a:ext cx="1816010" cy="1564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01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181601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181601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181601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181601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181601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181601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181601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181601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181601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15640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FF0000"/>
                        </a:solidFill>
                      </a:endParaRPr>
                    </a:p>
                  </a:txBody>
                  <a:tcPr marL="39101" marR="39101" marT="19551" marB="19551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sp>
        <p:nvSpPr>
          <p:cNvPr id="60" name="Right Bracket 59"/>
          <p:cNvSpPr/>
          <p:nvPr/>
        </p:nvSpPr>
        <p:spPr>
          <a:xfrm>
            <a:off x="4375174" y="3003496"/>
            <a:ext cx="144776" cy="923167"/>
          </a:xfrm>
          <a:prstGeom prst="rightBracket">
            <a:avLst>
              <a:gd name="adj" fmla="val 693257"/>
            </a:avLst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464534" y="3207914"/>
                <a:ext cx="899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10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534" y="3207914"/>
                <a:ext cx="899605" cy="523220"/>
              </a:xfrm>
              <a:prstGeom prst="rect">
                <a:avLst/>
              </a:prstGeom>
              <a:blipFill>
                <a:blip r:embed="rId12"/>
                <a:stretch>
                  <a:fillRect t="-10465" r="-11486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372269" y="3614153"/>
                <a:ext cx="990977" cy="52322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b="0" i="0" dirty="0"/>
                  <a:t>0.1</a:t>
                </a:r>
                <a:endParaRPr lang="en-GB" sz="28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69" y="3614153"/>
                <a:ext cx="990977" cy="523220"/>
              </a:xfrm>
              <a:prstGeom prst="rect">
                <a:avLst/>
              </a:prstGeom>
              <a:blipFill>
                <a:blip r:embed="rId13"/>
                <a:stretch>
                  <a:fillRect t="-10465" r="-1042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5539517" y="4168908"/>
            <a:ext cx="220779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800" dirty="0"/>
              <a:t>10 %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6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33" grpId="0"/>
      <p:bldP spid="34" grpId="0"/>
      <p:bldP spid="49" grpId="0"/>
      <p:bldP spid="50" grpId="0"/>
      <p:bldP spid="51" grpId="0"/>
      <p:bldP spid="52" grpId="0"/>
      <p:bldP spid="53" grpId="0"/>
      <p:bldP spid="60" grpId="0" animBg="1"/>
      <p:bldP spid="61" grpId="0"/>
      <p:bldP spid="62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93796" y="1669619"/>
                <a:ext cx="814647" cy="7692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56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796" y="1669619"/>
                <a:ext cx="814647" cy="7692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698002" y="1787159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56</a:t>
            </a:r>
            <a:r>
              <a:rPr lang="en-GB" sz="2800" dirty="0"/>
              <a:t> %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618083" y="1834362"/>
            <a:ext cx="538122" cy="44677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8383" y="1797562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0 . </a:t>
            </a:r>
            <a:r>
              <a:rPr lang="en-GB" sz="2800" dirty="0">
                <a:solidFill>
                  <a:schemeClr val="accent1"/>
                </a:solidFill>
              </a:rPr>
              <a:t>56</a:t>
            </a:r>
            <a:r>
              <a:rPr lang="en-GB" sz="2800" dirty="0"/>
              <a:t>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466075" y="1872229"/>
            <a:ext cx="584368" cy="44677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54358" y="3312540"/>
                <a:ext cx="814647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97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358" y="3312540"/>
                <a:ext cx="814647" cy="769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>
          <a:xfrm>
            <a:off x="4015743" y="3238873"/>
            <a:ext cx="584368" cy="44677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9" name="TextBox 28"/>
          <p:cNvSpPr txBox="1"/>
          <p:nvPr/>
        </p:nvSpPr>
        <p:spPr>
          <a:xfrm>
            <a:off x="6694464" y="346226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97 %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18383" y="3462260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0 . </a:t>
            </a:r>
            <a:r>
              <a:rPr lang="en-GB" sz="2800" dirty="0">
                <a:solidFill>
                  <a:schemeClr val="accent1"/>
                </a:solidFill>
              </a:rPr>
              <a:t>97</a:t>
            </a:r>
            <a:r>
              <a:rPr lang="en-GB" sz="2800" dirty="0"/>
              <a:t>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466075" y="3531086"/>
            <a:ext cx="584368" cy="44677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954359" y="5105181"/>
                <a:ext cx="814647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33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100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359" y="5105181"/>
                <a:ext cx="814647" cy="7693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le 40"/>
          <p:cNvSpPr/>
          <p:nvPr/>
        </p:nvSpPr>
        <p:spPr>
          <a:xfrm>
            <a:off x="4022196" y="5031514"/>
            <a:ext cx="584368" cy="44677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2" name="TextBox 41"/>
          <p:cNvSpPr txBox="1"/>
          <p:nvPr/>
        </p:nvSpPr>
        <p:spPr>
          <a:xfrm>
            <a:off x="6694464" y="5222721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33</a:t>
            </a:r>
            <a:r>
              <a:rPr lang="en-GB" sz="2800" dirty="0"/>
              <a:t> %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671973" y="5293124"/>
            <a:ext cx="538122" cy="44677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18383" y="5254901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0 . 33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39686" y="2175355"/>
            <a:ext cx="257264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</a:rPr>
              <a:t>out of one hundred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4769005" y="2110332"/>
            <a:ext cx="1674564" cy="0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230469" y="2110332"/>
            <a:ext cx="1674564" cy="0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342660" y="2134690"/>
            <a:ext cx="339815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</a:rPr>
              <a:t>5 tenths and 6 hundredths</a:t>
            </a:r>
          </a:p>
          <a:p>
            <a:pPr algn="ctr"/>
            <a:r>
              <a:rPr lang="en-GB" sz="2400" dirty="0">
                <a:solidFill>
                  <a:schemeClr val="accent2"/>
                </a:solidFill>
              </a:rPr>
              <a:t>56 hundredths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258203" y="3429000"/>
            <a:ext cx="4099447" cy="5724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644400" y="1815317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2"/>
                </a:solidFill>
              </a:rPr>
              <a:t>56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146659" y="1787159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2"/>
                </a:solidFill>
              </a:rPr>
              <a:t>%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388693" y="3162426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2"/>
                </a:solidFill>
              </a:rPr>
              <a:t>0.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57880" y="68121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2133" y="505072"/>
            <a:ext cx="747045" cy="7470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400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00278 0.1965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98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00295 0.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/>
      <p:bldP spid="28" grpId="0" animBg="1"/>
      <p:bldP spid="28" grpId="1" animBg="1"/>
      <p:bldP spid="29" grpId="0"/>
      <p:bldP spid="30" grpId="0"/>
      <p:bldP spid="31" grpId="0" animBg="1"/>
      <p:bldP spid="31" grpId="1" animBg="1"/>
      <p:bldP spid="32" grpId="0"/>
      <p:bldP spid="41" grpId="0" animBg="1"/>
      <p:bldP spid="41" grpId="1" animBg="1"/>
      <p:bldP spid="42" grpId="0"/>
      <p:bldP spid="44" grpId="0" animBg="1"/>
      <p:bldP spid="44" grpId="1" animBg="1"/>
      <p:bldP spid="50" grpId="0"/>
      <p:bldP spid="51" grpId="0"/>
      <p:bldP spid="51" grpId="1"/>
      <p:bldP spid="57" grpId="0"/>
      <p:bldP spid="57" grpId="1"/>
      <p:bldP spid="59" grpId="0"/>
      <p:bldP spid="59" grpId="1"/>
      <p:bldP spid="59" grpId="2"/>
      <p:bldP spid="60" grpId="0"/>
      <p:bldP spid="60" grpId="1"/>
      <p:bldP spid="60" grpId="2"/>
      <p:bldP spid="60" grpId="3"/>
      <p:bldP spid="61" grpId="0"/>
      <p:bldP spid="61" grpId="1"/>
      <p:bldP spid="63" grpId="0"/>
      <p:bldP spid="6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2242427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1794998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Equivalent FDP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242427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650" y="1249733"/>
            <a:ext cx="7632700" cy="710552"/>
          </a:xfrm>
          <a:prstGeom prst="rect">
            <a:avLst/>
          </a:prstGeom>
          <a:solidFill>
            <a:srgbClr val="AFDEF8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sz="1600" dirty="0"/>
              <a:t>Complete the table showing the correct equivalences between these fraction, decimal and percentage representations. Show each fraction in its simplest form.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061883"/>
              </p:ext>
            </p:extLst>
          </p:nvPr>
        </p:nvGraphicFramePr>
        <p:xfrm>
          <a:off x="755650" y="2042516"/>
          <a:ext cx="7632699" cy="4050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3895">
                  <a:extLst>
                    <a:ext uri="{9D8B030D-6E8A-4147-A177-3AD203B41FA5}">
                      <a16:colId xmlns:a16="http://schemas.microsoft.com/office/drawing/2014/main" val="752716851"/>
                    </a:ext>
                  </a:extLst>
                </a:gridCol>
                <a:gridCol w="2332139">
                  <a:extLst>
                    <a:ext uri="{9D8B030D-6E8A-4147-A177-3AD203B41FA5}">
                      <a16:colId xmlns:a16="http://schemas.microsoft.com/office/drawing/2014/main" val="996085175"/>
                    </a:ext>
                  </a:extLst>
                </a:gridCol>
                <a:gridCol w="2356665">
                  <a:extLst>
                    <a:ext uri="{9D8B030D-6E8A-4147-A177-3AD203B41FA5}">
                      <a16:colId xmlns:a16="http://schemas.microsoft.com/office/drawing/2014/main" val="370399604"/>
                    </a:ext>
                  </a:extLst>
                </a:gridCol>
              </a:tblGrid>
              <a:tr h="37196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Fraction in its Simplest Form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Decimal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Percentage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023751"/>
                  </a:ext>
                </a:extLst>
              </a:tr>
              <a:tr h="12261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384906"/>
                  </a:ext>
                </a:extLst>
              </a:tr>
              <a:tr h="12261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355848"/>
                  </a:ext>
                </a:extLst>
              </a:tr>
              <a:tr h="12261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336790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089180" y="2647273"/>
            <a:ext cx="306494" cy="646331"/>
            <a:chOff x="2089180" y="2974443"/>
            <a:chExt cx="306494" cy="646331"/>
          </a:xfrm>
        </p:grpSpPr>
        <p:sp>
          <p:nvSpPr>
            <p:cNvPr id="10" name="Rectangle 9"/>
            <p:cNvSpPr/>
            <p:nvPr/>
          </p:nvSpPr>
          <p:spPr>
            <a:xfrm>
              <a:off x="2089180" y="2974443"/>
              <a:ext cx="3064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solidFill>
                    <a:srgbClr val="87BD31"/>
                  </a:solidFill>
                </a:rPr>
                <a:t>1</a:t>
              </a:r>
              <a:br>
                <a:rPr lang="en-GB" b="1" dirty="0">
                  <a:solidFill>
                    <a:srgbClr val="87BD31"/>
                  </a:solidFill>
                </a:rPr>
              </a:br>
              <a:r>
                <a:rPr lang="en-GB" b="1" dirty="0">
                  <a:solidFill>
                    <a:srgbClr val="87BD31"/>
                  </a:solidFill>
                </a:rPr>
                <a:t>2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144795" y="3297608"/>
              <a:ext cx="195263" cy="0"/>
            </a:xfrm>
            <a:prstGeom prst="line">
              <a:avLst/>
            </a:prstGeom>
            <a:ln w="28575">
              <a:solidFill>
                <a:srgbClr val="87B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015441" y="5113834"/>
            <a:ext cx="453970" cy="646331"/>
            <a:chOff x="2015442" y="2974443"/>
            <a:chExt cx="453970" cy="646331"/>
          </a:xfrm>
        </p:grpSpPr>
        <p:sp>
          <p:nvSpPr>
            <p:cNvPr id="14" name="Rectangle 13"/>
            <p:cNvSpPr/>
            <p:nvPr/>
          </p:nvSpPr>
          <p:spPr>
            <a:xfrm>
              <a:off x="2015442" y="2974443"/>
              <a:ext cx="45397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solidFill>
                    <a:srgbClr val="87BD31"/>
                  </a:solidFill>
                </a:rPr>
                <a:t>11</a:t>
              </a:r>
              <a:br>
                <a:rPr lang="en-GB" b="1" dirty="0">
                  <a:solidFill>
                    <a:srgbClr val="87BD31"/>
                  </a:solidFill>
                </a:rPr>
              </a:br>
              <a:r>
                <a:rPr lang="en-GB" b="1" dirty="0">
                  <a:solidFill>
                    <a:srgbClr val="87BD31"/>
                  </a:solidFill>
                </a:rPr>
                <a:t>20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144795" y="3297608"/>
              <a:ext cx="195263" cy="0"/>
            </a:xfrm>
            <a:prstGeom prst="line">
              <a:avLst/>
            </a:prstGeom>
            <a:ln w="28575">
              <a:solidFill>
                <a:srgbClr val="87B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val 3"/>
          <p:cNvSpPr/>
          <p:nvPr/>
        </p:nvSpPr>
        <p:spPr>
          <a:xfrm>
            <a:off x="3791823" y="2483007"/>
            <a:ext cx="486561" cy="48743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/>
              <a:t>0.1</a:t>
            </a:r>
          </a:p>
        </p:txBody>
      </p:sp>
      <p:sp>
        <p:nvSpPr>
          <p:cNvPr id="17" name="Oval 16"/>
          <p:cNvSpPr/>
          <p:nvPr/>
        </p:nvSpPr>
        <p:spPr>
          <a:xfrm>
            <a:off x="4328719" y="2489299"/>
            <a:ext cx="486561" cy="48743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/>
              <a:t>0.1</a:t>
            </a:r>
          </a:p>
        </p:txBody>
      </p:sp>
      <p:sp>
        <p:nvSpPr>
          <p:cNvPr id="18" name="Oval 17"/>
          <p:cNvSpPr/>
          <p:nvPr/>
        </p:nvSpPr>
        <p:spPr>
          <a:xfrm>
            <a:off x="4865615" y="2495591"/>
            <a:ext cx="486561" cy="48743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/>
              <a:t>0.1</a:t>
            </a:r>
          </a:p>
        </p:txBody>
      </p:sp>
      <p:sp>
        <p:nvSpPr>
          <p:cNvPr id="19" name="Oval 18"/>
          <p:cNvSpPr/>
          <p:nvPr/>
        </p:nvSpPr>
        <p:spPr>
          <a:xfrm>
            <a:off x="5402511" y="2501883"/>
            <a:ext cx="486561" cy="48743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/>
              <a:t>0.1</a:t>
            </a:r>
          </a:p>
        </p:txBody>
      </p:sp>
      <p:sp>
        <p:nvSpPr>
          <p:cNvPr id="20" name="Oval 19"/>
          <p:cNvSpPr/>
          <p:nvPr/>
        </p:nvSpPr>
        <p:spPr>
          <a:xfrm>
            <a:off x="3791823" y="3024509"/>
            <a:ext cx="486561" cy="48743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/>
              <a:t>0.1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75497" y="2739306"/>
            <a:ext cx="726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50%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75497" y="4059295"/>
            <a:ext cx="694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10%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82789" y="4059295"/>
            <a:ext cx="526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0.1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17603" y="5236944"/>
            <a:ext cx="696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0.55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91193"/>
              </p:ext>
            </p:extLst>
          </p:nvPr>
        </p:nvGraphicFramePr>
        <p:xfrm>
          <a:off x="6179511" y="4899257"/>
          <a:ext cx="2082800" cy="116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9957844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3083945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4702998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4210687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7932776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389647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277014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334833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181755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98500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039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16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281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26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242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77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896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957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420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14829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55" y="3667708"/>
            <a:ext cx="1112140" cy="11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2242427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1794998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Equivalent FDP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242427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650" y="1249733"/>
            <a:ext cx="7632700" cy="710552"/>
          </a:xfrm>
          <a:prstGeom prst="rect">
            <a:avLst/>
          </a:prstGeom>
          <a:solidFill>
            <a:srgbClr val="AFDEF8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sz="1600" dirty="0"/>
              <a:t>Complete the table showing the correct equivalences between these fraction, decimal and percentage representations. Show each fraction in its simplest form.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139085"/>
              </p:ext>
            </p:extLst>
          </p:nvPr>
        </p:nvGraphicFramePr>
        <p:xfrm>
          <a:off x="755650" y="2042515"/>
          <a:ext cx="7632699" cy="3133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3895">
                  <a:extLst>
                    <a:ext uri="{9D8B030D-6E8A-4147-A177-3AD203B41FA5}">
                      <a16:colId xmlns:a16="http://schemas.microsoft.com/office/drawing/2014/main" val="752716851"/>
                    </a:ext>
                  </a:extLst>
                </a:gridCol>
                <a:gridCol w="2332139">
                  <a:extLst>
                    <a:ext uri="{9D8B030D-6E8A-4147-A177-3AD203B41FA5}">
                      <a16:colId xmlns:a16="http://schemas.microsoft.com/office/drawing/2014/main" val="996085175"/>
                    </a:ext>
                  </a:extLst>
                </a:gridCol>
                <a:gridCol w="2356665">
                  <a:extLst>
                    <a:ext uri="{9D8B030D-6E8A-4147-A177-3AD203B41FA5}">
                      <a16:colId xmlns:a16="http://schemas.microsoft.com/office/drawing/2014/main" val="370399604"/>
                    </a:ext>
                  </a:extLst>
                </a:gridCol>
              </a:tblGrid>
              <a:tr h="41273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Fraction in its Simplest Form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Decimal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Percentage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023751"/>
                  </a:ext>
                </a:extLst>
              </a:tr>
              <a:tr h="13605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384906"/>
                  </a:ext>
                </a:extLst>
              </a:tr>
              <a:tr h="13605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355848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955329" y="4143464"/>
            <a:ext cx="574196" cy="646331"/>
            <a:chOff x="1955329" y="2974443"/>
            <a:chExt cx="574196" cy="646331"/>
          </a:xfrm>
        </p:grpSpPr>
        <p:sp>
          <p:nvSpPr>
            <p:cNvPr id="10" name="Rectangle 9"/>
            <p:cNvSpPr/>
            <p:nvPr/>
          </p:nvSpPr>
          <p:spPr>
            <a:xfrm>
              <a:off x="1955329" y="2974443"/>
              <a:ext cx="574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solidFill>
                    <a:srgbClr val="87BD31"/>
                  </a:solidFill>
                </a:rPr>
                <a:t>13</a:t>
              </a:r>
              <a:br>
                <a:rPr lang="en-GB" b="1" dirty="0">
                  <a:solidFill>
                    <a:srgbClr val="87BD31"/>
                  </a:solidFill>
                </a:rPr>
              </a:br>
              <a:r>
                <a:rPr lang="en-GB" b="1" dirty="0">
                  <a:solidFill>
                    <a:srgbClr val="87BD31"/>
                  </a:solidFill>
                </a:rPr>
                <a:t>100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083718" y="3297608"/>
              <a:ext cx="317418" cy="0"/>
            </a:xfrm>
            <a:prstGeom prst="line">
              <a:avLst/>
            </a:prstGeom>
            <a:ln w="28575">
              <a:solidFill>
                <a:srgbClr val="87B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val 3"/>
          <p:cNvSpPr/>
          <p:nvPr/>
        </p:nvSpPr>
        <p:spPr>
          <a:xfrm>
            <a:off x="3791823" y="3856707"/>
            <a:ext cx="614950" cy="6160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/>
              <a:t>0.1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75497" y="2939359"/>
            <a:ext cx="737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40%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75497" y="4272702"/>
            <a:ext cx="663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13%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1999" y="2949609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0.4</a:t>
            </a:r>
          </a:p>
        </p:txBody>
      </p:sp>
      <p:sp>
        <p:nvSpPr>
          <p:cNvPr id="26" name="Oval 25"/>
          <p:cNvSpPr/>
          <p:nvPr/>
        </p:nvSpPr>
        <p:spPr>
          <a:xfrm>
            <a:off x="4486681" y="3856707"/>
            <a:ext cx="614950" cy="61605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/>
              <a:t>0.01</a:t>
            </a:r>
          </a:p>
        </p:txBody>
      </p:sp>
      <p:sp>
        <p:nvSpPr>
          <p:cNvPr id="27" name="Oval 26"/>
          <p:cNvSpPr/>
          <p:nvPr/>
        </p:nvSpPr>
        <p:spPr>
          <a:xfrm>
            <a:off x="5181539" y="3856707"/>
            <a:ext cx="614950" cy="61605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/>
              <a:t>0.01</a:t>
            </a:r>
          </a:p>
        </p:txBody>
      </p:sp>
      <p:sp>
        <p:nvSpPr>
          <p:cNvPr id="28" name="Oval 27"/>
          <p:cNvSpPr/>
          <p:nvPr/>
        </p:nvSpPr>
        <p:spPr>
          <a:xfrm>
            <a:off x="3780086" y="4511942"/>
            <a:ext cx="614950" cy="61605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/>
              <a:t>0.01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887430"/>
              </p:ext>
            </p:extLst>
          </p:nvPr>
        </p:nvGraphicFramePr>
        <p:xfrm>
          <a:off x="1036479" y="2831041"/>
          <a:ext cx="2411895" cy="555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379">
                  <a:extLst>
                    <a:ext uri="{9D8B030D-6E8A-4147-A177-3AD203B41FA5}">
                      <a16:colId xmlns:a16="http://schemas.microsoft.com/office/drawing/2014/main" val="1927743710"/>
                    </a:ext>
                  </a:extLst>
                </a:gridCol>
                <a:gridCol w="482379">
                  <a:extLst>
                    <a:ext uri="{9D8B030D-6E8A-4147-A177-3AD203B41FA5}">
                      <a16:colId xmlns:a16="http://schemas.microsoft.com/office/drawing/2014/main" val="159945053"/>
                    </a:ext>
                  </a:extLst>
                </a:gridCol>
                <a:gridCol w="482379">
                  <a:extLst>
                    <a:ext uri="{9D8B030D-6E8A-4147-A177-3AD203B41FA5}">
                      <a16:colId xmlns:a16="http://schemas.microsoft.com/office/drawing/2014/main" val="4039762640"/>
                    </a:ext>
                  </a:extLst>
                </a:gridCol>
                <a:gridCol w="482379">
                  <a:extLst>
                    <a:ext uri="{9D8B030D-6E8A-4147-A177-3AD203B41FA5}">
                      <a16:colId xmlns:a16="http://schemas.microsoft.com/office/drawing/2014/main" val="1589239522"/>
                    </a:ext>
                  </a:extLst>
                </a:gridCol>
                <a:gridCol w="482379">
                  <a:extLst>
                    <a:ext uri="{9D8B030D-6E8A-4147-A177-3AD203B41FA5}">
                      <a16:colId xmlns:a16="http://schemas.microsoft.com/office/drawing/2014/main" val="667309185"/>
                    </a:ext>
                  </a:extLst>
                </a:gridCol>
              </a:tblGrid>
              <a:tr h="5559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055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47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7429" y="670659"/>
            <a:ext cx="1794998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Equivalent FDP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42427" y="670659"/>
            <a:ext cx="1063301" cy="337100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242427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650" y="1249733"/>
            <a:ext cx="7632700" cy="772107"/>
          </a:xfrm>
          <a:prstGeom prst="rect">
            <a:avLst/>
          </a:prstGeom>
          <a:solidFill>
            <a:srgbClr val="AFDEF8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/>
              <a:t>Emily and Robert have been asked to give the missing value of the mid-point on this number line as either a fraction, decimal or percentage.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940118" y="2138901"/>
            <a:ext cx="5263764" cy="10972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2476911" y="2902225"/>
            <a:ext cx="4190178" cy="159025"/>
            <a:chOff x="2476911" y="2695492"/>
            <a:chExt cx="4190178" cy="15902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476911" y="2846567"/>
              <a:ext cx="41901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476911" y="2703442"/>
              <a:ext cx="0" cy="1510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67089" y="2703442"/>
              <a:ext cx="0" cy="1510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72000" y="2695492"/>
              <a:ext cx="0" cy="1510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2217855" y="2116472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0.4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12051" y="2540843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0.5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22760" y="2540843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337289" y="2386955"/>
            <a:ext cx="279244" cy="523220"/>
            <a:chOff x="1187496" y="4460918"/>
            <a:chExt cx="279244" cy="523220"/>
          </a:xfrm>
        </p:grpSpPr>
        <p:sp>
          <p:nvSpPr>
            <p:cNvPr id="20" name="Rectangle 19"/>
            <p:cNvSpPr/>
            <p:nvPr/>
          </p:nvSpPr>
          <p:spPr>
            <a:xfrm>
              <a:off x="1187496" y="4460918"/>
              <a:ext cx="279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/>
                <a:t>2</a:t>
              </a:r>
              <a:br>
                <a:rPr lang="en-GB" sz="1400" dirty="0"/>
              </a:br>
              <a:r>
                <a:rPr lang="en-GB" sz="1400" dirty="0"/>
                <a:t>5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272314" y="4714112"/>
              <a:ext cx="1096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634221" y="2162152"/>
            <a:ext cx="1907257" cy="523220"/>
            <a:chOff x="3857159" y="2001638"/>
            <a:chExt cx="1907257" cy="523220"/>
          </a:xfrm>
        </p:grpSpPr>
        <p:sp>
          <p:nvSpPr>
            <p:cNvPr id="16" name="Rectangle 15"/>
            <p:cNvSpPr/>
            <p:nvPr/>
          </p:nvSpPr>
          <p:spPr>
            <a:xfrm>
              <a:off x="3857159" y="2090914"/>
              <a:ext cx="1604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87BD31"/>
                  </a:solidFill>
                </a:rPr>
                <a:t>0.45 = 45% =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278386" y="2001638"/>
              <a:ext cx="486030" cy="523220"/>
              <a:chOff x="1084103" y="4460918"/>
              <a:chExt cx="486030" cy="52322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084103" y="4460918"/>
                <a:ext cx="4860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87BD31"/>
                    </a:solidFill>
                  </a:rPr>
                  <a:t>45</a:t>
                </a:r>
                <a:br>
                  <a:rPr lang="en-GB" sz="1400" b="1" dirty="0">
                    <a:solidFill>
                      <a:srgbClr val="87BD31"/>
                    </a:solidFill>
                  </a:rPr>
                </a:br>
                <a:r>
                  <a:rPr lang="en-GB" sz="1400" b="1" dirty="0">
                    <a:solidFill>
                      <a:srgbClr val="87BD31"/>
                    </a:solidFill>
                  </a:rPr>
                  <a:t>100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1200080" y="4714112"/>
                <a:ext cx="254075" cy="0"/>
              </a:xfrm>
              <a:prstGeom prst="line">
                <a:avLst/>
              </a:prstGeom>
              <a:ln w="12700">
                <a:solidFill>
                  <a:srgbClr val="87B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Oval Callout 28"/>
          <p:cNvSpPr/>
          <p:nvPr/>
        </p:nvSpPr>
        <p:spPr>
          <a:xfrm>
            <a:off x="696405" y="2893344"/>
            <a:ext cx="1990594" cy="1542679"/>
          </a:xfrm>
          <a:prstGeom prst="wedgeEllipseCallout">
            <a:avLst>
              <a:gd name="adj1" fmla="val 53667"/>
              <a:gd name="adj2" fmla="val 36348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 think the </a:t>
            </a:r>
            <a:r>
              <a:rPr lang="en-GB" dirty="0" smtClean="0"/>
              <a:t>missing value is 0.3.</a:t>
            </a:r>
            <a:endParaRPr lang="en-GB" dirty="0"/>
          </a:p>
        </p:txBody>
      </p:sp>
      <p:sp>
        <p:nvSpPr>
          <p:cNvPr id="31" name="Oval Callout 30"/>
          <p:cNvSpPr/>
          <p:nvPr/>
        </p:nvSpPr>
        <p:spPr>
          <a:xfrm>
            <a:off x="6415123" y="2866783"/>
            <a:ext cx="2081010" cy="1542679"/>
          </a:xfrm>
          <a:prstGeom prst="wedgeEllipseCallout">
            <a:avLst>
              <a:gd name="adj1" fmla="val -55810"/>
              <a:gd name="adj2" fmla="val 33594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 think the </a:t>
            </a:r>
            <a:r>
              <a:rPr lang="en-GB" dirty="0" smtClean="0"/>
              <a:t>missing value should </a:t>
            </a:r>
            <a:r>
              <a:rPr lang="en-GB" dirty="0"/>
              <a:t>be  </a:t>
            </a:r>
            <a:r>
              <a:rPr lang="en-GB" dirty="0" smtClean="0"/>
              <a:t>  .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755650" y="4483692"/>
            <a:ext cx="7632700" cy="495108"/>
          </a:xfrm>
          <a:prstGeom prst="rect">
            <a:avLst/>
          </a:prstGeom>
          <a:solidFill>
            <a:srgbClr val="AFDEF8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Is either child correct? How do you know? 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755650" y="5053030"/>
            <a:ext cx="7632700" cy="1049106"/>
            <a:chOff x="755650" y="5053030"/>
            <a:chExt cx="7632700" cy="1049106"/>
          </a:xfrm>
        </p:grpSpPr>
        <p:sp>
          <p:nvSpPr>
            <p:cNvPr id="33" name="TextBox 32"/>
            <p:cNvSpPr txBox="1"/>
            <p:nvPr/>
          </p:nvSpPr>
          <p:spPr>
            <a:xfrm>
              <a:off x="755650" y="5053030"/>
              <a:ext cx="7632700" cy="10491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7BD31"/>
              </a:solidFill>
            </a:ln>
          </p:spPr>
          <p:txBody>
            <a:bodyPr wrap="square" lIns="108000" tIns="108000" rIns="108000" bIns="108000" rtlCol="0">
              <a:spAutoFit/>
            </a:bodyPr>
            <a:lstStyle/>
            <a:p>
              <a:pPr algn="ctr"/>
              <a:r>
                <a:rPr lang="en-GB" dirty="0"/>
                <a:t>Neither child is correct as Robert thinks the missing value is equivalent to 0.6 or 60% and Emily thinks it is equivalent to    or 30%.</a:t>
              </a:r>
            </a:p>
            <a:p>
              <a:pPr algn="ctr"/>
              <a:r>
                <a:rPr lang="en-GB" dirty="0"/>
                <a:t>The missing value is 0.45 or 45% or     .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122763" y="5629250"/>
              <a:ext cx="444352" cy="461665"/>
              <a:chOff x="6189875" y="5578916"/>
              <a:chExt cx="444352" cy="461665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6189875" y="5578916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200" dirty="0"/>
                  <a:t>45</a:t>
                </a:r>
                <a:br>
                  <a:rPr lang="en-GB" sz="1200" dirty="0"/>
                </a:br>
                <a:r>
                  <a:rPr lang="en-GB" sz="1200" dirty="0"/>
                  <a:t>100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6285013" y="5806943"/>
                <a:ext cx="25407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6514937" y="5346750"/>
              <a:ext cx="340158" cy="461665"/>
              <a:chOff x="6241972" y="5578916"/>
              <a:chExt cx="340158" cy="461665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6241972" y="5578916"/>
                <a:ext cx="3401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200" dirty="0"/>
                  <a:t>3</a:t>
                </a:r>
                <a:br>
                  <a:rPr lang="en-GB" sz="1200" dirty="0"/>
                </a:br>
                <a:r>
                  <a:rPr lang="en-GB" sz="1200" dirty="0"/>
                  <a:t>10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6326684" y="5806943"/>
                <a:ext cx="170733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/>
          <p:cNvGrpSpPr/>
          <p:nvPr/>
        </p:nvGrpSpPr>
        <p:grpSpPr>
          <a:xfrm>
            <a:off x="7437340" y="3834671"/>
            <a:ext cx="266420" cy="461665"/>
            <a:chOff x="6278841" y="5578916"/>
            <a:chExt cx="266420" cy="461665"/>
          </a:xfrm>
        </p:grpSpPr>
        <p:sp>
          <p:nvSpPr>
            <p:cNvPr id="42" name="Rectangle 41"/>
            <p:cNvSpPr/>
            <p:nvPr/>
          </p:nvSpPr>
          <p:spPr>
            <a:xfrm>
              <a:off x="6278841" y="5578916"/>
              <a:ext cx="2664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3</a:t>
              </a:r>
              <a:br>
                <a:rPr lang="en-GB" sz="1200" dirty="0">
                  <a:solidFill>
                    <a:schemeClr val="bg1"/>
                  </a:solidFill>
                </a:rPr>
              </a:br>
              <a:r>
                <a:rPr lang="en-GB" sz="1200" dirty="0">
                  <a:solidFill>
                    <a:schemeClr val="bg1"/>
                  </a:solidFill>
                </a:rPr>
                <a:t>5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372417" y="5806943"/>
              <a:ext cx="85366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30"/>
          <a:stretch/>
        </p:blipFill>
        <p:spPr>
          <a:xfrm>
            <a:off x="2351483" y="3296821"/>
            <a:ext cx="1714705" cy="118687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7"/>
          <a:stretch/>
        </p:blipFill>
        <p:spPr>
          <a:xfrm>
            <a:off x="4941930" y="3270322"/>
            <a:ext cx="1743085" cy="121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6.4|4.9|3.8|5.4|8.5|6.6|3.7|1.8|5.1|1.5|2.3|2.3|3|7.5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1.6|1.8|4.1|1|5.9|2.5|1.2|2.1|3.7|0.7|11.3|7|3.1|5.7|5.2"/>
</p:tagLst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.potx" id="{F85161A8-C811-4C2C-8C82-1FD236338727}" vid="{D0108FDD-D510-4CB9-BFB5-C4058926E7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327</TotalTime>
  <Words>316</Words>
  <Application>Microsoft Office PowerPoint</Application>
  <PresentationFormat>On-screen Show (4:3)</PresentationFormat>
  <Paragraphs>81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Cambria Math</vt:lpstr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Tanisa Vaghela</cp:lastModifiedBy>
  <cp:revision>16</cp:revision>
  <dcterms:created xsi:type="dcterms:W3CDTF">2019-12-02T09:16:27Z</dcterms:created>
  <dcterms:modified xsi:type="dcterms:W3CDTF">2022-01-10T07:34:27Z</dcterms:modified>
</cp:coreProperties>
</file>