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57"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3B7577-3456-4DE7-BCC9-D559593EBDE8}" v="361" dt="2021-10-03T17:11:28.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7" autoAdjust="0"/>
    <p:restoredTop sz="94660"/>
  </p:normalViewPr>
  <p:slideViewPr>
    <p:cSldViewPr snapToGrid="0">
      <p:cViewPr varScale="1">
        <p:scale>
          <a:sx n="115" d="100"/>
          <a:sy n="115" d="100"/>
        </p:scale>
        <p:origin x="20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Leeming" userId="S::caroline.leeming@lingsprimary.org.uk::c4a34fcd-5f2c-4900-ade9-6316d9f6b93c" providerId="AD" clId="Web-{353B7577-3456-4DE7-BCC9-D559593EBDE8}"/>
    <pc:docChg chg="addSld modSld">
      <pc:chgData name="Caroline Leeming" userId="S::caroline.leeming@lingsprimary.org.uk::c4a34fcd-5f2c-4900-ade9-6316d9f6b93c" providerId="AD" clId="Web-{353B7577-3456-4DE7-BCC9-D559593EBDE8}" dt="2021-10-03T17:11:28.177" v="357" actId="20577"/>
      <pc:docMkLst>
        <pc:docMk/>
      </pc:docMkLst>
      <pc:sldChg chg="modSp">
        <pc:chgData name="Caroline Leeming" userId="S::caroline.leeming@lingsprimary.org.uk::c4a34fcd-5f2c-4900-ade9-6316d9f6b93c" providerId="AD" clId="Web-{353B7577-3456-4DE7-BCC9-D559593EBDE8}" dt="2021-10-03T16:58:13.855" v="107" actId="20577"/>
        <pc:sldMkLst>
          <pc:docMk/>
          <pc:sldMk cId="1107408968" sldId="256"/>
        </pc:sldMkLst>
        <pc:spChg chg="mod">
          <ac:chgData name="Caroline Leeming" userId="S::caroline.leeming@lingsprimary.org.uk::c4a34fcd-5f2c-4900-ade9-6316d9f6b93c" providerId="AD" clId="Web-{353B7577-3456-4DE7-BCC9-D559593EBDE8}" dt="2021-10-03T16:58:13.855" v="107" actId="20577"/>
          <ac:spMkLst>
            <pc:docMk/>
            <pc:sldMk cId="1107408968" sldId="256"/>
            <ac:spMk id="3" creationId="{00000000-0000-0000-0000-000000000000}"/>
          </ac:spMkLst>
        </pc:spChg>
      </pc:sldChg>
      <pc:sldChg chg="modSp">
        <pc:chgData name="Caroline Leeming" userId="S::caroline.leeming@lingsprimary.org.uk::c4a34fcd-5f2c-4900-ade9-6316d9f6b93c" providerId="AD" clId="Web-{353B7577-3456-4DE7-BCC9-D559593EBDE8}" dt="2021-10-03T17:07:54.166" v="214" actId="20577"/>
        <pc:sldMkLst>
          <pc:docMk/>
          <pc:sldMk cId="2892241221" sldId="257"/>
        </pc:sldMkLst>
        <pc:spChg chg="mod">
          <ac:chgData name="Caroline Leeming" userId="S::caroline.leeming@lingsprimary.org.uk::c4a34fcd-5f2c-4900-ade9-6316d9f6b93c" providerId="AD" clId="Web-{353B7577-3456-4DE7-BCC9-D559593EBDE8}" dt="2021-10-03T17:07:54.166" v="214" actId="20577"/>
          <ac:spMkLst>
            <pc:docMk/>
            <pc:sldMk cId="2892241221" sldId="257"/>
            <ac:spMk id="3" creationId="{00000000-0000-0000-0000-000000000000}"/>
          </ac:spMkLst>
        </pc:spChg>
      </pc:sldChg>
      <pc:sldChg chg="delSp modSp new">
        <pc:chgData name="Caroline Leeming" userId="S::caroline.leeming@lingsprimary.org.uk::c4a34fcd-5f2c-4900-ade9-6316d9f6b93c" providerId="AD" clId="Web-{353B7577-3456-4DE7-BCC9-D559593EBDE8}" dt="2021-10-03T16:59:12.467" v="110" actId="14100"/>
        <pc:sldMkLst>
          <pc:docMk/>
          <pc:sldMk cId="4290548864" sldId="258"/>
        </pc:sldMkLst>
        <pc:spChg chg="del">
          <ac:chgData name="Caroline Leeming" userId="S::caroline.leeming@lingsprimary.org.uk::c4a34fcd-5f2c-4900-ade9-6316d9f6b93c" providerId="AD" clId="Web-{353B7577-3456-4DE7-BCC9-D559593EBDE8}" dt="2021-10-03T16:51:54.693" v="5"/>
          <ac:spMkLst>
            <pc:docMk/>
            <pc:sldMk cId="4290548864" sldId="258"/>
            <ac:spMk id="2" creationId="{A42A8FA7-17AE-494B-8B75-2A6DD38281AD}"/>
          </ac:spMkLst>
        </pc:spChg>
        <pc:spChg chg="mod">
          <ac:chgData name="Caroline Leeming" userId="S::caroline.leeming@lingsprimary.org.uk::c4a34fcd-5f2c-4900-ade9-6316d9f6b93c" providerId="AD" clId="Web-{353B7577-3456-4DE7-BCC9-D559593EBDE8}" dt="2021-10-03T16:59:12.467" v="110" actId="14100"/>
          <ac:spMkLst>
            <pc:docMk/>
            <pc:sldMk cId="4290548864" sldId="258"/>
            <ac:spMk id="3" creationId="{5570A352-B6FB-4D8C-A9F4-2EE14D67BFCD}"/>
          </ac:spMkLst>
        </pc:spChg>
      </pc:sldChg>
      <pc:sldChg chg="delSp modSp new">
        <pc:chgData name="Caroline Leeming" userId="S::caroline.leeming@lingsprimary.org.uk::c4a34fcd-5f2c-4900-ade9-6316d9f6b93c" providerId="AD" clId="Web-{353B7577-3456-4DE7-BCC9-D559593EBDE8}" dt="2021-10-03T17:06:09.864" v="207" actId="20577"/>
        <pc:sldMkLst>
          <pc:docMk/>
          <pc:sldMk cId="2620493835" sldId="259"/>
        </pc:sldMkLst>
        <pc:spChg chg="del">
          <ac:chgData name="Caroline Leeming" userId="S::caroline.leeming@lingsprimary.org.uk::c4a34fcd-5f2c-4900-ade9-6316d9f6b93c" providerId="AD" clId="Web-{353B7577-3456-4DE7-BCC9-D559593EBDE8}" dt="2021-10-03T17:02:31.024" v="112"/>
          <ac:spMkLst>
            <pc:docMk/>
            <pc:sldMk cId="2620493835" sldId="259"/>
            <ac:spMk id="2" creationId="{0DD44319-ACC3-4CB8-87B7-4F68284B79FE}"/>
          </ac:spMkLst>
        </pc:spChg>
        <pc:spChg chg="mod">
          <ac:chgData name="Caroline Leeming" userId="S::caroline.leeming@lingsprimary.org.uk::c4a34fcd-5f2c-4900-ade9-6316d9f6b93c" providerId="AD" clId="Web-{353B7577-3456-4DE7-BCC9-D559593EBDE8}" dt="2021-10-03T17:06:09.864" v="207" actId="20577"/>
          <ac:spMkLst>
            <pc:docMk/>
            <pc:sldMk cId="2620493835" sldId="259"/>
            <ac:spMk id="3" creationId="{8CAC747B-C73F-4988-AF3C-A78143248B27}"/>
          </ac:spMkLst>
        </pc:spChg>
      </pc:sldChg>
      <pc:sldChg chg="delSp modSp new">
        <pc:chgData name="Caroline Leeming" userId="S::caroline.leeming@lingsprimary.org.uk::c4a34fcd-5f2c-4900-ade9-6316d9f6b93c" providerId="AD" clId="Web-{353B7577-3456-4DE7-BCC9-D559593EBDE8}" dt="2021-10-03T17:11:28.177" v="357" actId="20577"/>
        <pc:sldMkLst>
          <pc:docMk/>
          <pc:sldMk cId="408073840" sldId="260"/>
        </pc:sldMkLst>
        <pc:spChg chg="del">
          <ac:chgData name="Caroline Leeming" userId="S::caroline.leeming@lingsprimary.org.uk::c4a34fcd-5f2c-4900-ade9-6316d9f6b93c" providerId="AD" clId="Web-{353B7577-3456-4DE7-BCC9-D559593EBDE8}" dt="2021-10-03T17:07:57.510" v="216"/>
          <ac:spMkLst>
            <pc:docMk/>
            <pc:sldMk cId="408073840" sldId="260"/>
            <ac:spMk id="2" creationId="{231C6A45-F3F9-475E-B916-103D147C408E}"/>
          </ac:spMkLst>
        </pc:spChg>
        <pc:spChg chg="mod">
          <ac:chgData name="Caroline Leeming" userId="S::caroline.leeming@lingsprimary.org.uk::c4a34fcd-5f2c-4900-ade9-6316d9f6b93c" providerId="AD" clId="Web-{353B7577-3456-4DE7-BCC9-D559593EBDE8}" dt="2021-10-03T17:11:28.177" v="357" actId="20577"/>
          <ac:spMkLst>
            <pc:docMk/>
            <pc:sldMk cId="408073840" sldId="260"/>
            <ac:spMk id="3" creationId="{ED908C69-04D8-4755-96AD-3EDAF88538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2C01272-394C-48D8-9307-442B9F6AE4BA}" type="datetimeFigureOut">
              <a:rPr lang="en-GB" smtClean="0"/>
              <a:t>03/10/2021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79303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C01272-394C-48D8-9307-442B9F6AE4BA}" type="datetimeFigureOut">
              <a:rPr lang="en-GB" smtClean="0"/>
              <a:t>03/10/2021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146940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C01272-394C-48D8-9307-442B9F6AE4BA}" type="datetimeFigureOut">
              <a:rPr lang="en-GB" smtClean="0"/>
              <a:t>03/10/2021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346366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C01272-394C-48D8-9307-442B9F6AE4BA}" type="datetimeFigureOut">
              <a:rPr lang="en-GB" smtClean="0"/>
              <a:t>03/10/2021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377352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C01272-394C-48D8-9307-442B9F6AE4BA}" type="datetimeFigureOut">
              <a:rPr lang="en-GB" smtClean="0"/>
              <a:t>03/10/2021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31970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2C01272-394C-48D8-9307-442B9F6AE4BA}" type="datetimeFigureOut">
              <a:rPr lang="en-GB" smtClean="0"/>
              <a:t>03/10/2021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397233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2C01272-394C-48D8-9307-442B9F6AE4BA}" type="datetimeFigureOut">
              <a:rPr lang="en-GB" smtClean="0"/>
              <a:t>03/10/2021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377755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2C01272-394C-48D8-9307-442B9F6AE4BA}" type="datetimeFigureOut">
              <a:rPr lang="en-GB" smtClean="0"/>
              <a:t>03/10/2021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252237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01272-394C-48D8-9307-442B9F6AE4BA}" type="datetimeFigureOut">
              <a:rPr lang="en-GB" smtClean="0"/>
              <a:t>03/10/2021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203812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C01272-394C-48D8-9307-442B9F6AE4BA}" type="datetimeFigureOut">
              <a:rPr lang="en-GB" smtClean="0"/>
              <a:t>03/10/2021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422476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C01272-394C-48D8-9307-442B9F6AE4BA}" type="datetimeFigureOut">
              <a:rPr lang="en-GB" smtClean="0"/>
              <a:t>03/10/2021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33044-1364-4BAA-B796-80492E6D8B59}" type="slidenum">
              <a:rPr lang="en-GB" smtClean="0"/>
              <a:t>‹#›</a:t>
            </a:fld>
            <a:endParaRPr lang="en-GB"/>
          </a:p>
        </p:txBody>
      </p:sp>
    </p:spTree>
    <p:extLst>
      <p:ext uri="{BB962C8B-B14F-4D97-AF65-F5344CB8AC3E}">
        <p14:creationId xmlns:p14="http://schemas.microsoft.com/office/powerpoint/2010/main" val="348299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01272-394C-48D8-9307-442B9F6AE4BA}" type="datetimeFigureOut">
              <a:rPr lang="en-GB" smtClean="0"/>
              <a:t>03/10/2021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33044-1364-4BAA-B796-80492E6D8B59}" type="slidenum">
              <a:rPr lang="en-GB" smtClean="0"/>
              <a:t>‹#›</a:t>
            </a:fld>
            <a:endParaRPr lang="en-GB"/>
          </a:p>
        </p:txBody>
      </p:sp>
    </p:spTree>
    <p:extLst>
      <p:ext uri="{BB962C8B-B14F-4D97-AF65-F5344CB8AC3E}">
        <p14:creationId xmlns:p14="http://schemas.microsoft.com/office/powerpoint/2010/main" val="255075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008" y="207818"/>
            <a:ext cx="11521440" cy="6168044"/>
          </a:xfrm>
        </p:spPr>
        <p:txBody>
          <a:bodyPr vert="horz" lIns="91440" tIns="45720" rIns="91440" bIns="45720" rtlCol="0" anchor="t">
            <a:normAutofit/>
          </a:bodyPr>
          <a:lstStyle/>
          <a:p>
            <a:pPr algn="l"/>
            <a:r>
              <a:rPr lang="en-GB" sz="1800" dirty="0"/>
              <a:t>My worst day at the mill ever.  Even worse than my first day, and when I got home I was still trembling with the horror of it. I went upstairs at once, praying that Emmy wouldn’t follow me.  I snapped at her and Mother shouted up the stairs at me, but her voice sounded far away.  Much clearer in my head was Mary’s scream, as clear as if I  was still in the carding room and even when I shut my eyes now I can see the look in Sam’s eyes when Mr Davis went for him.  </a:t>
            </a:r>
          </a:p>
          <a:p>
            <a:pPr algn="l"/>
            <a:r>
              <a:rPr lang="en-GB" sz="1800" dirty="0"/>
              <a:t>It was late this afternoon when it happened, after tea.  I’d seen Sam’s head nod on his chest and then he jerked it up.  Then it began to nod again and he slowly, slowly toppled forwards.  No one else seemed to notice, and I found I couldn’t speak, the words just wouldn’t come.  I watched as he tumbled towards the wire teeth of the great carding machine. I heard a shout and Mr Davis’ hand reached down and grabbed him back. You might have thought he’d be worried but he wasn’t, he was angry. He yelled at Sam and cuffed him round the ears as he cowered near the machine, his arms wrapped around his head.  Mr Davis’ face had gone all red and angry.  I can’t truly believe Sam is really nine,  his legs are so spindly, they look as though they’ll snap. </a:t>
            </a:r>
          </a:p>
          <a:p>
            <a:pPr algn="l"/>
            <a:r>
              <a:rPr lang="en-GB" sz="1800" dirty="0"/>
              <a:t>After that it was little Mary Whittle’s turn.  I’m certain she can’t be nine either.  Mary helps clean and brings the cleaned cotton.  She always looks so tired as she wobbles up to the machines, back bent under the load of cotton. </a:t>
            </a:r>
          </a:p>
          <a:p>
            <a:pPr algn="l"/>
            <a:r>
              <a:rPr lang="en-GB" sz="1800" dirty="0"/>
              <a:t>Anyway, today she slipped, the cotton fell on to the floor with a thump and Mr Davis was across the floor in a bound and yanked her up by the hair. I heard her scream as he dragged her across the floor. One of the other children who’d come in with Mary scuttled round the floor, trying to sort out the mess.  If I could, I’d have shut my eyes so tight so I wouldn’t have to see poor Mary’s face, but I know I would never be able to shut out the sound of her cries. </a:t>
            </a:r>
          </a:p>
          <a:p>
            <a:pPr algn="l"/>
            <a:r>
              <a:rPr lang="en-GB" sz="1800" dirty="0"/>
              <a:t>It’s almost the end of my first week at the mill.  Annie told me she was pleased with me.  Said I’m quick and hardworking.  I’ve noticed Mr Davis no longer watches me so closely.  But her words give me no comfort.  I want my old life back! </a:t>
            </a:r>
          </a:p>
        </p:txBody>
      </p:sp>
    </p:spTree>
    <p:extLst>
      <p:ext uri="{BB962C8B-B14F-4D97-AF65-F5344CB8AC3E}">
        <p14:creationId xmlns:p14="http://schemas.microsoft.com/office/powerpoint/2010/main" val="110740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70A352-B6FB-4D8C-A9F4-2EE14D67BFCD}"/>
              </a:ext>
            </a:extLst>
          </p:cNvPr>
          <p:cNvSpPr>
            <a:spLocks noGrp="1"/>
          </p:cNvSpPr>
          <p:nvPr>
            <p:ph idx="1"/>
          </p:nvPr>
        </p:nvSpPr>
        <p:spPr>
          <a:xfrm>
            <a:off x="338959" y="231557"/>
            <a:ext cx="11601668" cy="6260716"/>
          </a:xfrm>
        </p:spPr>
        <p:txBody>
          <a:bodyPr vert="horz" lIns="91440" tIns="45720" rIns="91440" bIns="45720" rtlCol="0" anchor="t">
            <a:normAutofit/>
          </a:bodyPr>
          <a:lstStyle/>
          <a:p>
            <a:pPr marL="0" indent="0">
              <a:buNone/>
            </a:pPr>
            <a:r>
              <a:rPr lang="en-GB" sz="4000" dirty="0">
                <a:cs typeface="Calibri"/>
              </a:rPr>
              <a:t>toppled- over balanced/ fell</a:t>
            </a:r>
          </a:p>
          <a:p>
            <a:pPr marL="0" indent="0">
              <a:buNone/>
            </a:pPr>
            <a:endParaRPr lang="en-GB" sz="4000" dirty="0">
              <a:cs typeface="Calibri"/>
            </a:endParaRPr>
          </a:p>
          <a:p>
            <a:pPr marL="0" indent="0">
              <a:buNone/>
            </a:pPr>
            <a:r>
              <a:rPr lang="en-GB" sz="4000" dirty="0">
                <a:cs typeface="Calibri"/>
              </a:rPr>
              <a:t>cuffed- hit someone with an open hand ( usually on the head)</a:t>
            </a:r>
          </a:p>
          <a:p>
            <a:pPr marL="0" indent="0">
              <a:buNone/>
            </a:pPr>
            <a:endParaRPr lang="en-GB" sz="4000" dirty="0">
              <a:cs typeface="Calibri"/>
            </a:endParaRPr>
          </a:p>
          <a:p>
            <a:pPr marL="0" indent="0">
              <a:buNone/>
            </a:pPr>
            <a:r>
              <a:rPr lang="en-GB" sz="4000" dirty="0">
                <a:cs typeface="Calibri"/>
              </a:rPr>
              <a:t>cowered- crouched down in fear</a:t>
            </a:r>
          </a:p>
          <a:p>
            <a:pPr marL="0" indent="0">
              <a:buNone/>
            </a:pPr>
            <a:endParaRPr lang="en-GB" sz="4000" dirty="0">
              <a:cs typeface="Calibri"/>
            </a:endParaRPr>
          </a:p>
          <a:p>
            <a:pPr marL="0" indent="0">
              <a:buNone/>
            </a:pPr>
            <a:r>
              <a:rPr lang="en-GB" sz="4000" dirty="0">
                <a:cs typeface="Calibri"/>
              </a:rPr>
              <a:t>spindly-  long and thin</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Tree>
    <p:extLst>
      <p:ext uri="{BB962C8B-B14F-4D97-AF65-F5344CB8AC3E}">
        <p14:creationId xmlns:p14="http://schemas.microsoft.com/office/powerpoint/2010/main" val="4290548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C747B-C73F-4988-AF3C-A78143248B27}"/>
              </a:ext>
            </a:extLst>
          </p:cNvPr>
          <p:cNvSpPr>
            <a:spLocks noGrp="1"/>
          </p:cNvSpPr>
          <p:nvPr>
            <p:ph idx="1"/>
          </p:nvPr>
        </p:nvSpPr>
        <p:spPr>
          <a:xfrm>
            <a:off x="251373" y="240315"/>
            <a:ext cx="11680495" cy="6322027"/>
          </a:xfrm>
        </p:spPr>
        <p:txBody>
          <a:bodyPr vert="horz" lIns="91440" tIns="45720" rIns="91440" bIns="45720" rtlCol="0" anchor="t">
            <a:normAutofit/>
          </a:bodyPr>
          <a:lstStyle/>
          <a:p>
            <a:pPr marL="0" indent="0">
              <a:buNone/>
            </a:pPr>
            <a:r>
              <a:rPr lang="en-GB" sz="3600" dirty="0">
                <a:cs typeface="Calibri" panose="020F0502020204030204"/>
              </a:rPr>
              <a:t>What does the word 'snapped' tell us about how Eliza is feeling? </a:t>
            </a:r>
          </a:p>
          <a:p>
            <a:pPr marL="0" indent="0">
              <a:buNone/>
            </a:pPr>
            <a:endParaRPr lang="en-GB" sz="3600" dirty="0">
              <a:cs typeface="Calibri" panose="020F0502020204030204"/>
            </a:endParaRPr>
          </a:p>
          <a:p>
            <a:pPr marL="0" indent="0">
              <a:buNone/>
            </a:pPr>
            <a:r>
              <a:rPr lang="en-GB" sz="3600" dirty="0">
                <a:cs typeface="Calibri" panose="020F0502020204030204"/>
              </a:rPr>
              <a:t>How can you tell that Eliza feels sorry for Sam and Mary? </a:t>
            </a:r>
            <a:endParaRPr lang="en-GB" sz="3600">
              <a:cs typeface="Calibri"/>
            </a:endParaRPr>
          </a:p>
          <a:p>
            <a:pPr marL="0" indent="0">
              <a:buNone/>
            </a:pPr>
            <a:endParaRPr lang="en-GB" sz="3600" dirty="0">
              <a:cs typeface="Calibri" panose="020F0502020204030204"/>
            </a:endParaRPr>
          </a:p>
          <a:p>
            <a:pPr marL="0" indent="0">
              <a:buNone/>
            </a:pPr>
            <a:r>
              <a:rPr lang="en-GB" sz="3600" dirty="0">
                <a:cs typeface="Calibri" panose="020F0502020204030204"/>
              </a:rPr>
              <a:t>Find words that show you that Sam is scared of Mr Davis.</a:t>
            </a:r>
          </a:p>
          <a:p>
            <a:pPr marL="0" indent="0">
              <a:buNone/>
            </a:pPr>
            <a:endParaRPr lang="en-GB" dirty="0">
              <a:cs typeface="Calibri" panose="020F0502020204030204"/>
            </a:endParaRPr>
          </a:p>
          <a:p>
            <a:pPr marL="0" indent="0">
              <a:buNone/>
            </a:pPr>
            <a:endParaRPr lang="en-GB" dirty="0">
              <a:cs typeface="Calibri" panose="020F0502020204030204"/>
            </a:endParaRPr>
          </a:p>
          <a:p>
            <a:pPr marL="0" indent="0">
              <a:buNone/>
            </a:pPr>
            <a:endParaRPr lang="en-GB" dirty="0">
              <a:cs typeface="Calibri" panose="020F0502020204030204"/>
            </a:endParaRPr>
          </a:p>
          <a:p>
            <a:pPr marL="0" indent="0">
              <a:buNone/>
            </a:pPr>
            <a:endParaRPr lang="en-GB" dirty="0">
              <a:cs typeface="Calibri" panose="020F0502020204030204"/>
            </a:endParaRPr>
          </a:p>
        </p:txBody>
      </p:sp>
    </p:spTree>
    <p:extLst>
      <p:ext uri="{BB962C8B-B14F-4D97-AF65-F5344CB8AC3E}">
        <p14:creationId xmlns:p14="http://schemas.microsoft.com/office/powerpoint/2010/main" val="262049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008" y="207818"/>
            <a:ext cx="11521440" cy="6168044"/>
          </a:xfrm>
        </p:spPr>
        <p:txBody>
          <a:bodyPr vert="horz" lIns="91440" tIns="45720" rIns="91440" bIns="45720" rtlCol="0" anchor="t">
            <a:normAutofit/>
          </a:bodyPr>
          <a:lstStyle/>
          <a:p>
            <a:pPr algn="l">
              <a:lnSpc>
                <a:spcPct val="100000"/>
              </a:lnSpc>
              <a:spcBef>
                <a:spcPts val="0"/>
              </a:spcBef>
            </a:pPr>
            <a:r>
              <a:rPr lang="en-GB" sz="1800" dirty="0"/>
              <a:t>Today I noticed how drawn and tired Annie is looking.  Like many of the carding-room hands she’s much troubled by a nagging cough.  She’s thin too, and bloodless-  looking like many of those here.  She is bent and tallow yellow, not pink like me – as though she’s worked here for a long time.  I’d thought she was quite old,  but today she told me she’s just 30! </a:t>
            </a:r>
          </a:p>
          <a:p>
            <a:pPr algn="l">
              <a:lnSpc>
                <a:spcPct val="100000"/>
              </a:lnSpc>
              <a:spcBef>
                <a:spcPts val="0"/>
              </a:spcBef>
            </a:pPr>
            <a:endParaRPr lang="en-GB" sz="1800" dirty="0"/>
          </a:p>
          <a:p>
            <a:pPr algn="l">
              <a:lnSpc>
                <a:spcPct val="100000"/>
              </a:lnSpc>
              <a:spcBef>
                <a:spcPts val="0"/>
              </a:spcBef>
            </a:pPr>
            <a:r>
              <a:rPr lang="en-GB" sz="1800" dirty="0"/>
              <a:t>We worked only nine hours instead of twelve as it is Saturday.  </a:t>
            </a:r>
          </a:p>
          <a:p>
            <a:pPr algn="l">
              <a:lnSpc>
                <a:spcPct val="100000"/>
              </a:lnSpc>
              <a:spcBef>
                <a:spcPts val="0"/>
              </a:spcBef>
            </a:pPr>
            <a:endParaRPr lang="en-GB" sz="1800" dirty="0"/>
          </a:p>
          <a:p>
            <a:pPr algn="l">
              <a:lnSpc>
                <a:spcPct val="100000"/>
              </a:lnSpc>
              <a:spcBef>
                <a:spcPts val="0"/>
              </a:spcBef>
            </a:pPr>
            <a:r>
              <a:rPr lang="en-GB" sz="1800" dirty="0"/>
              <a:t>Afterwards I hurried to join the other hands in the line for my wages.  When at last I came out into the yard, I saw Father standing near the gate.   I watched him search for my face amongst all the other stragglers-  the rovers, the slubbers, scavengers and piecers.  Many of them are not much older than Emmy, with deep smudges of tiredness under their eyes.  His face lit up when he saw me, and that big knot of anger I’d been feeling melted a little.  I even let him hug me and it was good to feel the warmth of his arms.  He put up his hand to brush something off my hair and as the strands of white stuff floated to the ground, I imagined he was brushing the mill off me. </a:t>
            </a:r>
          </a:p>
          <a:p>
            <a:pPr algn="l">
              <a:lnSpc>
                <a:spcPct val="100000"/>
              </a:lnSpc>
              <a:spcBef>
                <a:spcPts val="0"/>
              </a:spcBef>
            </a:pPr>
            <a:endParaRPr lang="en-GB" sz="1800" dirty="0"/>
          </a:p>
          <a:p>
            <a:pPr algn="l">
              <a:lnSpc>
                <a:spcPct val="100000"/>
              </a:lnSpc>
              <a:spcBef>
                <a:spcPts val="0"/>
              </a:spcBef>
            </a:pPr>
            <a:r>
              <a:rPr lang="en-GB" sz="1800" dirty="0"/>
              <a:t>Mother welcomed us home and thanked me when I handed over my meagre wages.  Three shillings and four pence! That was all I had to give them.  But they took it with a flourish and put it in the pot as though I’d given them a handful of golden sovereigns.  They told me that I should feel proud I’m able to help the family in hard times. </a:t>
            </a:r>
          </a:p>
        </p:txBody>
      </p:sp>
    </p:spTree>
    <p:extLst>
      <p:ext uri="{BB962C8B-B14F-4D97-AF65-F5344CB8AC3E}">
        <p14:creationId xmlns:p14="http://schemas.microsoft.com/office/powerpoint/2010/main" val="289224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908C69-04D8-4755-96AD-3EDAF8853897}"/>
              </a:ext>
            </a:extLst>
          </p:cNvPr>
          <p:cNvSpPr>
            <a:spLocks noGrp="1"/>
          </p:cNvSpPr>
          <p:nvPr>
            <p:ph idx="1"/>
          </p:nvPr>
        </p:nvSpPr>
        <p:spPr>
          <a:xfrm>
            <a:off x="286407" y="196522"/>
            <a:ext cx="11636703" cy="6427130"/>
          </a:xfrm>
        </p:spPr>
        <p:txBody>
          <a:bodyPr vert="horz" lIns="91440" tIns="45720" rIns="91440" bIns="45720" rtlCol="0" anchor="t">
            <a:normAutofit/>
          </a:bodyPr>
          <a:lstStyle/>
          <a:p>
            <a:pPr marL="0" indent="0">
              <a:buNone/>
            </a:pPr>
            <a:r>
              <a:rPr lang="en-GB" sz="3600" dirty="0">
                <a:cs typeface="Calibri" panose="020F0502020204030204"/>
              </a:rPr>
              <a:t>Explain what 'I imagined that he was brushing the mill off me' tells us about Eliza's feelings towards the mill. </a:t>
            </a:r>
          </a:p>
          <a:p>
            <a:pPr marL="0" indent="0">
              <a:buNone/>
            </a:pPr>
            <a:endParaRPr lang="en-GB" sz="3600" dirty="0">
              <a:cs typeface="Calibri" panose="020F0502020204030204"/>
            </a:endParaRPr>
          </a:p>
          <a:p>
            <a:pPr marL="0" indent="0">
              <a:buNone/>
            </a:pPr>
            <a:r>
              <a:rPr lang="en-GB" sz="3600" dirty="0">
                <a:cs typeface="Calibri" panose="020F0502020204030204"/>
              </a:rPr>
              <a:t>How did Eliza's parents react to her 'meagre' wages?</a:t>
            </a:r>
          </a:p>
          <a:p>
            <a:pPr marL="0" indent="0">
              <a:buNone/>
            </a:pPr>
            <a:endParaRPr lang="en-GB" sz="3600" dirty="0">
              <a:cs typeface="Calibri" panose="020F0502020204030204"/>
            </a:endParaRPr>
          </a:p>
          <a:p>
            <a:pPr marL="0" indent="0">
              <a:buNone/>
            </a:pPr>
            <a:r>
              <a:rPr lang="en-GB" sz="3600" dirty="0">
                <a:cs typeface="Calibri" panose="020F0502020204030204"/>
              </a:rPr>
              <a:t>How did Eliza react to her parents? </a:t>
            </a:r>
          </a:p>
        </p:txBody>
      </p:sp>
    </p:spTree>
    <p:extLst>
      <p:ext uri="{BB962C8B-B14F-4D97-AF65-F5344CB8AC3E}">
        <p14:creationId xmlns:p14="http://schemas.microsoft.com/office/powerpoint/2010/main" val="40807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5190322F72664BA49AD39C7838AD2C" ma:contentTypeVersion="12" ma:contentTypeDescription="Create a new document." ma:contentTypeScope="" ma:versionID="f00d956caa00524dab2ff55e6b725111">
  <xsd:schema xmlns:xsd="http://www.w3.org/2001/XMLSchema" xmlns:xs="http://www.w3.org/2001/XMLSchema" xmlns:p="http://schemas.microsoft.com/office/2006/metadata/properties" xmlns:ns2="1cb78ce5-2065-4d5c-bc46-b90278a0fa06" xmlns:ns3="7103d027-7835-4833-8053-cabdc59364d1" targetNamespace="http://schemas.microsoft.com/office/2006/metadata/properties" ma:root="true" ma:fieldsID="223b01f54c381f1ed1bbec450fe72de1" ns2:_="" ns3:_="">
    <xsd:import namespace="1cb78ce5-2065-4d5c-bc46-b90278a0fa06"/>
    <xsd:import namespace="7103d027-7835-4833-8053-cabdc59364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b78ce5-2065-4d5c-bc46-b90278a0fa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103d027-7835-4833-8053-cabdc59364d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A54637-F96B-4425-A654-5B557A80D7C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A9AE08E-B433-44EC-BFCA-00BA98F8DF96}">
  <ds:schemaRefs>
    <ds:schemaRef ds:uri="http://schemas.microsoft.com/sharepoint/v3/contenttype/forms"/>
  </ds:schemaRefs>
</ds:datastoreItem>
</file>

<file path=customXml/itemProps3.xml><?xml version="1.0" encoding="utf-8"?>
<ds:datastoreItem xmlns:ds="http://schemas.openxmlformats.org/officeDocument/2006/customXml" ds:itemID="{B66279F5-7107-4814-8319-CCD291C279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b78ce5-2065-4d5c-bc46-b90278a0fa06"/>
    <ds:schemaRef ds:uri="7103d027-7835-4833-8053-cabdc59364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TotalTime>
  <Words>789</Words>
  <Application>Microsoft Office PowerPoint</Application>
  <PresentationFormat>Widescreen</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Leeming</dc:creator>
  <cp:lastModifiedBy>Caroline Leeming</cp:lastModifiedBy>
  <cp:revision>80</cp:revision>
  <dcterms:created xsi:type="dcterms:W3CDTF">2021-09-29T14:13:31Z</dcterms:created>
  <dcterms:modified xsi:type="dcterms:W3CDTF">2021-10-03T17:11:28Z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0x010100B15190322F72664BA49AD39C7838AD2C</vt:lpwstr>
  </property>
</Properties>
</file>