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5143500" type="screen16x9"/>
  <p:notesSz cx="6858000" cy="9144000"/>
  <p:embeddedFontLst>
    <p:embeddedFont>
      <p:font typeface="Bree Serif" panose="020B0604020202020204" charset="0"/>
      <p:regular r:id="rId15"/>
    </p:embeddedFont>
    <p:embeddedFont>
      <p:font typeface="Love Ya Like A Sister" panose="020B0604020202020204" charset="0"/>
      <p:regular r:id="rId1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730" y="8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b2cfacb852_0_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b2cfacb852_0_4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b2cfacb852_0_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b2cfacb852_0_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b2cfacb852_0_9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Google Shape;149;gb2cfacb852_0_9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b2cfacb852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b2cfacb852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b2cfacb852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b2cfacb852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b2cfacb852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b2cfacb852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b2cfacb852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b2cfacb852_0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b2cfacb852_0_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b2cfacb852_0_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b2cfacb852_0_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b2cfacb852_0_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b2cfacb852_0_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b2cfacb852_0_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b2cfacb852_0_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b2cfacb852_0_6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5900">
                <a:latin typeface="Love Ya Like A Sister"/>
                <a:ea typeface="Love Ya Like A Sister"/>
                <a:cs typeface="Love Ya Like A Sister"/>
                <a:sym typeface="Love Ya Like A Sister"/>
              </a:rPr>
              <a:t>Bullet Points</a:t>
            </a:r>
            <a:endParaRPr sz="5900">
              <a:latin typeface="Love Ya Like A Sister"/>
              <a:ea typeface="Love Ya Like A Sister"/>
              <a:cs typeface="Love Ya Like A Sister"/>
              <a:sym typeface="Love Ya Like A Sister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2"/>
          <p:cNvSpPr txBox="1">
            <a:spLocks noGrp="1"/>
          </p:cNvSpPr>
          <p:nvPr>
            <p:ph type="title"/>
          </p:nvPr>
        </p:nvSpPr>
        <p:spPr>
          <a:xfrm>
            <a:off x="311700" y="103925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5400">
                <a:latin typeface="Love Ya Like A Sister"/>
                <a:ea typeface="Love Ya Like A Sister"/>
                <a:cs typeface="Love Ya Like A Sister"/>
                <a:sym typeface="Love Ya Like A Sister"/>
              </a:rPr>
              <a:t>Listing Items Quiz</a:t>
            </a:r>
            <a:endParaRPr sz="5400">
              <a:latin typeface="Love Ya Like A Sister"/>
              <a:ea typeface="Love Ya Like A Sister"/>
              <a:cs typeface="Love Ya Like A Sister"/>
              <a:sym typeface="Love Ya Like A Sister"/>
            </a:endParaRPr>
          </a:p>
        </p:txBody>
      </p:sp>
      <p:sp>
        <p:nvSpPr>
          <p:cNvPr id="135" name="Google Shape;135;p22"/>
          <p:cNvSpPr/>
          <p:nvPr/>
        </p:nvSpPr>
        <p:spPr>
          <a:xfrm rot="-721193">
            <a:off x="581996" y="1642076"/>
            <a:ext cx="2853768" cy="2450424"/>
          </a:xfrm>
          <a:prstGeom prst="rect">
            <a:avLst/>
          </a:prstGeom>
          <a:solidFill>
            <a:srgbClr val="00FFFF"/>
          </a:soli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700"/>
              <a:t>Six largest countries in the world:</a:t>
            </a:r>
            <a:endParaRPr sz="1700"/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SzPts val="1700"/>
              <a:buChar char="➔"/>
            </a:pPr>
            <a:r>
              <a:rPr lang="en-GB" sz="1700"/>
              <a:t>Russia;</a:t>
            </a:r>
            <a:endParaRPr sz="1700"/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SzPts val="1700"/>
              <a:buChar char="➔"/>
            </a:pPr>
            <a:r>
              <a:rPr lang="en-GB" sz="1700"/>
              <a:t>USA;</a:t>
            </a:r>
            <a:endParaRPr sz="1700"/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SzPts val="1700"/>
              <a:buChar char="➔"/>
            </a:pPr>
            <a:r>
              <a:rPr lang="en-GB" sz="1700"/>
              <a:t>China;</a:t>
            </a:r>
            <a:endParaRPr sz="1700"/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SzPts val="1700"/>
              <a:buChar char="➔"/>
            </a:pPr>
            <a:r>
              <a:rPr lang="en-GB" sz="1700"/>
              <a:t>Canada;</a:t>
            </a:r>
            <a:endParaRPr sz="1700"/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SzPts val="1700"/>
              <a:buChar char="➔"/>
            </a:pPr>
            <a:r>
              <a:rPr lang="en-GB" sz="1700"/>
              <a:t>Australia;</a:t>
            </a:r>
            <a:endParaRPr sz="1700"/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SzPts val="1700"/>
              <a:buChar char="➔"/>
            </a:pPr>
            <a:r>
              <a:rPr lang="en-GB" sz="1700"/>
              <a:t>Brazil.</a:t>
            </a:r>
            <a:endParaRPr sz="1700"/>
          </a:p>
        </p:txBody>
      </p:sp>
      <p:cxnSp>
        <p:nvCxnSpPr>
          <p:cNvPr id="136" name="Google Shape;136;p22"/>
          <p:cNvCxnSpPr/>
          <p:nvPr/>
        </p:nvCxnSpPr>
        <p:spPr>
          <a:xfrm rot="10800000">
            <a:off x="3242200" y="1628700"/>
            <a:ext cx="1837800" cy="44700"/>
          </a:xfrm>
          <a:prstGeom prst="straightConnector1">
            <a:avLst/>
          </a:prstGeom>
          <a:noFill/>
          <a:ln w="28575" cap="flat" cmpd="sng">
            <a:solidFill>
              <a:srgbClr val="9900FF"/>
            </a:solidFill>
            <a:prstDash val="solid"/>
            <a:round/>
            <a:headEnd type="none" w="med" len="med"/>
            <a:tailEnd type="stealth" w="med" len="med"/>
          </a:ln>
        </p:spPr>
      </p:cxnSp>
      <p:sp>
        <p:nvSpPr>
          <p:cNvPr id="137" name="Google Shape;137;p22"/>
          <p:cNvSpPr txBox="1"/>
          <p:nvPr/>
        </p:nvSpPr>
        <p:spPr>
          <a:xfrm>
            <a:off x="5184600" y="1255050"/>
            <a:ext cx="2704200" cy="61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900">
                <a:solidFill>
                  <a:srgbClr val="9900FF"/>
                </a:solidFill>
              </a:rPr>
              <a:t>What is this part called?</a:t>
            </a:r>
            <a:endParaRPr sz="1900">
              <a:solidFill>
                <a:srgbClr val="9900FF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3"/>
          <p:cNvSpPr txBox="1">
            <a:spLocks noGrp="1"/>
          </p:cNvSpPr>
          <p:nvPr>
            <p:ph type="title"/>
          </p:nvPr>
        </p:nvSpPr>
        <p:spPr>
          <a:xfrm>
            <a:off x="311700" y="103925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5400">
                <a:latin typeface="Love Ya Like A Sister"/>
                <a:ea typeface="Love Ya Like A Sister"/>
                <a:cs typeface="Love Ya Like A Sister"/>
                <a:sym typeface="Love Ya Like A Sister"/>
              </a:rPr>
              <a:t>Listing Items Quiz</a:t>
            </a:r>
            <a:endParaRPr sz="5400">
              <a:latin typeface="Love Ya Like A Sister"/>
              <a:ea typeface="Love Ya Like A Sister"/>
              <a:cs typeface="Love Ya Like A Sister"/>
              <a:sym typeface="Love Ya Like A Sister"/>
            </a:endParaRPr>
          </a:p>
        </p:txBody>
      </p:sp>
      <p:sp>
        <p:nvSpPr>
          <p:cNvPr id="143" name="Google Shape;143;p23"/>
          <p:cNvSpPr/>
          <p:nvPr/>
        </p:nvSpPr>
        <p:spPr>
          <a:xfrm rot="-721193">
            <a:off x="581996" y="1642076"/>
            <a:ext cx="2853768" cy="2450424"/>
          </a:xfrm>
          <a:prstGeom prst="rect">
            <a:avLst/>
          </a:prstGeom>
          <a:solidFill>
            <a:srgbClr val="00FFFF"/>
          </a:soli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700"/>
              <a:t>Six largest countries in the world:</a:t>
            </a:r>
            <a:endParaRPr sz="1700"/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SzPts val="1700"/>
              <a:buChar char="➔"/>
            </a:pPr>
            <a:r>
              <a:rPr lang="en-GB" sz="1700"/>
              <a:t>Russia;</a:t>
            </a:r>
            <a:endParaRPr sz="1700"/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SzPts val="1700"/>
              <a:buChar char="➔"/>
            </a:pPr>
            <a:r>
              <a:rPr lang="en-GB" sz="1700"/>
              <a:t>USA;</a:t>
            </a:r>
            <a:endParaRPr sz="1700"/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SzPts val="1700"/>
              <a:buChar char="➔"/>
            </a:pPr>
            <a:r>
              <a:rPr lang="en-GB" sz="1700"/>
              <a:t>China;</a:t>
            </a:r>
            <a:endParaRPr sz="1700"/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SzPts val="1700"/>
              <a:buChar char="➔"/>
            </a:pPr>
            <a:r>
              <a:rPr lang="en-GB" sz="1700"/>
              <a:t>Canada;</a:t>
            </a:r>
            <a:endParaRPr sz="1700"/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SzPts val="1700"/>
              <a:buChar char="➔"/>
            </a:pPr>
            <a:r>
              <a:rPr lang="en-GB" sz="1700"/>
              <a:t>Australia;</a:t>
            </a:r>
            <a:endParaRPr sz="1700"/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SzPts val="1700"/>
              <a:buChar char="➔"/>
            </a:pPr>
            <a:r>
              <a:rPr lang="en-GB" sz="1700"/>
              <a:t>Brazil.</a:t>
            </a:r>
            <a:endParaRPr sz="1700"/>
          </a:p>
        </p:txBody>
      </p:sp>
      <p:cxnSp>
        <p:nvCxnSpPr>
          <p:cNvPr id="144" name="Google Shape;144;p23"/>
          <p:cNvCxnSpPr/>
          <p:nvPr/>
        </p:nvCxnSpPr>
        <p:spPr>
          <a:xfrm rot="10800000">
            <a:off x="3242200" y="1628700"/>
            <a:ext cx="1837800" cy="44700"/>
          </a:xfrm>
          <a:prstGeom prst="straightConnector1">
            <a:avLst/>
          </a:prstGeom>
          <a:noFill/>
          <a:ln w="28575" cap="flat" cmpd="sng">
            <a:solidFill>
              <a:srgbClr val="9900FF"/>
            </a:solidFill>
            <a:prstDash val="solid"/>
            <a:round/>
            <a:headEnd type="none" w="med" len="med"/>
            <a:tailEnd type="stealth" w="med" len="med"/>
          </a:ln>
        </p:spPr>
      </p:cxnSp>
      <p:sp>
        <p:nvSpPr>
          <p:cNvPr id="145" name="Google Shape;145;p23"/>
          <p:cNvSpPr txBox="1"/>
          <p:nvPr/>
        </p:nvSpPr>
        <p:spPr>
          <a:xfrm>
            <a:off x="5108400" y="1407450"/>
            <a:ext cx="2704200" cy="61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900">
                <a:solidFill>
                  <a:srgbClr val="9900FF"/>
                </a:solidFill>
              </a:rPr>
              <a:t>Stem</a:t>
            </a:r>
            <a:endParaRPr sz="1900">
              <a:solidFill>
                <a:srgbClr val="9900FF"/>
              </a:solidFill>
            </a:endParaRPr>
          </a:p>
        </p:txBody>
      </p:sp>
      <p:sp>
        <p:nvSpPr>
          <p:cNvPr id="146" name="Google Shape;146;p23"/>
          <p:cNvSpPr txBox="1"/>
          <p:nvPr/>
        </p:nvSpPr>
        <p:spPr>
          <a:xfrm>
            <a:off x="4575000" y="2321850"/>
            <a:ext cx="2704200" cy="101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900">
                <a:solidFill>
                  <a:srgbClr val="9900FF"/>
                </a:solidFill>
              </a:rPr>
              <a:t>What is the rule for using colons and semi-colons in a list?</a:t>
            </a:r>
            <a:endParaRPr sz="1900">
              <a:solidFill>
                <a:srgbClr val="9900FF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4"/>
          <p:cNvSpPr txBox="1">
            <a:spLocks noGrp="1"/>
          </p:cNvSpPr>
          <p:nvPr>
            <p:ph type="title"/>
          </p:nvPr>
        </p:nvSpPr>
        <p:spPr>
          <a:xfrm>
            <a:off x="311700" y="103925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5400">
                <a:latin typeface="Love Ya Like A Sister"/>
                <a:ea typeface="Love Ya Like A Sister"/>
                <a:cs typeface="Love Ya Like A Sister"/>
                <a:sym typeface="Love Ya Like A Sister"/>
              </a:rPr>
              <a:t>Listing Items Quiz</a:t>
            </a:r>
            <a:endParaRPr sz="5400">
              <a:latin typeface="Love Ya Like A Sister"/>
              <a:ea typeface="Love Ya Like A Sister"/>
              <a:cs typeface="Love Ya Like A Sister"/>
              <a:sym typeface="Love Ya Like A Sister"/>
            </a:endParaRPr>
          </a:p>
        </p:txBody>
      </p:sp>
      <p:sp>
        <p:nvSpPr>
          <p:cNvPr id="152" name="Google Shape;152;p24"/>
          <p:cNvSpPr/>
          <p:nvPr/>
        </p:nvSpPr>
        <p:spPr>
          <a:xfrm rot="-721193">
            <a:off x="581996" y="1642076"/>
            <a:ext cx="2853768" cy="2450424"/>
          </a:xfrm>
          <a:prstGeom prst="rect">
            <a:avLst/>
          </a:prstGeom>
          <a:solidFill>
            <a:srgbClr val="00FFFF"/>
          </a:soli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700"/>
              <a:t>Six largest countries in the world:</a:t>
            </a:r>
            <a:endParaRPr sz="1700"/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SzPts val="1700"/>
              <a:buChar char="➔"/>
            </a:pPr>
            <a:r>
              <a:rPr lang="en-GB" sz="1700"/>
              <a:t>Russia;</a:t>
            </a:r>
            <a:endParaRPr sz="1700"/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SzPts val="1700"/>
              <a:buChar char="➔"/>
            </a:pPr>
            <a:r>
              <a:rPr lang="en-GB" sz="1700"/>
              <a:t>USA;</a:t>
            </a:r>
            <a:endParaRPr sz="1700"/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SzPts val="1700"/>
              <a:buChar char="➔"/>
            </a:pPr>
            <a:r>
              <a:rPr lang="en-GB" sz="1700"/>
              <a:t>China;</a:t>
            </a:r>
            <a:endParaRPr sz="1700"/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SzPts val="1700"/>
              <a:buChar char="➔"/>
            </a:pPr>
            <a:r>
              <a:rPr lang="en-GB" sz="1700"/>
              <a:t>Canada;</a:t>
            </a:r>
            <a:endParaRPr sz="1700"/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SzPts val="1700"/>
              <a:buChar char="➔"/>
            </a:pPr>
            <a:r>
              <a:rPr lang="en-GB" sz="1700"/>
              <a:t>Australia;</a:t>
            </a:r>
            <a:endParaRPr sz="1700"/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SzPts val="1700"/>
              <a:buChar char="➔"/>
            </a:pPr>
            <a:r>
              <a:rPr lang="en-GB" sz="1700"/>
              <a:t>Brazil.</a:t>
            </a:r>
            <a:endParaRPr sz="1700"/>
          </a:p>
        </p:txBody>
      </p:sp>
      <p:cxnSp>
        <p:nvCxnSpPr>
          <p:cNvPr id="153" name="Google Shape;153;p24"/>
          <p:cNvCxnSpPr/>
          <p:nvPr/>
        </p:nvCxnSpPr>
        <p:spPr>
          <a:xfrm rot="10800000">
            <a:off x="3242200" y="1628700"/>
            <a:ext cx="1837800" cy="44700"/>
          </a:xfrm>
          <a:prstGeom prst="straightConnector1">
            <a:avLst/>
          </a:prstGeom>
          <a:noFill/>
          <a:ln w="28575" cap="flat" cmpd="sng">
            <a:solidFill>
              <a:srgbClr val="9900FF"/>
            </a:solidFill>
            <a:prstDash val="solid"/>
            <a:round/>
            <a:headEnd type="none" w="med" len="med"/>
            <a:tailEnd type="stealth" w="med" len="med"/>
          </a:ln>
        </p:spPr>
      </p:cxnSp>
      <p:sp>
        <p:nvSpPr>
          <p:cNvPr id="154" name="Google Shape;154;p24"/>
          <p:cNvSpPr txBox="1"/>
          <p:nvPr/>
        </p:nvSpPr>
        <p:spPr>
          <a:xfrm>
            <a:off x="5108400" y="1407450"/>
            <a:ext cx="2704200" cy="61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900">
                <a:solidFill>
                  <a:srgbClr val="9900FF"/>
                </a:solidFill>
              </a:rPr>
              <a:t>Stem</a:t>
            </a:r>
            <a:endParaRPr sz="1900">
              <a:solidFill>
                <a:srgbClr val="9900FF"/>
              </a:solidFill>
            </a:endParaRPr>
          </a:p>
        </p:txBody>
      </p:sp>
      <p:sp>
        <p:nvSpPr>
          <p:cNvPr id="155" name="Google Shape;155;p24"/>
          <p:cNvSpPr/>
          <p:nvPr/>
        </p:nvSpPr>
        <p:spPr>
          <a:xfrm>
            <a:off x="4366200" y="2054400"/>
            <a:ext cx="3672300" cy="1767000"/>
          </a:xfrm>
          <a:prstGeom prst="roundRect">
            <a:avLst>
              <a:gd name="adj" fmla="val 16667"/>
            </a:avLst>
          </a:prstGeom>
          <a:noFill/>
          <a:ln w="28575" cap="flat" cmpd="sng">
            <a:solidFill>
              <a:srgbClr val="99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rgbClr val="9900FF"/>
                </a:solidFill>
              </a:rPr>
              <a:t>If your stem is followed by a </a:t>
            </a:r>
            <a:r>
              <a:rPr lang="en-GB" sz="1800">
                <a:solidFill>
                  <a:srgbClr val="FF00FF"/>
                </a:solidFill>
              </a:rPr>
              <a:t>colon</a:t>
            </a:r>
            <a:r>
              <a:rPr lang="en-GB" sz="1800">
                <a:solidFill>
                  <a:srgbClr val="9900FF"/>
                </a:solidFill>
              </a:rPr>
              <a:t>, each item will need a </a:t>
            </a:r>
            <a:r>
              <a:rPr lang="en-GB" sz="1800">
                <a:solidFill>
                  <a:srgbClr val="FF9900"/>
                </a:solidFill>
              </a:rPr>
              <a:t>semi-colon</a:t>
            </a:r>
            <a:r>
              <a:rPr lang="en-GB" sz="1800">
                <a:solidFill>
                  <a:srgbClr val="9900FF"/>
                </a:solidFill>
              </a:rPr>
              <a:t> except the last where there should be a </a:t>
            </a:r>
            <a:r>
              <a:rPr lang="en-GB" sz="1800">
                <a:solidFill>
                  <a:srgbClr val="0000FF"/>
                </a:solidFill>
              </a:rPr>
              <a:t>full stop</a:t>
            </a:r>
            <a:r>
              <a:rPr lang="en-GB" sz="1800">
                <a:solidFill>
                  <a:srgbClr val="9900FF"/>
                </a:solidFill>
              </a:rPr>
              <a:t>.</a:t>
            </a:r>
            <a:endParaRPr sz="1800">
              <a:solidFill>
                <a:srgbClr val="9900FF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Love Ya Like A Sister"/>
                <a:ea typeface="Love Ya Like A Sister"/>
                <a:cs typeface="Love Ya Like A Sister"/>
                <a:sym typeface="Love Ya Like A Sister"/>
              </a:rPr>
              <a:t>What are bullet points?</a:t>
            </a:r>
            <a:endParaRPr>
              <a:latin typeface="Love Ya Like A Sister"/>
              <a:ea typeface="Love Ya Like A Sister"/>
              <a:cs typeface="Love Ya Like A Sister"/>
              <a:sym typeface="Love Ya Like A Sister"/>
            </a:endParaRPr>
          </a:p>
        </p:txBody>
      </p:sp>
      <p:sp>
        <p:nvSpPr>
          <p:cNvPr id="60" name="Google Shape;60;p14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Bree Serif"/>
                <a:ea typeface="Bree Serif"/>
                <a:cs typeface="Bree Serif"/>
                <a:sym typeface="Bree Serif"/>
              </a:rPr>
              <a:t>Bullet points are an ‘organisational device’. This means they help you organise an idea. </a:t>
            </a:r>
            <a:endParaRPr>
              <a:latin typeface="Bree Serif"/>
              <a:ea typeface="Bree Serif"/>
              <a:cs typeface="Bree Serif"/>
              <a:sym typeface="Bree Serif"/>
            </a:endParaRPr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The types of text where you may use bullet points are:</a:t>
            </a:r>
            <a:endParaRPr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information texts;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shopping lists;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lists;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notes for a presentation;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surveys;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instructions.</a:t>
            </a:r>
            <a:endParaRPr/>
          </a:p>
        </p:txBody>
      </p:sp>
      <p:sp>
        <p:nvSpPr>
          <p:cNvPr id="62" name="Google Shape;62;p14"/>
          <p:cNvSpPr/>
          <p:nvPr/>
        </p:nvSpPr>
        <p:spPr>
          <a:xfrm>
            <a:off x="6858000" y="3318425"/>
            <a:ext cx="2136600" cy="1748100"/>
          </a:xfrm>
          <a:prstGeom prst="wedgeRoundRectCallout">
            <a:avLst>
              <a:gd name="adj1" fmla="val -66784"/>
              <a:gd name="adj2" fmla="val -38034"/>
              <a:gd name="adj3" fmla="val 0"/>
            </a:avLst>
          </a:prstGeom>
          <a:solidFill>
            <a:srgbClr val="000000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FFFFFF"/>
                </a:solidFill>
              </a:rPr>
              <a:t>Fun fact: bullet points aren’t actually punctuation but it’s the punctuation rules within bullet points you need to know!</a:t>
            </a: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>
            <a:spLocks noGrp="1"/>
          </p:cNvSpPr>
          <p:nvPr>
            <p:ph type="title"/>
          </p:nvPr>
        </p:nvSpPr>
        <p:spPr>
          <a:xfrm>
            <a:off x="265500" y="15379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Love Ya Like A Sister"/>
                <a:ea typeface="Love Ya Like A Sister"/>
                <a:cs typeface="Love Ya Like A Sister"/>
                <a:sym typeface="Love Ya Like A Sister"/>
              </a:rPr>
              <a:t>Do all bullet points look like the previous slide?</a:t>
            </a:r>
            <a:endParaRPr>
              <a:latin typeface="Love Ya Like A Sister"/>
              <a:ea typeface="Love Ya Like A Sister"/>
              <a:cs typeface="Love Ya Like A Sister"/>
              <a:sym typeface="Love Ya Like A Sister"/>
            </a:endParaRPr>
          </a:p>
        </p:txBody>
      </p:sp>
      <p:sp>
        <p:nvSpPr>
          <p:cNvPr id="68" name="Google Shape;68;p15"/>
          <p:cNvSpPr txBox="1">
            <a:spLocks noGrp="1"/>
          </p:cNvSpPr>
          <p:nvPr>
            <p:ph type="subTitle" idx="1"/>
          </p:nvPr>
        </p:nvSpPr>
        <p:spPr>
          <a:xfrm>
            <a:off x="265500" y="30316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No, and that’s fine. However, the key bit is to be consistent it doesn’t matter which ones you use as long as they are all the same!</a:t>
            </a:r>
            <a:endParaRPr/>
          </a:p>
        </p:txBody>
      </p:sp>
      <p:sp>
        <p:nvSpPr>
          <p:cNvPr id="69" name="Google Shape;69;p15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lang="en-GB"/>
              <a:t>They could even look like this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➢"/>
            </a:pPr>
            <a:r>
              <a:rPr lang="en-GB"/>
              <a:t>Or this?</a:t>
            </a:r>
            <a:endParaRPr/>
          </a:p>
          <a:p>
            <a:pPr marL="1371600" lvl="2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-GB"/>
              <a:t>Or even this!</a:t>
            </a:r>
            <a:br>
              <a:rPr lang="en-GB"/>
            </a:b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➔"/>
            </a:pPr>
            <a:r>
              <a:rPr lang="en-GB"/>
              <a:t>You can try different styles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◆"/>
            </a:pPr>
            <a:r>
              <a:rPr lang="en-GB"/>
              <a:t>But</a:t>
            </a:r>
            <a:endParaRPr/>
          </a:p>
          <a:p>
            <a:pPr marL="1371600" lvl="2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GB"/>
              <a:t>You </a:t>
            </a:r>
            <a:r>
              <a:rPr lang="en-GB" u="sng"/>
              <a:t>must</a:t>
            </a:r>
            <a:r>
              <a:rPr lang="en-GB"/>
              <a:t> be consistent!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6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800">
                <a:solidFill>
                  <a:schemeClr val="dk2"/>
                </a:solidFill>
              </a:rPr>
              <a:t>The types of text where you may use bullet points are:</a:t>
            </a:r>
            <a:endParaRPr sz="1800">
              <a:solidFill>
                <a:schemeClr val="dk2"/>
              </a:solidFill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</a:pPr>
            <a:r>
              <a:rPr lang="en-GB" sz="1800">
                <a:solidFill>
                  <a:schemeClr val="dk2"/>
                </a:solidFill>
              </a:rPr>
              <a:t>information texts;</a:t>
            </a:r>
            <a:endParaRPr sz="1800">
              <a:solidFill>
                <a:schemeClr val="dk2"/>
              </a:solidFill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</a:pPr>
            <a:r>
              <a:rPr lang="en-GB" sz="1800">
                <a:solidFill>
                  <a:schemeClr val="dk2"/>
                </a:solidFill>
              </a:rPr>
              <a:t>shopping lists;</a:t>
            </a:r>
            <a:endParaRPr sz="1800">
              <a:solidFill>
                <a:schemeClr val="dk2"/>
              </a:solidFill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</a:pPr>
            <a:r>
              <a:rPr lang="en-GB" sz="1800">
                <a:solidFill>
                  <a:schemeClr val="dk2"/>
                </a:solidFill>
              </a:rPr>
              <a:t>lists;</a:t>
            </a:r>
            <a:endParaRPr sz="1800">
              <a:solidFill>
                <a:schemeClr val="dk2"/>
              </a:solidFill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</a:pPr>
            <a:r>
              <a:rPr lang="en-GB" sz="1800">
                <a:solidFill>
                  <a:schemeClr val="dk2"/>
                </a:solidFill>
              </a:rPr>
              <a:t>notes for a presentation;</a:t>
            </a:r>
            <a:endParaRPr sz="1800">
              <a:solidFill>
                <a:schemeClr val="dk2"/>
              </a:solidFill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</a:pPr>
            <a:r>
              <a:rPr lang="en-GB" sz="1800">
                <a:solidFill>
                  <a:schemeClr val="dk2"/>
                </a:solidFill>
              </a:rPr>
              <a:t>surveys</a:t>
            </a:r>
            <a:endParaRPr sz="1800">
              <a:solidFill>
                <a:schemeClr val="dk2"/>
              </a:solidFill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</a:pPr>
            <a:r>
              <a:rPr lang="en-GB" sz="1800">
                <a:solidFill>
                  <a:schemeClr val="dk2"/>
                </a:solidFill>
              </a:rPr>
              <a:t>instructions.</a:t>
            </a:r>
            <a:endParaRPr/>
          </a:p>
        </p:txBody>
      </p:sp>
      <p:sp>
        <p:nvSpPr>
          <p:cNvPr id="75" name="Google Shape;75;p16"/>
          <p:cNvSpPr txBox="1"/>
          <p:nvPr/>
        </p:nvSpPr>
        <p:spPr>
          <a:xfrm>
            <a:off x="493050" y="268950"/>
            <a:ext cx="8262600" cy="80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900" u="sng">
                <a:latin typeface="Love Ya Like A Sister"/>
                <a:ea typeface="Love Ya Like A Sister"/>
                <a:cs typeface="Love Ya Like A Sister"/>
                <a:sym typeface="Love Ya Like A Sister"/>
              </a:rPr>
              <a:t>What do I need to know?</a:t>
            </a:r>
            <a:endParaRPr sz="2900" u="sng">
              <a:latin typeface="Love Ya Like A Sister"/>
              <a:ea typeface="Love Ya Like A Sister"/>
              <a:cs typeface="Love Ya Like A Sister"/>
              <a:sym typeface="Love Ya Like A Sister"/>
            </a:endParaRPr>
          </a:p>
        </p:txBody>
      </p:sp>
      <p:sp>
        <p:nvSpPr>
          <p:cNvPr id="76" name="Google Shape;76;p16"/>
          <p:cNvSpPr/>
          <p:nvPr/>
        </p:nvSpPr>
        <p:spPr>
          <a:xfrm>
            <a:off x="6872950" y="947275"/>
            <a:ext cx="2091900" cy="1494300"/>
          </a:xfrm>
          <a:prstGeom prst="roundRect">
            <a:avLst>
              <a:gd name="adj" fmla="val 16667"/>
            </a:avLst>
          </a:prstGeom>
          <a:noFill/>
          <a:ln w="28575" cap="flat" cmpd="sng">
            <a:solidFill>
              <a:srgbClr val="FF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rgbClr val="FF00FF"/>
                </a:solidFill>
              </a:rPr>
              <a:t>There is always an introductory phrase or title, which we call the ‘stem’. </a:t>
            </a:r>
            <a:endParaRPr sz="1600">
              <a:solidFill>
                <a:srgbClr val="FF00FF"/>
              </a:solidFill>
            </a:endParaRPr>
          </a:p>
        </p:txBody>
      </p:sp>
      <p:sp>
        <p:nvSpPr>
          <p:cNvPr id="77" name="Google Shape;77;p16"/>
          <p:cNvSpPr/>
          <p:nvPr/>
        </p:nvSpPr>
        <p:spPr>
          <a:xfrm>
            <a:off x="4303050" y="2785025"/>
            <a:ext cx="2435400" cy="1409100"/>
          </a:xfrm>
          <a:prstGeom prst="roundRect">
            <a:avLst>
              <a:gd name="adj" fmla="val 16667"/>
            </a:avLst>
          </a:prstGeom>
          <a:noFill/>
          <a:ln w="28575" cap="flat" cmpd="sng">
            <a:solidFill>
              <a:srgbClr val="99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rgbClr val="9900FF"/>
                </a:solidFill>
              </a:rPr>
              <a:t>You shouldn’t repeat any points and they should all be different from each other.</a:t>
            </a:r>
            <a:endParaRPr sz="1600">
              <a:solidFill>
                <a:srgbClr val="9900FF"/>
              </a:solidFill>
            </a:endParaRPr>
          </a:p>
        </p:txBody>
      </p:sp>
      <p:sp>
        <p:nvSpPr>
          <p:cNvPr id="78" name="Google Shape;78;p16"/>
          <p:cNvSpPr/>
          <p:nvPr/>
        </p:nvSpPr>
        <p:spPr>
          <a:xfrm>
            <a:off x="493050" y="4067000"/>
            <a:ext cx="3113700" cy="965400"/>
          </a:xfrm>
          <a:prstGeom prst="roundRect">
            <a:avLst>
              <a:gd name="adj" fmla="val 16667"/>
            </a:avLst>
          </a:prstGeom>
          <a:noFill/>
          <a:ln w="28575" cap="flat" cmpd="sng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rgbClr val="0000FF"/>
                </a:solidFill>
              </a:rPr>
              <a:t>As we have said, the bullet points don’t need to be dots but they should all be the same.</a:t>
            </a:r>
            <a:endParaRPr sz="1600">
              <a:solidFill>
                <a:srgbClr val="0000FF"/>
              </a:solidFill>
            </a:endParaRPr>
          </a:p>
        </p:txBody>
      </p:sp>
      <p:cxnSp>
        <p:nvCxnSpPr>
          <p:cNvPr id="79" name="Google Shape;79;p16"/>
          <p:cNvCxnSpPr>
            <a:stCxn id="78" idx="0"/>
          </p:cNvCxnSpPr>
          <p:nvPr/>
        </p:nvCxnSpPr>
        <p:spPr>
          <a:xfrm rot="10800000">
            <a:off x="821700" y="3571100"/>
            <a:ext cx="1228200" cy="495900"/>
          </a:xfrm>
          <a:prstGeom prst="straightConnector1">
            <a:avLst/>
          </a:prstGeom>
          <a:noFill/>
          <a:ln w="28575" cap="flat" cmpd="sng">
            <a:solidFill>
              <a:srgbClr val="0000FF"/>
            </a:solidFill>
            <a:prstDash val="solid"/>
            <a:round/>
            <a:headEnd type="none" w="med" len="med"/>
            <a:tailEnd type="stealth" w="med" len="med"/>
          </a:ln>
        </p:spPr>
      </p:cxnSp>
      <p:cxnSp>
        <p:nvCxnSpPr>
          <p:cNvPr id="80" name="Google Shape;80;p16"/>
          <p:cNvCxnSpPr>
            <a:stCxn id="77" idx="0"/>
          </p:cNvCxnSpPr>
          <p:nvPr/>
        </p:nvCxnSpPr>
        <p:spPr>
          <a:xfrm rot="10800000">
            <a:off x="2674350" y="2241125"/>
            <a:ext cx="2846400" cy="543900"/>
          </a:xfrm>
          <a:prstGeom prst="straightConnector1">
            <a:avLst/>
          </a:prstGeom>
          <a:noFill/>
          <a:ln w="28575" cap="flat" cmpd="sng">
            <a:solidFill>
              <a:srgbClr val="9900FF"/>
            </a:solidFill>
            <a:prstDash val="solid"/>
            <a:round/>
            <a:headEnd type="none" w="med" len="med"/>
            <a:tailEnd type="stealth" w="med" len="med"/>
          </a:ln>
        </p:spPr>
      </p:cxnSp>
      <p:cxnSp>
        <p:nvCxnSpPr>
          <p:cNvPr id="81" name="Google Shape;81;p16"/>
          <p:cNvCxnSpPr>
            <a:stCxn id="77" idx="0"/>
          </p:cNvCxnSpPr>
          <p:nvPr/>
        </p:nvCxnSpPr>
        <p:spPr>
          <a:xfrm rot="10800000">
            <a:off x="2826750" y="1860125"/>
            <a:ext cx="2694000" cy="924900"/>
          </a:xfrm>
          <a:prstGeom prst="straightConnector1">
            <a:avLst/>
          </a:prstGeom>
          <a:noFill/>
          <a:ln w="28575" cap="flat" cmpd="sng">
            <a:solidFill>
              <a:srgbClr val="9900FF"/>
            </a:solidFill>
            <a:prstDash val="solid"/>
            <a:round/>
            <a:headEnd type="none" w="med" len="med"/>
            <a:tailEnd type="stealth" w="med" len="med"/>
          </a:ln>
        </p:spPr>
      </p:cxnSp>
      <p:cxnSp>
        <p:nvCxnSpPr>
          <p:cNvPr id="82" name="Google Shape;82;p16"/>
          <p:cNvCxnSpPr>
            <a:stCxn id="76" idx="1"/>
          </p:cNvCxnSpPr>
          <p:nvPr/>
        </p:nvCxnSpPr>
        <p:spPr>
          <a:xfrm rot="10800000">
            <a:off x="6140950" y="1434325"/>
            <a:ext cx="732000" cy="260100"/>
          </a:xfrm>
          <a:prstGeom prst="straightConnector1">
            <a:avLst/>
          </a:prstGeom>
          <a:noFill/>
          <a:ln w="28575" cap="flat" cmpd="sng">
            <a:solidFill>
              <a:srgbClr val="FF00FF"/>
            </a:solidFill>
            <a:prstDash val="solid"/>
            <a:round/>
            <a:headEnd type="none" w="med" len="med"/>
            <a:tailEnd type="stealth" w="med" len="med"/>
          </a:ln>
        </p:spPr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7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5400">
                <a:latin typeface="Love Ya Like A Sister"/>
                <a:ea typeface="Love Ya Like A Sister"/>
                <a:cs typeface="Love Ya Like A Sister"/>
                <a:sym typeface="Love Ya Like A Sister"/>
              </a:rPr>
              <a:t>Rules</a:t>
            </a:r>
            <a:endParaRPr sz="5400">
              <a:latin typeface="Love Ya Like A Sister"/>
              <a:ea typeface="Love Ya Like A Sister"/>
              <a:cs typeface="Love Ya Like A Sister"/>
              <a:sym typeface="Love Ya Like A Sister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8"/>
          <p:cNvSpPr txBox="1">
            <a:spLocks noGrp="1"/>
          </p:cNvSpPr>
          <p:nvPr>
            <p:ph type="title"/>
          </p:nvPr>
        </p:nvSpPr>
        <p:spPr>
          <a:xfrm>
            <a:off x="185450" y="862100"/>
            <a:ext cx="6367800" cy="3450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300" u="sng"/>
              <a:t>Volcano Facts</a:t>
            </a:r>
            <a:endParaRPr sz="2300" u="sng"/>
          </a:p>
          <a:p>
            <a:pPr marL="457200" lvl="0" indent="-374650" algn="l" rtl="0">
              <a:spcBef>
                <a:spcPts val="0"/>
              </a:spcBef>
              <a:spcAft>
                <a:spcPts val="0"/>
              </a:spcAft>
              <a:buSzPts val="2300"/>
              <a:buChar char="-"/>
            </a:pPr>
            <a:r>
              <a:rPr lang="en-GB" sz="2300"/>
              <a:t>The word ‘volcano’ comes from the Roman word ‘Vulcan’.</a:t>
            </a:r>
            <a:endParaRPr sz="2300"/>
          </a:p>
          <a:p>
            <a:pPr marL="457200" lvl="0" indent="-374650" algn="l" rtl="0">
              <a:spcBef>
                <a:spcPts val="0"/>
              </a:spcBef>
              <a:spcAft>
                <a:spcPts val="0"/>
              </a:spcAft>
              <a:buSzPts val="2300"/>
              <a:buChar char="-"/>
            </a:pPr>
            <a:r>
              <a:rPr lang="en-GB" sz="2300"/>
              <a:t>Volcanoes are often found at the meeting point of tectonic plates.</a:t>
            </a:r>
            <a:endParaRPr sz="2300"/>
          </a:p>
          <a:p>
            <a:pPr marL="457200" lvl="0" indent="-374650" algn="l" rtl="0">
              <a:spcBef>
                <a:spcPts val="0"/>
              </a:spcBef>
              <a:spcAft>
                <a:spcPts val="0"/>
              </a:spcAft>
              <a:buSzPts val="2300"/>
              <a:buChar char="-"/>
            </a:pPr>
            <a:r>
              <a:rPr lang="en-GB" sz="2300"/>
              <a:t>Magma and lava are different things.</a:t>
            </a:r>
            <a:endParaRPr sz="2300"/>
          </a:p>
        </p:txBody>
      </p:sp>
      <p:sp>
        <p:nvSpPr>
          <p:cNvPr id="93" name="Google Shape;93;p18"/>
          <p:cNvSpPr txBox="1">
            <a:spLocks noGrp="1"/>
          </p:cNvSpPr>
          <p:nvPr>
            <p:ph type="title"/>
          </p:nvPr>
        </p:nvSpPr>
        <p:spPr>
          <a:xfrm>
            <a:off x="311700" y="103925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5400">
                <a:latin typeface="Love Ya Like A Sister"/>
                <a:ea typeface="Love Ya Like A Sister"/>
                <a:cs typeface="Love Ya Like A Sister"/>
                <a:sym typeface="Love Ya Like A Sister"/>
              </a:rPr>
              <a:t>Listing Facts</a:t>
            </a:r>
            <a:endParaRPr sz="5400">
              <a:latin typeface="Love Ya Like A Sister"/>
              <a:ea typeface="Love Ya Like A Sister"/>
              <a:cs typeface="Love Ya Like A Sister"/>
              <a:sym typeface="Love Ya Like A Sister"/>
            </a:endParaRPr>
          </a:p>
        </p:txBody>
      </p:sp>
      <p:sp>
        <p:nvSpPr>
          <p:cNvPr id="94" name="Google Shape;94;p18"/>
          <p:cNvSpPr/>
          <p:nvPr/>
        </p:nvSpPr>
        <p:spPr>
          <a:xfrm>
            <a:off x="6663775" y="1140000"/>
            <a:ext cx="2168400" cy="2719200"/>
          </a:xfrm>
          <a:prstGeom prst="roundRect">
            <a:avLst>
              <a:gd name="adj" fmla="val 16667"/>
            </a:avLst>
          </a:prstGeom>
          <a:noFill/>
          <a:ln w="28575" cap="flat" cmpd="sng">
            <a:solidFill>
              <a:srgbClr val="99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rgbClr val="9900FF"/>
                </a:solidFill>
              </a:rPr>
              <a:t>Facts are usually provided as statement sentences in a list. All statements need a capital letter and full stop.</a:t>
            </a:r>
            <a:endParaRPr sz="1800">
              <a:solidFill>
                <a:srgbClr val="9900FF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9"/>
          <p:cNvSpPr txBox="1">
            <a:spLocks noGrp="1"/>
          </p:cNvSpPr>
          <p:nvPr>
            <p:ph type="title"/>
          </p:nvPr>
        </p:nvSpPr>
        <p:spPr>
          <a:xfrm>
            <a:off x="311700" y="103925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5400">
                <a:latin typeface="Love Ya Like A Sister"/>
                <a:ea typeface="Love Ya Like A Sister"/>
                <a:cs typeface="Love Ya Like A Sister"/>
                <a:sym typeface="Love Ya Like A Sister"/>
              </a:rPr>
              <a:t>Listing Questions</a:t>
            </a:r>
            <a:endParaRPr sz="5400">
              <a:latin typeface="Love Ya Like A Sister"/>
              <a:ea typeface="Love Ya Like A Sister"/>
              <a:cs typeface="Love Ya Like A Sister"/>
              <a:sym typeface="Love Ya Like A Sister"/>
            </a:endParaRPr>
          </a:p>
        </p:txBody>
      </p:sp>
      <p:sp>
        <p:nvSpPr>
          <p:cNvPr id="100" name="Google Shape;100;p19"/>
          <p:cNvSpPr txBox="1">
            <a:spLocks noGrp="1"/>
          </p:cNvSpPr>
          <p:nvPr>
            <p:ph type="title"/>
          </p:nvPr>
        </p:nvSpPr>
        <p:spPr>
          <a:xfrm>
            <a:off x="185450" y="862100"/>
            <a:ext cx="6367800" cy="3450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300" u="sng"/>
              <a:t>Questions for a footballer</a:t>
            </a:r>
            <a:endParaRPr sz="2300" u="sng"/>
          </a:p>
          <a:p>
            <a:pPr marL="457200" lvl="0" indent="-374650" algn="l" rtl="0">
              <a:spcBef>
                <a:spcPts val="0"/>
              </a:spcBef>
              <a:spcAft>
                <a:spcPts val="0"/>
              </a:spcAft>
              <a:buSzPts val="2300"/>
              <a:buChar char="-"/>
            </a:pPr>
            <a:r>
              <a:rPr lang="en-GB" sz="2300"/>
              <a:t>How often do you train?</a:t>
            </a:r>
            <a:endParaRPr sz="2300"/>
          </a:p>
          <a:p>
            <a:pPr marL="457200" lvl="0" indent="-374650" algn="l" rtl="0">
              <a:spcBef>
                <a:spcPts val="0"/>
              </a:spcBef>
              <a:spcAft>
                <a:spcPts val="0"/>
              </a:spcAft>
              <a:buSzPts val="2300"/>
              <a:buChar char="-"/>
            </a:pPr>
            <a:r>
              <a:rPr lang="en-GB" sz="2300"/>
              <a:t>What is the best goal you have ever scored?</a:t>
            </a:r>
            <a:endParaRPr sz="2300"/>
          </a:p>
          <a:p>
            <a:pPr marL="457200" lvl="0" indent="-374650" algn="l" rtl="0">
              <a:spcBef>
                <a:spcPts val="0"/>
              </a:spcBef>
              <a:spcAft>
                <a:spcPts val="0"/>
              </a:spcAft>
              <a:buSzPts val="2300"/>
              <a:buChar char="-"/>
            </a:pPr>
            <a:r>
              <a:rPr lang="en-GB" sz="2300"/>
              <a:t>What was your favourite match?</a:t>
            </a:r>
            <a:endParaRPr sz="2300"/>
          </a:p>
        </p:txBody>
      </p:sp>
      <p:sp>
        <p:nvSpPr>
          <p:cNvPr id="101" name="Google Shape;101;p19"/>
          <p:cNvSpPr/>
          <p:nvPr/>
        </p:nvSpPr>
        <p:spPr>
          <a:xfrm>
            <a:off x="6663775" y="1140000"/>
            <a:ext cx="2168400" cy="2719200"/>
          </a:xfrm>
          <a:prstGeom prst="roundRect">
            <a:avLst>
              <a:gd name="adj" fmla="val 16667"/>
            </a:avLst>
          </a:prstGeom>
          <a:noFill/>
          <a:ln w="28575" cap="flat" cmpd="sng">
            <a:solidFill>
              <a:srgbClr val="99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rgbClr val="9900FF"/>
                </a:solidFill>
              </a:rPr>
              <a:t>Questions are still put as question sentences. All questions need a capital letter and question mark.</a:t>
            </a:r>
            <a:endParaRPr sz="1800">
              <a:solidFill>
                <a:srgbClr val="9900FF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0"/>
          <p:cNvSpPr txBox="1">
            <a:spLocks noGrp="1"/>
          </p:cNvSpPr>
          <p:nvPr>
            <p:ph type="title"/>
          </p:nvPr>
        </p:nvSpPr>
        <p:spPr>
          <a:xfrm>
            <a:off x="311700" y="103925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5400">
                <a:latin typeface="Love Ya Like A Sister"/>
                <a:ea typeface="Love Ya Like A Sister"/>
                <a:cs typeface="Love Ya Like A Sister"/>
                <a:sym typeface="Love Ya Like A Sister"/>
              </a:rPr>
              <a:t>Listing Proper Nouns</a:t>
            </a:r>
            <a:endParaRPr sz="5400">
              <a:latin typeface="Love Ya Like A Sister"/>
              <a:ea typeface="Love Ya Like A Sister"/>
              <a:cs typeface="Love Ya Like A Sister"/>
              <a:sym typeface="Love Ya Like A Sister"/>
            </a:endParaRPr>
          </a:p>
        </p:txBody>
      </p:sp>
      <p:sp>
        <p:nvSpPr>
          <p:cNvPr id="107" name="Google Shape;107;p20"/>
          <p:cNvSpPr/>
          <p:nvPr/>
        </p:nvSpPr>
        <p:spPr>
          <a:xfrm>
            <a:off x="3564000" y="1163925"/>
            <a:ext cx="2168400" cy="2022900"/>
          </a:xfrm>
          <a:prstGeom prst="roundRect">
            <a:avLst>
              <a:gd name="adj" fmla="val 16667"/>
            </a:avLst>
          </a:prstGeom>
          <a:noFill/>
          <a:ln w="28575" cap="flat" cmpd="sng">
            <a:solidFill>
              <a:srgbClr val="99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rgbClr val="9900FF"/>
                </a:solidFill>
              </a:rPr>
              <a:t>When writing a list of proper nouns the names must start with a capital letter.</a:t>
            </a:r>
            <a:endParaRPr sz="1800">
              <a:solidFill>
                <a:srgbClr val="9900FF"/>
              </a:solidFill>
            </a:endParaRPr>
          </a:p>
        </p:txBody>
      </p:sp>
      <p:sp>
        <p:nvSpPr>
          <p:cNvPr id="108" name="Google Shape;108;p20"/>
          <p:cNvSpPr/>
          <p:nvPr/>
        </p:nvSpPr>
        <p:spPr>
          <a:xfrm rot="-721193">
            <a:off x="277196" y="1261076"/>
            <a:ext cx="2853768" cy="2450424"/>
          </a:xfrm>
          <a:prstGeom prst="rect">
            <a:avLst/>
          </a:prstGeom>
          <a:solidFill>
            <a:srgbClr val="00FFFF"/>
          </a:soli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700"/>
              <a:t>Six largest countries in the world:</a:t>
            </a:r>
            <a:endParaRPr sz="1700"/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SzPts val="1700"/>
              <a:buChar char="➔"/>
            </a:pPr>
            <a:r>
              <a:rPr lang="en-GB" sz="1700"/>
              <a:t>Russia;</a:t>
            </a:r>
            <a:endParaRPr sz="1700"/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SzPts val="1700"/>
              <a:buChar char="➔"/>
            </a:pPr>
            <a:r>
              <a:rPr lang="en-GB" sz="1700"/>
              <a:t>USA;</a:t>
            </a:r>
            <a:endParaRPr sz="1700"/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SzPts val="1700"/>
              <a:buChar char="➔"/>
            </a:pPr>
            <a:r>
              <a:rPr lang="en-GB" sz="1700"/>
              <a:t>China;</a:t>
            </a:r>
            <a:endParaRPr sz="1700"/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SzPts val="1700"/>
              <a:buChar char="➔"/>
            </a:pPr>
            <a:r>
              <a:rPr lang="en-GB" sz="1700"/>
              <a:t>Canada;</a:t>
            </a:r>
            <a:endParaRPr sz="1700"/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SzPts val="1700"/>
              <a:buChar char="➔"/>
            </a:pPr>
            <a:r>
              <a:rPr lang="en-GB" sz="1700"/>
              <a:t>Australia;</a:t>
            </a:r>
            <a:endParaRPr sz="1700"/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SzPts val="1700"/>
              <a:buChar char="➔"/>
            </a:pPr>
            <a:r>
              <a:rPr lang="en-GB" sz="1700"/>
              <a:t>Brazil.</a:t>
            </a:r>
            <a:endParaRPr sz="1700"/>
          </a:p>
        </p:txBody>
      </p:sp>
      <p:sp>
        <p:nvSpPr>
          <p:cNvPr id="109" name="Google Shape;109;p20"/>
          <p:cNvSpPr/>
          <p:nvPr/>
        </p:nvSpPr>
        <p:spPr>
          <a:xfrm rot="897512">
            <a:off x="6162331" y="1641285"/>
            <a:ext cx="2612738" cy="2880095"/>
          </a:xfrm>
          <a:prstGeom prst="rect">
            <a:avLst/>
          </a:prstGeom>
          <a:solidFill>
            <a:srgbClr val="FF00FF"/>
          </a:soli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900" u="sng"/>
              <a:t>Spelling bee team</a:t>
            </a:r>
            <a:endParaRPr sz="1900" u="sng"/>
          </a:p>
          <a:p>
            <a:pPr marL="457200" lvl="0" indent="-349250" algn="l" rtl="0">
              <a:spcBef>
                <a:spcPts val="0"/>
              </a:spcBef>
              <a:spcAft>
                <a:spcPts val="0"/>
              </a:spcAft>
              <a:buSzPts val="1900"/>
              <a:buChar char="●"/>
            </a:pPr>
            <a:r>
              <a:rPr lang="en-GB" sz="1900"/>
              <a:t>Nancy</a:t>
            </a:r>
            <a:endParaRPr sz="1900"/>
          </a:p>
          <a:p>
            <a:pPr marL="457200" lvl="0" indent="-349250" algn="l" rtl="0">
              <a:spcBef>
                <a:spcPts val="0"/>
              </a:spcBef>
              <a:spcAft>
                <a:spcPts val="0"/>
              </a:spcAft>
              <a:buSzPts val="1900"/>
              <a:buChar char="●"/>
            </a:pPr>
            <a:r>
              <a:rPr lang="en-GB" sz="1900"/>
              <a:t>Jamie</a:t>
            </a:r>
            <a:endParaRPr sz="1900"/>
          </a:p>
          <a:p>
            <a:pPr marL="457200" lvl="0" indent="-349250" algn="l" rtl="0">
              <a:spcBef>
                <a:spcPts val="0"/>
              </a:spcBef>
              <a:spcAft>
                <a:spcPts val="0"/>
              </a:spcAft>
              <a:buSzPts val="1900"/>
              <a:buChar char="●"/>
            </a:pPr>
            <a:r>
              <a:rPr lang="en-GB" sz="1900"/>
              <a:t>Joanna</a:t>
            </a:r>
            <a:endParaRPr sz="1900"/>
          </a:p>
          <a:p>
            <a:pPr marL="457200" lvl="0" indent="-349250" algn="l" rtl="0">
              <a:spcBef>
                <a:spcPts val="0"/>
              </a:spcBef>
              <a:spcAft>
                <a:spcPts val="0"/>
              </a:spcAft>
              <a:buSzPts val="1900"/>
              <a:buChar char="●"/>
            </a:pPr>
            <a:r>
              <a:rPr lang="en-GB" sz="1900"/>
              <a:t>Ally</a:t>
            </a:r>
            <a:endParaRPr sz="1900"/>
          </a:p>
          <a:p>
            <a:pPr marL="457200" lvl="0" indent="-349250" algn="l" rtl="0">
              <a:spcBef>
                <a:spcPts val="0"/>
              </a:spcBef>
              <a:spcAft>
                <a:spcPts val="0"/>
              </a:spcAft>
              <a:buSzPts val="1900"/>
              <a:buChar char="●"/>
            </a:pPr>
            <a:r>
              <a:rPr lang="en-GB" sz="1900"/>
              <a:t>Matt</a:t>
            </a:r>
            <a:endParaRPr sz="1900"/>
          </a:p>
          <a:p>
            <a:pPr marL="457200" lvl="0" indent="-349250" algn="l" rtl="0">
              <a:spcBef>
                <a:spcPts val="0"/>
              </a:spcBef>
              <a:spcAft>
                <a:spcPts val="0"/>
              </a:spcAft>
              <a:buSzPts val="1900"/>
              <a:buChar char="●"/>
            </a:pPr>
            <a:r>
              <a:rPr lang="en-GB" sz="1900"/>
              <a:t>Ben</a:t>
            </a:r>
            <a:endParaRPr sz="1900"/>
          </a:p>
        </p:txBody>
      </p:sp>
      <p:sp>
        <p:nvSpPr>
          <p:cNvPr id="110" name="Google Shape;110;p20"/>
          <p:cNvSpPr/>
          <p:nvPr/>
        </p:nvSpPr>
        <p:spPr>
          <a:xfrm>
            <a:off x="2734225" y="3585875"/>
            <a:ext cx="2939100" cy="1405200"/>
          </a:xfrm>
          <a:prstGeom prst="roundRect">
            <a:avLst>
              <a:gd name="adj" fmla="val 16667"/>
            </a:avLst>
          </a:prstGeom>
          <a:noFill/>
          <a:ln w="28575" cap="flat" cmpd="sng">
            <a:solidFill>
              <a:srgbClr val="99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rgbClr val="9900FF"/>
                </a:solidFill>
              </a:rPr>
              <a:t>You don’t need to use a : and ; to list them. As always, just be consistent.</a:t>
            </a:r>
            <a:endParaRPr sz="1800">
              <a:solidFill>
                <a:srgbClr val="9900FF"/>
              </a:solidFill>
            </a:endParaRPr>
          </a:p>
        </p:txBody>
      </p:sp>
      <p:cxnSp>
        <p:nvCxnSpPr>
          <p:cNvPr id="111" name="Google Shape;111;p20"/>
          <p:cNvCxnSpPr>
            <a:stCxn id="110" idx="1"/>
          </p:cNvCxnSpPr>
          <p:nvPr/>
        </p:nvCxnSpPr>
        <p:spPr>
          <a:xfrm rot="10800000">
            <a:off x="1987225" y="3167375"/>
            <a:ext cx="747000" cy="1121100"/>
          </a:xfrm>
          <a:prstGeom prst="straightConnector1">
            <a:avLst/>
          </a:prstGeom>
          <a:noFill/>
          <a:ln w="28575" cap="flat" cmpd="sng">
            <a:solidFill>
              <a:srgbClr val="9900FF"/>
            </a:solidFill>
            <a:prstDash val="solid"/>
            <a:round/>
            <a:headEnd type="none" w="med" len="med"/>
            <a:tailEnd type="stealth" w="med" len="med"/>
          </a:ln>
        </p:spPr>
      </p:cxnSp>
      <p:cxnSp>
        <p:nvCxnSpPr>
          <p:cNvPr id="112" name="Google Shape;112;p20"/>
          <p:cNvCxnSpPr>
            <a:stCxn id="107" idx="3"/>
          </p:cNvCxnSpPr>
          <p:nvPr/>
        </p:nvCxnSpPr>
        <p:spPr>
          <a:xfrm>
            <a:off x="5732400" y="2175375"/>
            <a:ext cx="1095900" cy="155400"/>
          </a:xfrm>
          <a:prstGeom prst="straightConnector1">
            <a:avLst/>
          </a:prstGeom>
          <a:noFill/>
          <a:ln w="28575" cap="flat" cmpd="sng">
            <a:solidFill>
              <a:srgbClr val="9900FF"/>
            </a:solidFill>
            <a:prstDash val="solid"/>
            <a:round/>
            <a:headEnd type="none" w="med" len="med"/>
            <a:tailEnd type="stealth" w="med" len="med"/>
          </a:ln>
        </p:spPr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1"/>
          <p:cNvSpPr txBox="1">
            <a:spLocks noGrp="1"/>
          </p:cNvSpPr>
          <p:nvPr>
            <p:ph type="title"/>
          </p:nvPr>
        </p:nvSpPr>
        <p:spPr>
          <a:xfrm>
            <a:off x="311700" y="103925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5400">
                <a:latin typeface="Love Ya Like A Sister"/>
                <a:ea typeface="Love Ya Like A Sister"/>
                <a:cs typeface="Love Ya Like A Sister"/>
                <a:sym typeface="Love Ya Like A Sister"/>
              </a:rPr>
              <a:t>Listing Items</a:t>
            </a:r>
            <a:endParaRPr sz="5400">
              <a:latin typeface="Love Ya Like A Sister"/>
              <a:ea typeface="Love Ya Like A Sister"/>
              <a:cs typeface="Love Ya Like A Sister"/>
              <a:sym typeface="Love Ya Like A Sister"/>
            </a:endParaRPr>
          </a:p>
        </p:txBody>
      </p:sp>
      <p:sp>
        <p:nvSpPr>
          <p:cNvPr id="118" name="Google Shape;118;p21"/>
          <p:cNvSpPr/>
          <p:nvPr/>
        </p:nvSpPr>
        <p:spPr>
          <a:xfrm rot="-721193">
            <a:off x="581996" y="1642076"/>
            <a:ext cx="2853768" cy="2450424"/>
          </a:xfrm>
          <a:prstGeom prst="rect">
            <a:avLst/>
          </a:prstGeom>
          <a:solidFill>
            <a:srgbClr val="00FFFF"/>
          </a:soli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700"/>
              <a:t>Six largest countries in the world:</a:t>
            </a:r>
            <a:endParaRPr sz="1700"/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SzPts val="1700"/>
              <a:buChar char="➔"/>
            </a:pPr>
            <a:r>
              <a:rPr lang="en-GB" sz="1700"/>
              <a:t>Russia;</a:t>
            </a:r>
            <a:endParaRPr sz="1700"/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SzPts val="1700"/>
              <a:buChar char="➔"/>
            </a:pPr>
            <a:r>
              <a:rPr lang="en-GB" sz="1700"/>
              <a:t>USA;</a:t>
            </a:r>
            <a:endParaRPr sz="1700"/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SzPts val="1700"/>
              <a:buChar char="➔"/>
            </a:pPr>
            <a:r>
              <a:rPr lang="en-GB" sz="1700"/>
              <a:t>China;</a:t>
            </a:r>
            <a:endParaRPr sz="1700"/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SzPts val="1700"/>
              <a:buChar char="➔"/>
            </a:pPr>
            <a:r>
              <a:rPr lang="en-GB" sz="1700"/>
              <a:t>Canada;</a:t>
            </a:r>
            <a:endParaRPr sz="1700"/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SzPts val="1700"/>
              <a:buChar char="➔"/>
            </a:pPr>
            <a:r>
              <a:rPr lang="en-GB" sz="1700"/>
              <a:t>Australia;</a:t>
            </a:r>
            <a:endParaRPr sz="1700"/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SzPts val="1700"/>
              <a:buChar char="➔"/>
            </a:pPr>
            <a:r>
              <a:rPr lang="en-GB" sz="1700"/>
              <a:t>Brazil.</a:t>
            </a:r>
            <a:endParaRPr sz="1700"/>
          </a:p>
        </p:txBody>
      </p:sp>
      <p:cxnSp>
        <p:nvCxnSpPr>
          <p:cNvPr id="119" name="Google Shape;119;p21"/>
          <p:cNvCxnSpPr/>
          <p:nvPr/>
        </p:nvCxnSpPr>
        <p:spPr>
          <a:xfrm flipH="1">
            <a:off x="3107825" y="1404475"/>
            <a:ext cx="1509000" cy="239100"/>
          </a:xfrm>
          <a:prstGeom prst="straightConnector1">
            <a:avLst/>
          </a:prstGeom>
          <a:noFill/>
          <a:ln w="28575" cap="flat" cmpd="sng">
            <a:solidFill>
              <a:srgbClr val="9900FF"/>
            </a:solidFill>
            <a:prstDash val="solid"/>
            <a:round/>
            <a:headEnd type="none" w="med" len="med"/>
            <a:tailEnd type="stealth" w="med" len="med"/>
          </a:ln>
        </p:spPr>
      </p:cxnSp>
      <p:sp>
        <p:nvSpPr>
          <p:cNvPr id="120" name="Google Shape;120;p21"/>
          <p:cNvSpPr txBox="1"/>
          <p:nvPr/>
        </p:nvSpPr>
        <p:spPr>
          <a:xfrm>
            <a:off x="4616825" y="1154925"/>
            <a:ext cx="821700" cy="61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900">
                <a:solidFill>
                  <a:srgbClr val="9900FF"/>
                </a:solidFill>
              </a:rPr>
              <a:t>Stem</a:t>
            </a:r>
            <a:endParaRPr sz="1900">
              <a:solidFill>
                <a:srgbClr val="9900FF"/>
              </a:solidFill>
            </a:endParaRPr>
          </a:p>
        </p:txBody>
      </p:sp>
      <p:cxnSp>
        <p:nvCxnSpPr>
          <p:cNvPr id="121" name="Google Shape;121;p21"/>
          <p:cNvCxnSpPr/>
          <p:nvPr/>
        </p:nvCxnSpPr>
        <p:spPr>
          <a:xfrm flipH="1">
            <a:off x="1213300" y="1972225"/>
            <a:ext cx="3179400" cy="406500"/>
          </a:xfrm>
          <a:prstGeom prst="straightConnector1">
            <a:avLst/>
          </a:prstGeom>
          <a:noFill/>
          <a:ln w="28575" cap="flat" cmpd="sng">
            <a:solidFill>
              <a:srgbClr val="FF00FF"/>
            </a:solidFill>
            <a:prstDash val="solid"/>
            <a:round/>
            <a:headEnd type="none" w="med" len="med"/>
            <a:tailEnd type="stealth" w="med" len="med"/>
          </a:ln>
        </p:spPr>
      </p:cxnSp>
      <p:sp>
        <p:nvSpPr>
          <p:cNvPr id="122" name="Google Shape;122;p21"/>
          <p:cNvSpPr txBox="1"/>
          <p:nvPr/>
        </p:nvSpPr>
        <p:spPr>
          <a:xfrm>
            <a:off x="4464425" y="1688325"/>
            <a:ext cx="821700" cy="61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900">
                <a:solidFill>
                  <a:srgbClr val="FF00FF"/>
                </a:solidFill>
              </a:rPr>
              <a:t>Colon</a:t>
            </a:r>
            <a:endParaRPr sz="1900">
              <a:solidFill>
                <a:srgbClr val="FF00FF"/>
              </a:solidFill>
            </a:endParaRPr>
          </a:p>
        </p:txBody>
      </p:sp>
      <p:cxnSp>
        <p:nvCxnSpPr>
          <p:cNvPr id="123" name="Google Shape;123;p21"/>
          <p:cNvCxnSpPr>
            <a:stCxn id="124" idx="1"/>
          </p:cNvCxnSpPr>
          <p:nvPr/>
        </p:nvCxnSpPr>
        <p:spPr>
          <a:xfrm flipH="1">
            <a:off x="1822925" y="2680425"/>
            <a:ext cx="3174900" cy="384000"/>
          </a:xfrm>
          <a:prstGeom prst="straightConnector1">
            <a:avLst/>
          </a:prstGeom>
          <a:noFill/>
          <a:ln w="28575" cap="flat" cmpd="sng">
            <a:solidFill>
              <a:srgbClr val="FF9900"/>
            </a:solidFill>
            <a:prstDash val="solid"/>
            <a:round/>
            <a:headEnd type="none" w="med" len="med"/>
            <a:tailEnd type="stealth" w="med" len="med"/>
          </a:ln>
        </p:spPr>
      </p:cxnSp>
      <p:sp>
        <p:nvSpPr>
          <p:cNvPr id="124" name="Google Shape;124;p21"/>
          <p:cNvSpPr txBox="1"/>
          <p:nvPr/>
        </p:nvSpPr>
        <p:spPr>
          <a:xfrm>
            <a:off x="4997825" y="2374125"/>
            <a:ext cx="1546500" cy="61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900">
                <a:solidFill>
                  <a:srgbClr val="FF9900"/>
                </a:solidFill>
              </a:rPr>
              <a:t>Semi-colons</a:t>
            </a:r>
            <a:endParaRPr sz="1900">
              <a:solidFill>
                <a:srgbClr val="FF9900"/>
              </a:solidFill>
            </a:endParaRPr>
          </a:p>
        </p:txBody>
      </p:sp>
      <p:cxnSp>
        <p:nvCxnSpPr>
          <p:cNvPr id="125" name="Google Shape;125;p21"/>
          <p:cNvCxnSpPr>
            <a:stCxn id="124" idx="1"/>
          </p:cNvCxnSpPr>
          <p:nvPr/>
        </p:nvCxnSpPr>
        <p:spPr>
          <a:xfrm flipH="1">
            <a:off x="1676525" y="2680425"/>
            <a:ext cx="3321300" cy="86700"/>
          </a:xfrm>
          <a:prstGeom prst="straightConnector1">
            <a:avLst/>
          </a:prstGeom>
          <a:noFill/>
          <a:ln w="28575" cap="flat" cmpd="sng">
            <a:solidFill>
              <a:srgbClr val="FF9900"/>
            </a:solidFill>
            <a:prstDash val="solid"/>
            <a:round/>
            <a:headEnd type="none" w="med" len="med"/>
            <a:tailEnd type="stealth" w="med" len="med"/>
          </a:ln>
        </p:spPr>
      </p:cxnSp>
      <p:sp>
        <p:nvSpPr>
          <p:cNvPr id="126" name="Google Shape;126;p21"/>
          <p:cNvSpPr txBox="1"/>
          <p:nvPr/>
        </p:nvSpPr>
        <p:spPr>
          <a:xfrm>
            <a:off x="4693025" y="3136125"/>
            <a:ext cx="1546500" cy="61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900">
                <a:solidFill>
                  <a:srgbClr val="0000FF"/>
                </a:solidFill>
              </a:rPr>
              <a:t>Full stop</a:t>
            </a:r>
            <a:endParaRPr sz="1900">
              <a:solidFill>
                <a:srgbClr val="0000FF"/>
              </a:solidFill>
            </a:endParaRPr>
          </a:p>
        </p:txBody>
      </p:sp>
      <p:cxnSp>
        <p:nvCxnSpPr>
          <p:cNvPr id="127" name="Google Shape;127;p21"/>
          <p:cNvCxnSpPr>
            <a:stCxn id="126" idx="1"/>
          </p:cNvCxnSpPr>
          <p:nvPr/>
        </p:nvCxnSpPr>
        <p:spPr>
          <a:xfrm flipH="1">
            <a:off x="2047025" y="3442425"/>
            <a:ext cx="2646000" cy="412500"/>
          </a:xfrm>
          <a:prstGeom prst="straightConnector1">
            <a:avLst/>
          </a:prstGeom>
          <a:noFill/>
          <a:ln w="28575" cap="flat" cmpd="sng">
            <a:solidFill>
              <a:srgbClr val="0000FF"/>
            </a:solidFill>
            <a:prstDash val="solid"/>
            <a:round/>
            <a:headEnd type="none" w="med" len="med"/>
            <a:tailEnd type="stealth" w="med" len="med"/>
          </a:ln>
        </p:spPr>
      </p:cxnSp>
      <p:sp>
        <p:nvSpPr>
          <p:cNvPr id="128" name="Google Shape;128;p21"/>
          <p:cNvSpPr/>
          <p:nvPr/>
        </p:nvSpPr>
        <p:spPr>
          <a:xfrm>
            <a:off x="5797175" y="957325"/>
            <a:ext cx="2939100" cy="1405200"/>
          </a:xfrm>
          <a:prstGeom prst="roundRect">
            <a:avLst>
              <a:gd name="adj" fmla="val 16667"/>
            </a:avLst>
          </a:prstGeom>
          <a:noFill/>
          <a:ln w="28575" cap="flat" cmpd="sng">
            <a:solidFill>
              <a:srgbClr val="99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rgbClr val="9900FF"/>
                </a:solidFill>
              </a:rPr>
              <a:t>You don’t need to use a </a:t>
            </a:r>
            <a:r>
              <a:rPr lang="en-GB" sz="1800">
                <a:solidFill>
                  <a:srgbClr val="FF00FF"/>
                </a:solidFill>
              </a:rPr>
              <a:t>:</a:t>
            </a:r>
            <a:r>
              <a:rPr lang="en-GB" sz="1800">
                <a:solidFill>
                  <a:srgbClr val="9900FF"/>
                </a:solidFill>
              </a:rPr>
              <a:t> and </a:t>
            </a:r>
            <a:r>
              <a:rPr lang="en-GB" sz="1800">
                <a:solidFill>
                  <a:srgbClr val="FF9900"/>
                </a:solidFill>
              </a:rPr>
              <a:t>; </a:t>
            </a:r>
            <a:r>
              <a:rPr lang="en-GB" sz="1800">
                <a:solidFill>
                  <a:srgbClr val="9900FF"/>
                </a:solidFill>
              </a:rPr>
              <a:t>to list them. As always, just be consistent.</a:t>
            </a:r>
            <a:endParaRPr sz="1800">
              <a:solidFill>
                <a:srgbClr val="9900FF"/>
              </a:solidFill>
            </a:endParaRPr>
          </a:p>
        </p:txBody>
      </p:sp>
      <p:sp>
        <p:nvSpPr>
          <p:cNvPr id="129" name="Google Shape;129;p21"/>
          <p:cNvSpPr/>
          <p:nvPr/>
        </p:nvSpPr>
        <p:spPr>
          <a:xfrm>
            <a:off x="6042600" y="3197400"/>
            <a:ext cx="2939100" cy="1767000"/>
          </a:xfrm>
          <a:prstGeom prst="roundRect">
            <a:avLst>
              <a:gd name="adj" fmla="val 16667"/>
            </a:avLst>
          </a:prstGeom>
          <a:noFill/>
          <a:ln w="28575" cap="flat" cmpd="sng">
            <a:solidFill>
              <a:srgbClr val="99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rgbClr val="9900FF"/>
                </a:solidFill>
              </a:rPr>
              <a:t>However, if your stem is followed by a </a:t>
            </a:r>
            <a:r>
              <a:rPr lang="en-GB" sz="1800">
                <a:solidFill>
                  <a:srgbClr val="FF00FF"/>
                </a:solidFill>
              </a:rPr>
              <a:t>colon</a:t>
            </a:r>
            <a:r>
              <a:rPr lang="en-GB" sz="1800">
                <a:solidFill>
                  <a:srgbClr val="9900FF"/>
                </a:solidFill>
              </a:rPr>
              <a:t>, each item will need a </a:t>
            </a:r>
            <a:r>
              <a:rPr lang="en-GB" sz="1800">
                <a:solidFill>
                  <a:srgbClr val="FF9900"/>
                </a:solidFill>
              </a:rPr>
              <a:t>semi-colon</a:t>
            </a:r>
            <a:r>
              <a:rPr lang="en-GB" sz="1800">
                <a:solidFill>
                  <a:srgbClr val="9900FF"/>
                </a:solidFill>
              </a:rPr>
              <a:t> except the last where there should be a </a:t>
            </a:r>
            <a:r>
              <a:rPr lang="en-GB" sz="1800">
                <a:solidFill>
                  <a:srgbClr val="0000FF"/>
                </a:solidFill>
              </a:rPr>
              <a:t>full stop</a:t>
            </a:r>
            <a:r>
              <a:rPr lang="en-GB" sz="1800">
                <a:solidFill>
                  <a:srgbClr val="9900FF"/>
                </a:solidFill>
              </a:rPr>
              <a:t>.</a:t>
            </a:r>
            <a:endParaRPr sz="1800">
              <a:solidFill>
                <a:srgbClr val="9900FF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585</Words>
  <Application>Microsoft Office PowerPoint</Application>
  <PresentationFormat>On-screen Show (16:9)</PresentationFormat>
  <Paragraphs>103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Love Ya Like A Sister</vt:lpstr>
      <vt:lpstr>Arial</vt:lpstr>
      <vt:lpstr>Bree Serif</vt:lpstr>
      <vt:lpstr>Simple Light</vt:lpstr>
      <vt:lpstr>Bullet Points</vt:lpstr>
      <vt:lpstr>What are bullet points?</vt:lpstr>
      <vt:lpstr>Do all bullet points look like the previous slide?</vt:lpstr>
      <vt:lpstr>The types of text where you may use bullet points are: information texts; shopping lists; lists; notes for a presentation; surveys instructions.</vt:lpstr>
      <vt:lpstr>Rules</vt:lpstr>
      <vt:lpstr>Volcano Facts The word ‘volcano’ comes from the Roman word ‘Vulcan’. Volcanoes are often found at the meeting point of tectonic plates. Magma and lava are different things.</vt:lpstr>
      <vt:lpstr>Listing Questions</vt:lpstr>
      <vt:lpstr>Listing Proper Nouns</vt:lpstr>
      <vt:lpstr>Listing Items</vt:lpstr>
      <vt:lpstr>Listing Items Quiz</vt:lpstr>
      <vt:lpstr>Listing Items Quiz</vt:lpstr>
      <vt:lpstr>Listing Items Quiz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Bullet Points</dc:title>
  <dc:creator>Gemma Kinsella</dc:creator>
  <cp:lastModifiedBy>Gemma Kinsella</cp:lastModifiedBy>
  <cp:revision>1</cp:revision>
  <dcterms:modified xsi:type="dcterms:W3CDTF">2021-10-01T06:58:54Z</dcterms:modified>
</cp:coreProperties>
</file>