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19" r:id="rId5"/>
    <p:sldId id="329" r:id="rId6"/>
    <p:sldId id="330" r:id="rId7"/>
    <p:sldId id="320" r:id="rId8"/>
    <p:sldId id="321" r:id="rId9"/>
    <p:sldId id="322" r:id="rId10"/>
    <p:sldId id="323" r:id="rId11"/>
    <p:sldId id="331" r:id="rId12"/>
    <p:sldId id="324" r:id="rId13"/>
    <p:sldId id="325" r:id="rId14"/>
    <p:sldId id="326" r:id="rId15"/>
    <p:sldId id="327" r:id="rId16"/>
    <p:sldId id="328" r:id="rId1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FCF"/>
    <a:srgbClr val="FF66FF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30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6F09-1031-4B44-B7BA-288E8F2926D4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41DBA-2DDD-45A6-B897-0C97C3E1D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92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09EC08-AC0B-4C85-8CB8-8DDFDCFCB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86F87-C5F9-483D-86BF-5FA155A886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026291-F7E2-46A8-B409-4C9C9F37EAA9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7C8F98-9734-45A2-9302-AA3BB305C0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3D4FB9-D0CB-4D83-92C1-DA33C6EF7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65701-4CDC-4FF9-B91D-3E0E7D123C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C8C24-C5BB-4661-AC25-449EA790DA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6856B-9513-4F06-87F4-4E2D7D351D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8912-4705-459E-8558-0D07AC78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08A2E-4914-46F9-BA01-DEFCF0D02799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2B9EA-24AF-468B-BA16-59A53E16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5FDA1-4473-442F-8891-EC420A0B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DA9EF-2713-4B29-846D-A68044952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5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4C92-1C44-4F69-BEE3-6AAE0B14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971E7F-40C6-4732-8527-53D7C1BCE91C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E391-E731-4871-91E7-3DAABBA4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26C46-EE36-4ABF-958D-BD980680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FCA58-934D-438F-B127-60EE05001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91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B449A-9D65-4A1B-8A57-9E002685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3DFCE-4513-44DE-A74E-8B4FC3778C84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276ED-3DB2-48D9-BDA8-F3875304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C010-73B1-4CD3-8995-76D982D6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7E924-6C72-486E-9A1C-ED6FC80C9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77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43C0EA9B-75F1-4DE5-B69A-21E1B2DF2D0B}"/>
              </a:ext>
            </a:extLst>
          </p:cNvPr>
          <p:cNvSpPr/>
          <p:nvPr userDrawn="1"/>
        </p:nvSpPr>
        <p:spPr bwMode="auto"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2821BA4A-FF10-4662-A235-68AEB5EBDA7A}"/>
              </a:ext>
            </a:extLst>
          </p:cNvPr>
          <p:cNvSpPr/>
          <p:nvPr userDrawn="1"/>
        </p:nvSpPr>
        <p:spPr bwMode="auto"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D60A0A-60F7-446D-A487-583AFFA7FB61}"/>
              </a:ext>
            </a:extLst>
          </p:cNvPr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50" charset="0"/>
              </a:rPr>
              <a:t>Success Criteria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42B4193-FBE2-49BA-9104-3FFBFB4F1A6F}"/>
              </a:ext>
            </a:extLst>
          </p:cNvPr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50" charset="0"/>
              </a:rPr>
              <a:t>Aim</a:t>
            </a:r>
          </a:p>
        </p:txBody>
      </p:sp>
      <p:sp>
        <p:nvSpPr>
          <p:cNvPr id="7" name="Content Placeholder 15">
            <a:extLst>
              <a:ext uri="{FF2B5EF4-FFF2-40B4-BE49-F238E27FC236}">
                <a16:creationId xmlns:a16="http://schemas.microsoft.com/office/drawing/2014/main" id="{6B0D7075-4ABC-4A51-937A-16A8AEB905C7}"/>
              </a:ext>
            </a:extLst>
          </p:cNvPr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50" charset="0"/>
              </a:rPr>
              <a:t>Statement 1 Lorem ipsum </a:t>
            </a:r>
            <a:r>
              <a:rPr lang="en-GB" dirty="0" err="1">
                <a:latin typeface="Twinkl" pitchFamily="50" charset="0"/>
              </a:rPr>
              <a:t>dolor</a:t>
            </a:r>
            <a:r>
              <a:rPr lang="en-GB" dirty="0">
                <a:latin typeface="Twinkl" pitchFamily="50" charset="0"/>
              </a:rPr>
              <a:t> sit </a:t>
            </a:r>
            <a:r>
              <a:rPr lang="en-GB" dirty="0" err="1">
                <a:latin typeface="Twinkl" pitchFamily="50" charset="0"/>
              </a:rPr>
              <a:t>amet</a:t>
            </a:r>
            <a:r>
              <a:rPr lang="en-GB" dirty="0">
                <a:latin typeface="Twinkl" pitchFamily="50" charset="0"/>
              </a:rPr>
              <a:t>, </a:t>
            </a:r>
            <a:r>
              <a:rPr lang="en-GB" dirty="0" err="1">
                <a:latin typeface="Twinkl" pitchFamily="50" charset="0"/>
              </a:rPr>
              <a:t>consectetur</a:t>
            </a:r>
            <a:r>
              <a:rPr lang="en-GB" dirty="0">
                <a:latin typeface="Twinkl" pitchFamily="50" charset="0"/>
              </a:rPr>
              <a:t> </a:t>
            </a:r>
            <a:r>
              <a:rPr lang="en-GB" dirty="0" err="1">
                <a:latin typeface="Twinkl" pitchFamily="50" charset="0"/>
              </a:rPr>
              <a:t>adipiscing</a:t>
            </a:r>
            <a:r>
              <a:rPr lang="en-GB" dirty="0">
                <a:latin typeface="Twinkl" pitchFamily="50" charset="0"/>
              </a:rPr>
              <a:t> </a:t>
            </a:r>
            <a:r>
              <a:rPr lang="en-GB" dirty="0" err="1">
                <a:latin typeface="Twinkl" pitchFamily="50" charset="0"/>
              </a:rPr>
              <a:t>elit</a:t>
            </a:r>
            <a:r>
              <a:rPr lang="en-GB" dirty="0">
                <a:latin typeface="Twinkl" pitchFamily="50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50" charset="0"/>
              </a:rPr>
              <a:t>Statement 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latin typeface="Twinkl" pitchFamily="50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>
                <a:latin typeface="Twinkl" pitchFamily="50" charset="0"/>
              </a:defRPr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9017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7D95E2F4-03E9-41FD-9AC1-5C899F811B77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4D035-EEA4-44F3-B2FE-8C44916A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3251A-E981-4E36-A1A9-D54E8DF87FA1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7F814-62F2-4404-BF35-13395F6D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51D1-004C-4C47-B4C3-E7FE8466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2A915-C908-4BE2-9B5C-72D985F5F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D881-8776-4024-8E45-68A8F49D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EC5D06-8670-46FA-BD2F-EC201599F216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49A19-CE01-40CC-9FE0-C899A474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1F6A3-AEFB-43CE-AA42-CCD7B4B8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5A9F-EF12-4001-BE3E-86944B7BE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8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5652AA-558A-42D2-B742-8C0DEE74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528E3-F0AE-4ACD-AD2B-992BD7CE5769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A4CA3A-57D2-41A8-88F1-946F77EC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3C122F-B372-446C-B13C-515ED6FA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3734-CADC-43DC-8968-1162A192F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98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41CDA5-0924-4899-91C7-CA8CB2FA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7F8801-0192-494C-9584-B59A9B834C84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4F9F2-7F75-4EA1-9676-7EE04F58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061B33-FAC3-443B-B996-4D297A15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4FFBA-3556-4581-AA48-4669A42EB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34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EA7B5-BF1B-4683-A87C-8027DCE0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453A6-B470-4D9D-B28C-6678ECB13312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08191D-AD13-4D72-AA53-2D0B524B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353F3C-A51B-4EEE-A656-714F0240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E629F-00EB-47F2-A317-08D3EB9CE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94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B246D5-B404-489B-87A8-99D67991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F6CA8-961B-46D0-AAF9-13B79A258718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875758-9551-4A6C-982F-DBF3735E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84ECBC-A265-43F6-86D6-34D75A67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F0B6-A144-4CBA-B687-CF4EE7139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C58B00-D481-4716-8357-A5F532BE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B859C3-A3A8-44AE-9BFD-07903028DCCF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93283A-E8B9-4F9D-9E96-CCBB405D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2656DD-882C-48F4-B53C-3A3CE309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F4AE-2949-4C2E-B71C-21073A247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27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796F2D-0345-4438-9A02-3CE0BB31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03B46-4FBB-40AC-9DB6-717125A25BB3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06ED9C-173C-4F97-A338-89D636700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E63489-48FA-4D3F-B734-672B8E7A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792A7-E046-4ACC-9385-0662CCF9B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49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ECBFCB-7C48-4B54-A7CA-7D8C72D9BC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948584F-F68D-4622-B625-F559255AB1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EE16F-0263-4679-8FAF-0849AC433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6B496E-8C15-4A05-AA2D-41E127482494}" type="datetimeFigureOut">
              <a:rPr lang="en-US" altLang="en-US"/>
              <a:pPr/>
              <a:t>9/29/2021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7E5BD-DADA-49CB-9010-A663629E5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B6F1-7123-4303-94E4-35E84CA44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60DEC0B-EBAA-4922-BC66-21D7643C4E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9220" name="Title 1"/>
          <p:cNvSpPr txBox="1">
            <a:spLocks noChangeArrowheads="1"/>
          </p:cNvSpPr>
          <p:nvPr/>
        </p:nvSpPr>
        <p:spPr bwMode="auto">
          <a:xfrm>
            <a:off x="628650" y="3071813"/>
            <a:ext cx="7886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Twinkl SemiBold" pitchFamily="2" charset="0"/>
              </a:rPr>
              <a:t>Success Criteria</a:t>
            </a:r>
          </a:p>
        </p:txBody>
      </p:sp>
      <p:sp>
        <p:nvSpPr>
          <p:cNvPr id="9221" name="Title 1"/>
          <p:cNvSpPr txBox="1">
            <a:spLocks noChangeArrowheads="1"/>
          </p:cNvSpPr>
          <p:nvPr/>
        </p:nvSpPr>
        <p:spPr bwMode="auto">
          <a:xfrm>
            <a:off x="628650" y="735013"/>
            <a:ext cx="7886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Twinkl SemiBold" pitchFamily="2" charset="0"/>
              </a:rPr>
              <a:t>Aim</a:t>
            </a:r>
          </a:p>
        </p:txBody>
      </p:sp>
      <p:sp>
        <p:nvSpPr>
          <p:cNvPr id="9222" name="Content Placeholder 15"/>
          <p:cNvSpPr>
            <a:spLocks noGrp="1" noChangeArrowheads="1"/>
          </p:cNvSpPr>
          <p:nvPr>
            <p:ph idx="1"/>
          </p:nvPr>
        </p:nvSpPr>
        <p:spPr>
          <a:xfrm>
            <a:off x="628650" y="1127125"/>
            <a:ext cx="7886700" cy="1409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mtClean="0">
                <a:latin typeface="Twinkl" pitchFamily="2" charset="0"/>
              </a:rPr>
              <a:t>I can recognise and use subordinating conjunctions.</a:t>
            </a:r>
          </a:p>
        </p:txBody>
      </p:sp>
      <p:sp>
        <p:nvSpPr>
          <p:cNvPr id="9223" name="Content Placeholder 15"/>
          <p:cNvSpPr txBox="1">
            <a:spLocks noChangeArrowheads="1"/>
          </p:cNvSpPr>
          <p:nvPr/>
        </p:nvSpPr>
        <p:spPr bwMode="auto">
          <a:xfrm>
            <a:off x="628650" y="3467100"/>
            <a:ext cx="7886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252000" rIns="252000" bIns="180000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/>
            <a:r>
              <a:rPr lang="en-GB" altLang="en-US"/>
              <a:t>I can recognise that subordinating conjunctions are used to create subordinate clauses.</a:t>
            </a:r>
          </a:p>
          <a:p>
            <a:pPr eaLnBrk="1" hangingPunct="1"/>
            <a:r>
              <a:rPr lang="en-GB" altLang="en-US"/>
              <a:t>I know that subordinate clauses are used within complex </a:t>
            </a:r>
            <a:br>
              <a:rPr lang="en-GB" altLang="en-US"/>
            </a:br>
            <a:r>
              <a:rPr lang="en-GB" altLang="en-US"/>
              <a:t>(multi-clause) sentences.</a:t>
            </a:r>
          </a:p>
          <a:p>
            <a:pPr eaLnBrk="1" hangingPunct="1"/>
            <a:r>
              <a:rPr lang="en-GB" altLang="en-US"/>
              <a:t>I can use ‘I SAW A WABUB!’ to remember the main subordinating conjunctions.</a:t>
            </a:r>
          </a:p>
          <a:p>
            <a:pPr eaLnBrk="1" hangingPunct="1"/>
            <a:r>
              <a:rPr lang="en-GB" altLang="en-US"/>
              <a:t>I can write my own complex (multi-clause) sentences using different subordinating conjunctions. </a:t>
            </a:r>
          </a:p>
        </p:txBody>
      </p:sp>
    </p:spTree>
    <p:extLst>
      <p:ext uri="{BB962C8B-B14F-4D97-AF65-F5344CB8AC3E}">
        <p14:creationId xmlns:p14="http://schemas.microsoft.com/office/powerpoint/2010/main" val="9793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4500" cy="1612900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93713" y="2052638"/>
            <a:ext cx="8147050" cy="1770062"/>
          </a:xfrm>
        </p:spPr>
        <p:txBody>
          <a:bodyPr rtlCol="0"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b="0" dirty="0">
                <a:latin typeface="+mn-lt"/>
              </a:rPr>
              <a:t>Now, it’s your turn.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Which subordinating conjunction would fit best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at the start of this subordinate clause?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Is there more than one possibility?</a:t>
            </a:r>
            <a:br>
              <a:rPr lang="en-GB" sz="2400" b="0" dirty="0">
                <a:latin typeface="+mn-lt"/>
              </a:rPr>
            </a:br>
            <a:endParaRPr lang="en-GB" sz="2400" b="0" dirty="0">
              <a:latin typeface="+mn-lt"/>
            </a:endParaRPr>
          </a:p>
        </p:txBody>
      </p:sp>
      <p:sp>
        <p:nvSpPr>
          <p:cNvPr id="23556" name="Title 20"/>
          <p:cNvSpPr>
            <a:spLocks noChangeArrowheads="1"/>
          </p:cNvSpPr>
          <p:nvPr/>
        </p:nvSpPr>
        <p:spPr bwMode="auto">
          <a:xfrm>
            <a:off x="457200" y="7127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Practise Your</a:t>
            </a:r>
            <a:br>
              <a:rPr lang="en-GB" altLang="en-US" sz="3600" b="1">
                <a:latin typeface="Twinkl SemiBold" pitchFamily="2" charset="0"/>
              </a:rPr>
            </a:br>
            <a:r>
              <a:rPr lang="en-GB" altLang="en-US" sz="3600" b="1">
                <a:latin typeface="Twinkl SemiBold" pitchFamily="2" charset="0"/>
              </a:rPr>
              <a:t>Skills</a:t>
            </a:r>
          </a:p>
        </p:txBody>
      </p: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3562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564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355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9" name="Group 10"/>
          <p:cNvGrpSpPr>
            <a:grpSpLocks/>
          </p:cNvGrpSpPr>
          <p:nvPr/>
        </p:nvGrpSpPr>
        <p:grpSpPr bwMode="auto">
          <a:xfrm>
            <a:off x="747713" y="4219575"/>
            <a:ext cx="7648575" cy="1755775"/>
            <a:chOff x="755650" y="3604846"/>
            <a:chExt cx="7632700" cy="1754326"/>
          </a:xfrm>
        </p:grpSpPr>
        <p:sp>
          <p:nvSpPr>
            <p:cNvPr id="23560" name="TextBox 1"/>
            <p:cNvSpPr txBox="1">
              <a:spLocks noChangeArrowheads="1"/>
            </p:cNvSpPr>
            <p:nvPr/>
          </p:nvSpPr>
          <p:spPr bwMode="auto">
            <a:xfrm>
              <a:off x="755650" y="3604846"/>
              <a:ext cx="76327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</a:rPr>
                <a:t>he was thrown from his saddle,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</a:rPr>
                <a:t>Henry was wary of riding his horse.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en-US" sz="360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55650" y="4096565"/>
              <a:ext cx="112320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50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7675" cy="671512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27" name="Title 20"/>
          <p:cNvSpPr>
            <a:spLocks noGrp="1" noChangeArrowheads="1"/>
          </p:cNvSpPr>
          <p:nvPr>
            <p:ph type="title"/>
          </p:nvPr>
        </p:nvSpPr>
        <p:spPr>
          <a:xfrm>
            <a:off x="747713" y="2017713"/>
            <a:ext cx="7640637" cy="611187"/>
          </a:xfrm>
        </p:spPr>
        <p:txBody>
          <a:bodyPr/>
          <a:lstStyle/>
          <a:p>
            <a:pPr algn="ctr" eaLnBrk="1" hangingPunct="1"/>
            <a:r>
              <a:rPr lang="en-GB" altLang="en-US" sz="1800" b="0" smtClean="0">
                <a:solidFill>
                  <a:schemeClr val="tx1"/>
                </a:solidFill>
                <a:latin typeface="Twinkl" pitchFamily="2" charset="0"/>
              </a:rPr>
              <a:t>Can you spot the subordinating conjunctions </a:t>
            </a:r>
            <a:br>
              <a:rPr lang="en-GB" altLang="en-US" sz="1800" b="0" smtClean="0">
                <a:solidFill>
                  <a:schemeClr val="tx1"/>
                </a:solidFill>
                <a:latin typeface="Twinkl" pitchFamily="2" charset="0"/>
              </a:rPr>
            </a:br>
            <a:r>
              <a:rPr lang="en-GB" altLang="en-US" sz="1800" b="0" smtClean="0">
                <a:solidFill>
                  <a:schemeClr val="tx1"/>
                </a:solidFill>
                <a:latin typeface="Twinkl" pitchFamily="2" charset="0"/>
              </a:rPr>
              <a:t>in these sentences?</a:t>
            </a:r>
          </a:p>
        </p:txBody>
      </p:sp>
      <p:sp>
        <p:nvSpPr>
          <p:cNvPr id="26628" name="Title 20"/>
          <p:cNvSpPr>
            <a:spLocks noChangeArrowheads="1"/>
          </p:cNvSpPr>
          <p:nvPr/>
        </p:nvSpPr>
        <p:spPr bwMode="auto">
          <a:xfrm>
            <a:off x="457200" y="7127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Quick Quiz: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Question 1</a:t>
            </a:r>
          </a:p>
        </p:txBody>
      </p:sp>
      <p:grpSp>
        <p:nvGrpSpPr>
          <p:cNvPr id="26629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6634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636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6630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81138" y="3578225"/>
            <a:ext cx="61817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Until she tried, Daphne didn’t know that she could whistle.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Heavy snow poured from the skies while the children made a snowman.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Although it was expensive, the couple enjoyed their meal at the award-winning restaurant. </a:t>
            </a:r>
          </a:p>
        </p:txBody>
      </p:sp>
      <p:sp>
        <p:nvSpPr>
          <p:cNvPr id="26632" name="TextBox 13"/>
          <p:cNvSpPr txBox="1">
            <a:spLocks noChangeArrowheads="1"/>
          </p:cNvSpPr>
          <p:nvPr/>
        </p:nvSpPr>
        <p:spPr bwMode="auto">
          <a:xfrm>
            <a:off x="958850" y="3578225"/>
            <a:ext cx="4397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b)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81138" y="3578225"/>
            <a:ext cx="61817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6CA0"/>
                </a:solidFill>
              </a:rPr>
              <a:t>Until</a:t>
            </a:r>
            <a:r>
              <a:rPr lang="en-GB" altLang="en-US">
                <a:solidFill>
                  <a:schemeClr val="tx1"/>
                </a:solidFill>
              </a:rPr>
              <a:t> she tried, Daphne didn’t know that she could whistle.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Heavy snow poured from the skies </a:t>
            </a:r>
            <a:r>
              <a:rPr lang="en-GB" altLang="en-US">
                <a:solidFill>
                  <a:srgbClr val="016CA0"/>
                </a:solidFill>
              </a:rPr>
              <a:t>while</a:t>
            </a:r>
            <a:r>
              <a:rPr lang="en-GB" altLang="en-US">
                <a:solidFill>
                  <a:schemeClr val="tx1"/>
                </a:solidFill>
              </a:rPr>
              <a:t> the children made a snowman.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16CA0"/>
                </a:solidFill>
              </a:rPr>
              <a:t>Although</a:t>
            </a:r>
            <a:r>
              <a:rPr lang="en-GB" altLang="en-US">
                <a:solidFill>
                  <a:schemeClr val="tx1"/>
                </a:solidFill>
              </a:rPr>
              <a:t> it was expensive, the couple enjoyed their meal at the award-winning restaurant. </a:t>
            </a:r>
          </a:p>
        </p:txBody>
      </p:sp>
    </p:spTree>
    <p:extLst>
      <p:ext uri="{BB962C8B-B14F-4D97-AF65-F5344CB8AC3E}">
        <p14:creationId xmlns:p14="http://schemas.microsoft.com/office/powerpoint/2010/main" val="191538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4500" cy="989012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651" name="Title 20"/>
          <p:cNvSpPr>
            <a:spLocks noGrp="1" noChangeArrowheads="1"/>
          </p:cNvSpPr>
          <p:nvPr>
            <p:ph type="title"/>
          </p:nvPr>
        </p:nvSpPr>
        <p:spPr>
          <a:xfrm>
            <a:off x="747713" y="2052638"/>
            <a:ext cx="7640637" cy="833437"/>
          </a:xfrm>
        </p:spPr>
        <p:txBody>
          <a:bodyPr/>
          <a:lstStyle/>
          <a:p>
            <a:pPr algn="ctr" eaLnBrk="1" hangingPunct="1"/>
            <a:r>
              <a:rPr lang="en-GB" altLang="en-US" sz="1800" b="0" smtClean="0">
                <a:solidFill>
                  <a:schemeClr val="tx1"/>
                </a:solidFill>
                <a:latin typeface="Twinkl" pitchFamily="2" charset="0"/>
              </a:rPr>
              <a:t>Complete the sentences below by writing the subordinating conjunctions from the box in the correct places to form complex sentences. Use each conjunction only once.</a:t>
            </a:r>
          </a:p>
        </p:txBody>
      </p:sp>
      <p:sp>
        <p:nvSpPr>
          <p:cNvPr id="27652" name="Title 20"/>
          <p:cNvSpPr>
            <a:spLocks noChangeArrowheads="1"/>
          </p:cNvSpPr>
          <p:nvPr/>
        </p:nvSpPr>
        <p:spPr bwMode="auto">
          <a:xfrm>
            <a:off x="457200" y="7127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Quick Quiz: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Question 2</a:t>
            </a:r>
          </a:p>
        </p:txBody>
      </p:sp>
      <p:grpSp>
        <p:nvGrpSpPr>
          <p:cNvPr id="27653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7660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7662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7654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Box 13"/>
          <p:cNvSpPr txBox="1">
            <a:spLocks noChangeArrowheads="1"/>
          </p:cNvSpPr>
          <p:nvPr/>
        </p:nvSpPr>
        <p:spPr bwMode="auto">
          <a:xfrm>
            <a:off x="1187450" y="3578225"/>
            <a:ext cx="4397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a)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b)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27188" y="3578225"/>
            <a:ext cx="58816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The greenhouse got smashed                   the boys were playing football.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                   they were in trouble, they had to go inside the house.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                   they were well-behaved, they could have their ball back next week.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651375" y="3859213"/>
            <a:ext cx="1257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33550" y="4689475"/>
            <a:ext cx="1257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46250" y="5492750"/>
            <a:ext cx="1257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815" y="294873"/>
            <a:ext cx="9218815" cy="994172"/>
          </a:xfrm>
        </p:spPr>
        <p:txBody>
          <a:bodyPr/>
          <a:lstStyle/>
          <a:p>
            <a:r>
              <a:rPr lang="en-GB" sz="3600" dirty="0" smtClean="0"/>
              <a:t>Can you add </a:t>
            </a:r>
            <a:r>
              <a:rPr lang="en-GB" sz="3600" dirty="0" smtClean="0"/>
              <a:t>a subordinate clause to each sentence-  remember to start with a conjunction.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81" y="2291409"/>
            <a:ext cx="8748053" cy="419731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26143" y="1679963"/>
            <a:ext cx="401241" cy="41552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4007" y="1679963"/>
            <a:ext cx="726801" cy="41552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Since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35239" y="1702910"/>
            <a:ext cx="519113" cy="41552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13761" y="1683664"/>
            <a:ext cx="807956" cy="41552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When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79291" y="1702910"/>
            <a:ext cx="773526" cy="415529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While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19249" y="1725014"/>
            <a:ext cx="814500" cy="415529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After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77770" y="1723780"/>
            <a:ext cx="917094" cy="415529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Before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038885" y="1723779"/>
            <a:ext cx="688914" cy="415529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Until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846669" y="1725014"/>
            <a:ext cx="998066" cy="415529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Because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58418" y="1695741"/>
            <a:ext cx="1131734" cy="41552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Although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81" y="2291409"/>
            <a:ext cx="885612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Eliza dreaded going to the mill</a:t>
            </a:r>
          </a:p>
          <a:p>
            <a:endParaRPr lang="en-GB" sz="3600" dirty="0"/>
          </a:p>
          <a:p>
            <a:r>
              <a:rPr lang="en-GB" sz="3600" dirty="0" smtClean="0"/>
              <a:t>Mary screamed </a:t>
            </a:r>
          </a:p>
          <a:p>
            <a:endParaRPr lang="en-GB" sz="3600" dirty="0"/>
          </a:p>
          <a:p>
            <a:r>
              <a:rPr lang="en-GB" sz="3600" dirty="0" smtClean="0"/>
              <a:t>Annie kept working at her machine</a:t>
            </a:r>
          </a:p>
          <a:p>
            <a:endParaRPr lang="en-GB" sz="3600" dirty="0"/>
          </a:p>
          <a:p>
            <a:r>
              <a:rPr lang="en-GB" sz="3600" dirty="0" smtClean="0"/>
              <a:t>Mr Davis </a:t>
            </a:r>
            <a:r>
              <a:rPr lang="en-GB" sz="3600" smtClean="0"/>
              <a:t>was furious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411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634"/>
            <a:ext cx="8229600" cy="584353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clause is a group of words.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Sentences are made up of clauses.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clause that adds extra information to a sentence is called a subordinate clause.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found it hard to get to school this morning.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has 1 clause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4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0328"/>
            <a:ext cx="8229600" cy="55858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 found it hard to get to school this morning.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has 1 clause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found it hard to get to school this morning </a:t>
            </a:r>
            <a:r>
              <a:rPr lang="en-GB" dirty="0" smtClean="0">
                <a:solidFill>
                  <a:srgbClr val="FF0000"/>
                </a:solidFill>
              </a:rPr>
              <a:t>because of a traffic jams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subordinate clause </a:t>
            </a:r>
            <a:r>
              <a:rPr lang="en-GB" dirty="0" smtClean="0"/>
              <a:t>adds more information to the sentence.  But it wouldn’t make sense on its own. </a:t>
            </a:r>
          </a:p>
        </p:txBody>
      </p:sp>
    </p:spTree>
    <p:extLst>
      <p:ext uri="{BB962C8B-B14F-4D97-AF65-F5344CB8AC3E}">
        <p14:creationId xmlns:p14="http://schemas.microsoft.com/office/powerpoint/2010/main" val="23649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750" y="1620838"/>
            <a:ext cx="8064500" cy="708025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511175" y="1692275"/>
            <a:ext cx="8147050" cy="5794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1800" b="0" dirty="0">
                <a:latin typeface="+mn-lt"/>
              </a:rPr>
              <a:t>…is an acronym to help you remember the first letters of some of the most important subordinating conjunctions.</a:t>
            </a:r>
          </a:p>
        </p:txBody>
      </p:sp>
      <p:sp>
        <p:nvSpPr>
          <p:cNvPr id="12292" name="Title 20"/>
          <p:cNvSpPr>
            <a:spLocks noChangeArrowheads="1"/>
          </p:cNvSpPr>
          <p:nvPr/>
        </p:nvSpPr>
        <p:spPr bwMode="auto">
          <a:xfrm>
            <a:off x="457200" y="479425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I Saw a Wabub…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55650" y="2589213"/>
            <a:ext cx="534988" cy="554037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If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01813" y="2589213"/>
            <a:ext cx="798512" cy="554037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Since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706688" y="2589213"/>
            <a:ext cx="692150" cy="554037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06788" y="2589213"/>
            <a:ext cx="868362" cy="554037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When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5650" y="3441700"/>
            <a:ext cx="860425" cy="55403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While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24025" y="3441700"/>
            <a:ext cx="798513" cy="55403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After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630488" y="3441700"/>
            <a:ext cx="868362" cy="55403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Before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06800" y="3441700"/>
            <a:ext cx="768350" cy="55403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Until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483100" y="3441700"/>
            <a:ext cx="1044575" cy="554038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Because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886325" y="2589213"/>
            <a:ext cx="1174750" cy="554037"/>
          </a:xfrm>
          <a:prstGeom prst="round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Although</a:t>
            </a:r>
          </a:p>
        </p:txBody>
      </p:sp>
      <p:pic>
        <p:nvPicPr>
          <p:cNvPr id="12303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3903663"/>
            <a:ext cx="3530600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22325" y="4814888"/>
            <a:ext cx="296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84275" y="4814888"/>
            <a:ext cx="296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455738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08163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03463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144838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424238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98900" y="4814888"/>
            <a:ext cx="646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B!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06813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786063" y="4814888"/>
            <a:ext cx="296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1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6171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3441700"/>
            <a:ext cx="8077200" cy="492125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750" y="1360488"/>
            <a:ext cx="8077200" cy="706437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511175" y="1431925"/>
            <a:ext cx="8147050" cy="5794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400" b="0" dirty="0">
                <a:latin typeface="+mn-lt"/>
              </a:rPr>
              <a:t>So, how do we use subordinating conjunctions?</a:t>
            </a:r>
          </a:p>
        </p:txBody>
      </p:sp>
      <p:sp>
        <p:nvSpPr>
          <p:cNvPr id="13317" name="Title 20"/>
          <p:cNvSpPr>
            <a:spLocks noChangeArrowheads="1"/>
          </p:cNvSpPr>
          <p:nvPr/>
        </p:nvSpPr>
        <p:spPr bwMode="auto">
          <a:xfrm>
            <a:off x="457200" y="479425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Next Steps</a:t>
            </a:r>
          </a:p>
        </p:txBody>
      </p:sp>
      <p:sp>
        <p:nvSpPr>
          <p:cNvPr id="34" name="Title 20"/>
          <p:cNvSpPr txBox="1">
            <a:spLocks/>
          </p:cNvSpPr>
          <p:nvPr/>
        </p:nvSpPr>
        <p:spPr>
          <a:xfrm>
            <a:off x="1285875" y="2154238"/>
            <a:ext cx="6575425" cy="1143000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252000" tIns="252000" rIns="252000" bIns="25200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1800" b="0" dirty="0">
                <a:latin typeface="+mn-lt"/>
              </a:rPr>
              <a:t>Subordinating conjunctions are the first words within a subordinate clause. Subordinate clauses do not make sense on their </a:t>
            </a:r>
            <a:r>
              <a:rPr lang="en-GB" sz="1800" b="0">
                <a:latin typeface="+mn-lt"/>
              </a:rPr>
              <a:t>own but, </a:t>
            </a:r>
            <a:r>
              <a:rPr lang="en-GB" sz="1800" b="0" dirty="0">
                <a:latin typeface="+mn-lt"/>
              </a:rPr>
              <a:t>when they are used with a main clause, they create a complex (multi-clause) sentence.</a:t>
            </a:r>
          </a:p>
        </p:txBody>
      </p:sp>
      <p:sp>
        <p:nvSpPr>
          <p:cNvPr id="35" name="Title 20"/>
          <p:cNvSpPr>
            <a:spLocks noChangeArrowheads="1"/>
          </p:cNvSpPr>
          <p:nvPr/>
        </p:nvSpPr>
        <p:spPr bwMode="auto">
          <a:xfrm>
            <a:off x="492125" y="3497263"/>
            <a:ext cx="8159750" cy="376237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Twinkl SemiBold" pitchFamily="2" charset="0"/>
              </a:rPr>
              <a:t>Subordinate clauses will always have a subject and verb within them, e.g.</a:t>
            </a:r>
          </a:p>
        </p:txBody>
      </p:sp>
      <p:sp>
        <p:nvSpPr>
          <p:cNvPr id="37" name="Title 20"/>
          <p:cNvSpPr txBox="1">
            <a:spLocks/>
          </p:cNvSpPr>
          <p:nvPr/>
        </p:nvSpPr>
        <p:spPr>
          <a:xfrm>
            <a:off x="755650" y="3875088"/>
            <a:ext cx="3816350" cy="1143000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252000" tIns="252000" rIns="252000" bIns="25200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3600" b="0" dirty="0">
                <a:latin typeface="+mn-lt"/>
              </a:rPr>
              <a:t>after she smiled</a:t>
            </a:r>
          </a:p>
        </p:txBody>
      </p:sp>
      <p:sp>
        <p:nvSpPr>
          <p:cNvPr id="38" name="Title 20"/>
          <p:cNvSpPr txBox="1">
            <a:spLocks/>
          </p:cNvSpPr>
          <p:nvPr/>
        </p:nvSpPr>
        <p:spPr>
          <a:xfrm>
            <a:off x="4581525" y="4181475"/>
            <a:ext cx="3816350" cy="527050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252000" tIns="252000" rIns="252000" bIns="25200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3600" b="0" dirty="0">
                <a:latin typeface="+mn-lt"/>
              </a:rPr>
              <a:t>after Christmas</a:t>
            </a:r>
          </a:p>
        </p:txBody>
      </p:sp>
      <p:sp>
        <p:nvSpPr>
          <p:cNvPr id="39" name="Title 20"/>
          <p:cNvSpPr txBox="1">
            <a:spLocks/>
          </p:cNvSpPr>
          <p:nvPr/>
        </p:nvSpPr>
        <p:spPr>
          <a:xfrm>
            <a:off x="750888" y="5838825"/>
            <a:ext cx="3816350" cy="39052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252000" tIns="252000" rIns="252000" bIns="25200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1800" dirty="0">
                <a:latin typeface="+mn-lt"/>
              </a:rPr>
              <a:t>is a subordinate clause</a:t>
            </a:r>
          </a:p>
        </p:txBody>
      </p:sp>
      <p:sp>
        <p:nvSpPr>
          <p:cNvPr id="40" name="Title 20"/>
          <p:cNvSpPr txBox="1">
            <a:spLocks/>
          </p:cNvSpPr>
          <p:nvPr/>
        </p:nvSpPr>
        <p:spPr>
          <a:xfrm>
            <a:off x="4575175" y="5838825"/>
            <a:ext cx="3816350" cy="390525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252000" tIns="252000" rIns="252000" bIns="25200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1800">
                <a:latin typeface="+mn-lt"/>
              </a:rPr>
              <a:t>is not a </a:t>
            </a:r>
            <a:r>
              <a:rPr lang="en-GB" sz="1800" dirty="0">
                <a:latin typeface="+mn-lt"/>
              </a:rPr>
              <a:t>subordinate clause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190875" y="4699000"/>
            <a:ext cx="1271588" cy="915988"/>
            <a:chOff x="3191250" y="4699717"/>
            <a:chExt cx="1271297" cy="915101"/>
          </a:xfrm>
        </p:grpSpPr>
        <p:sp>
          <p:nvSpPr>
            <p:cNvPr id="43" name="Title 20"/>
            <p:cNvSpPr txBox="1">
              <a:spLocks/>
            </p:cNvSpPr>
            <p:nvPr/>
          </p:nvSpPr>
          <p:spPr>
            <a:xfrm>
              <a:off x="3191250" y="5123170"/>
              <a:ext cx="1271297" cy="491648"/>
            </a:xfrm>
            <a:prstGeom prst="roundRect">
              <a:avLst>
                <a:gd name="adj" fmla="val 9641"/>
              </a:avLst>
            </a:prstGeom>
            <a:noFill/>
            <a:ln w="25400">
              <a:noFill/>
            </a:ln>
          </p:spPr>
          <p:txBody>
            <a:bodyPr lIns="252000" tIns="252000" rIns="252000" bIns="252000" anchor="ctr" anchorCtr="1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1C1C1C"/>
                  </a:solidFill>
                  <a:latin typeface="Twinkl SemiBold" pitchFamily="2" charset="0"/>
                  <a:ea typeface="+mj-ea"/>
                  <a:cs typeface="+mj-cs"/>
                </a:defRPr>
              </a:lvl1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n-GB" sz="1800" b="0" dirty="0">
                  <a:latin typeface="+mn-lt"/>
                </a:rPr>
                <a:t>verb</a:t>
              </a:r>
            </a:p>
          </p:txBody>
        </p:sp>
        <p:sp>
          <p:nvSpPr>
            <p:cNvPr id="2" name="Down Arrow 1"/>
            <p:cNvSpPr/>
            <p:nvPr/>
          </p:nvSpPr>
          <p:spPr>
            <a:xfrm rot="10800000">
              <a:off x="3716593" y="4699717"/>
              <a:ext cx="269813" cy="428210"/>
            </a:xfrm>
            <a:prstGeom prst="downArrow">
              <a:avLst/>
            </a:prstGeom>
            <a:solidFill>
              <a:srgbClr val="18A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187575" y="4694238"/>
            <a:ext cx="1271588" cy="920750"/>
            <a:chOff x="2187558" y="4694727"/>
            <a:chExt cx="1271297" cy="920091"/>
          </a:xfrm>
        </p:grpSpPr>
        <p:sp>
          <p:nvSpPr>
            <p:cNvPr id="42" name="Title 20"/>
            <p:cNvSpPr txBox="1">
              <a:spLocks/>
            </p:cNvSpPr>
            <p:nvPr/>
          </p:nvSpPr>
          <p:spPr>
            <a:xfrm>
              <a:off x="2187558" y="5123045"/>
              <a:ext cx="1271297" cy="491773"/>
            </a:xfrm>
            <a:prstGeom prst="roundRect">
              <a:avLst>
                <a:gd name="adj" fmla="val 9641"/>
              </a:avLst>
            </a:prstGeom>
            <a:noFill/>
            <a:ln w="25400">
              <a:noFill/>
            </a:ln>
          </p:spPr>
          <p:txBody>
            <a:bodyPr lIns="252000" tIns="252000" rIns="252000" bIns="252000" anchor="ctr" anchorCtr="1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1C1C1C"/>
                  </a:solidFill>
                  <a:latin typeface="Twinkl SemiBold" pitchFamily="2" charset="0"/>
                  <a:ea typeface="+mj-ea"/>
                  <a:cs typeface="+mj-cs"/>
                </a:defRPr>
              </a:lvl1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n-GB" sz="1800" b="0" dirty="0">
                  <a:latin typeface="+mn-lt"/>
                </a:rPr>
                <a:t>subject</a:t>
              </a:r>
            </a:p>
          </p:txBody>
        </p:sp>
        <p:sp>
          <p:nvSpPr>
            <p:cNvPr id="44" name="Down Arrow 43"/>
            <p:cNvSpPr/>
            <p:nvPr/>
          </p:nvSpPr>
          <p:spPr>
            <a:xfrm rot="8732127">
              <a:off x="2539902" y="4694727"/>
              <a:ext cx="269813" cy="483840"/>
            </a:xfrm>
            <a:prstGeom prst="downArrow">
              <a:avLst/>
            </a:prstGeom>
            <a:solidFill>
              <a:srgbClr val="18A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8788" y="4699000"/>
            <a:ext cx="1978025" cy="1023938"/>
            <a:chOff x="459128" y="4699717"/>
            <a:chExt cx="1976947" cy="1022677"/>
          </a:xfrm>
        </p:grpSpPr>
        <p:sp>
          <p:nvSpPr>
            <p:cNvPr id="41" name="Title 20"/>
            <p:cNvSpPr txBox="1">
              <a:spLocks/>
            </p:cNvSpPr>
            <p:nvPr/>
          </p:nvSpPr>
          <p:spPr>
            <a:xfrm>
              <a:off x="459128" y="5230875"/>
              <a:ext cx="1976947" cy="491519"/>
            </a:xfrm>
            <a:prstGeom prst="roundRect">
              <a:avLst>
                <a:gd name="adj" fmla="val 9641"/>
              </a:avLst>
            </a:prstGeom>
            <a:noFill/>
            <a:ln w="25400">
              <a:noFill/>
            </a:ln>
          </p:spPr>
          <p:txBody>
            <a:bodyPr lIns="252000" tIns="252000" rIns="252000" bIns="252000" anchor="ctr" anchorCtr="1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1C1C1C"/>
                  </a:solidFill>
                  <a:latin typeface="Twinkl SemiBold" pitchFamily="2" charset="0"/>
                  <a:ea typeface="+mj-ea"/>
                  <a:cs typeface="+mj-cs"/>
                </a:defRPr>
              </a:lvl1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n-GB" sz="1800" b="0" dirty="0">
                  <a:latin typeface="+mn-lt"/>
                </a:rPr>
                <a:t>subordinating conjunction</a:t>
              </a:r>
            </a:p>
          </p:txBody>
        </p:sp>
        <p:sp>
          <p:nvSpPr>
            <p:cNvPr id="45" name="Down Arrow 44"/>
            <p:cNvSpPr/>
            <p:nvPr/>
          </p:nvSpPr>
          <p:spPr>
            <a:xfrm rot="10800000">
              <a:off x="1438081" y="4699717"/>
              <a:ext cx="268142" cy="428097"/>
            </a:xfrm>
            <a:prstGeom prst="downArrow">
              <a:avLst/>
            </a:prstGeom>
            <a:solidFill>
              <a:srgbClr val="18A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575175" y="4700588"/>
            <a:ext cx="3813175" cy="971550"/>
            <a:chOff x="4574919" y="4701272"/>
            <a:chExt cx="3813431" cy="970584"/>
          </a:xfrm>
        </p:grpSpPr>
        <p:sp>
          <p:nvSpPr>
            <p:cNvPr id="55" name="Title 20"/>
            <p:cNvSpPr txBox="1">
              <a:spLocks/>
            </p:cNvSpPr>
            <p:nvPr/>
          </p:nvSpPr>
          <p:spPr>
            <a:xfrm>
              <a:off x="4574919" y="5280133"/>
              <a:ext cx="3813431" cy="391723"/>
            </a:xfrm>
            <a:prstGeom prst="roundRect">
              <a:avLst>
                <a:gd name="adj" fmla="val 9641"/>
              </a:avLst>
            </a:prstGeom>
            <a:noFill/>
            <a:ln w="25400">
              <a:noFill/>
            </a:ln>
          </p:spPr>
          <p:txBody>
            <a:bodyPr lIns="252000" tIns="252000" rIns="252000" bIns="252000" anchor="ctr" anchorCtr="1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1C1C1C"/>
                  </a:solidFill>
                  <a:latin typeface="Twinkl SemiBold" pitchFamily="2" charset="0"/>
                  <a:ea typeface="+mj-ea"/>
                  <a:cs typeface="+mj-cs"/>
                </a:defRPr>
              </a:lvl1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n-GB" sz="1800" b="0" dirty="0">
                  <a:latin typeface="+mn-lt"/>
                </a:rPr>
                <a:t>Here ‘after’ is being </a:t>
              </a:r>
              <a:br>
                <a:rPr lang="en-GB" sz="1800" b="0" dirty="0">
                  <a:latin typeface="+mn-lt"/>
                </a:rPr>
              </a:br>
              <a:r>
                <a:rPr lang="en-GB" sz="1800" b="0" dirty="0">
                  <a:latin typeface="+mn-lt"/>
                </a:rPr>
                <a:t>used as a preposition.</a:t>
              </a:r>
            </a:p>
          </p:txBody>
        </p:sp>
        <p:sp>
          <p:nvSpPr>
            <p:cNvPr id="56" name="Down Arrow 55"/>
            <p:cNvSpPr/>
            <p:nvPr/>
          </p:nvSpPr>
          <p:spPr>
            <a:xfrm rot="10800000">
              <a:off x="5575111" y="4701272"/>
              <a:ext cx="269893" cy="421855"/>
            </a:xfrm>
            <a:prstGeom prst="downArrow">
              <a:avLst/>
            </a:prstGeom>
            <a:solidFill>
              <a:srgbClr val="18A0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0643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3960813"/>
            <a:ext cx="8067675" cy="1833562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93713" y="4060825"/>
            <a:ext cx="8147050" cy="1611313"/>
          </a:xfrm>
        </p:spPr>
        <p:txBody>
          <a:bodyPr rtlCol="0"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b="0" dirty="0">
                <a:latin typeface="+mn-lt"/>
              </a:rPr>
              <a:t>Subordinating conjunctions can also be used as the first word in a sentence. When the subordinate clause comes before the main clause, make sure you remember to use a comma to mark where the subordinate clause ends.</a:t>
            </a:r>
          </a:p>
        </p:txBody>
      </p:sp>
      <p:sp>
        <p:nvSpPr>
          <p:cNvPr id="18436" name="Title 20"/>
          <p:cNvSpPr>
            <a:spLocks noChangeArrowheads="1"/>
          </p:cNvSpPr>
          <p:nvPr/>
        </p:nvSpPr>
        <p:spPr bwMode="auto">
          <a:xfrm>
            <a:off x="457200" y="479425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Next Steps</a:t>
            </a:r>
          </a:p>
        </p:txBody>
      </p: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18442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444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1843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9" name="Group 2"/>
          <p:cNvGrpSpPr>
            <a:grpSpLocks/>
          </p:cNvGrpSpPr>
          <p:nvPr/>
        </p:nvGrpSpPr>
        <p:grpSpPr bwMode="auto">
          <a:xfrm>
            <a:off x="752475" y="2216150"/>
            <a:ext cx="7632700" cy="1135063"/>
            <a:chOff x="753114" y="2050264"/>
            <a:chExt cx="7632700" cy="1134757"/>
          </a:xfrm>
        </p:grpSpPr>
        <p:sp>
          <p:nvSpPr>
            <p:cNvPr id="18440" name="Title 20"/>
            <p:cNvSpPr>
              <a:spLocks noChangeArrowheads="1"/>
            </p:cNvSpPr>
            <p:nvPr/>
          </p:nvSpPr>
          <p:spPr bwMode="auto">
            <a:xfrm>
              <a:off x="753114" y="2062278"/>
              <a:ext cx="7632700" cy="1122743"/>
            </a:xfrm>
            <a:prstGeom prst="roundRect">
              <a:avLst>
                <a:gd name="adj" fmla="val 963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252000" tIns="252000" rIns="252000" bIns="252000"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3600" b="1">
                  <a:solidFill>
                    <a:srgbClr val="016CA0"/>
                  </a:solidFill>
                  <a:latin typeface="Twinkl SemiBold" pitchFamily="2" charset="0"/>
                </a:rPr>
                <a:t>When the bell rang, </a:t>
              </a:r>
              <a:r>
                <a:rPr lang="en-GB" altLang="en-US" sz="3600" b="1">
                  <a:latin typeface="Twinkl SemiBold" pitchFamily="2" charset="0"/>
                </a:rPr>
                <a:t>the eager pupils sped into school.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354777" y="2050264"/>
              <a:ext cx="1466850" cy="642765"/>
            </a:xfrm>
            <a:prstGeom prst="ellipse">
              <a:avLst/>
            </a:prstGeom>
            <a:noFill/>
            <a:ln w="28575">
              <a:solidFill>
                <a:srgbClr val="8D35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714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7675" cy="969962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3" name="Title 20"/>
          <p:cNvSpPr>
            <a:spLocks noGrp="1" noChangeArrowheads="1"/>
          </p:cNvSpPr>
          <p:nvPr>
            <p:ph type="title"/>
          </p:nvPr>
        </p:nvSpPr>
        <p:spPr>
          <a:xfrm>
            <a:off x="379413" y="1974850"/>
            <a:ext cx="8377237" cy="9874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GB" altLang="en-US" sz="2400" b="0" smtClean="0">
                <a:latin typeface="Twinkl" pitchFamily="2" charset="0"/>
              </a:rPr>
              <a:t>Can you spot the subordinating conjunctions in this piece of text? Where have they been used in these sentences?</a:t>
            </a:r>
          </a:p>
        </p:txBody>
      </p:sp>
      <p:sp>
        <p:nvSpPr>
          <p:cNvPr id="20484" name="Title 20"/>
          <p:cNvSpPr>
            <a:spLocks noChangeArrowheads="1"/>
          </p:cNvSpPr>
          <p:nvPr/>
        </p:nvSpPr>
        <p:spPr bwMode="auto">
          <a:xfrm>
            <a:off x="457200" y="7254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Subordinating</a:t>
            </a:r>
            <a:br>
              <a:rPr lang="en-GB" altLang="en-US" sz="3600" b="1">
                <a:latin typeface="Twinkl SemiBold" pitchFamily="2" charset="0"/>
              </a:rPr>
            </a:br>
            <a:r>
              <a:rPr lang="en-GB" altLang="en-US" sz="3600" b="1">
                <a:latin typeface="Twinkl SemiBold" pitchFamily="2" charset="0"/>
              </a:rPr>
              <a:t>Conjunction Hunt</a:t>
            </a:r>
          </a:p>
        </p:txBody>
      </p:sp>
      <p:grpSp>
        <p:nvGrpSpPr>
          <p:cNvPr id="20485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0495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497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048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3703" y="2962275"/>
            <a:ext cx="8620297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As he walked closer, Cleo could see the </a:t>
            </a:r>
            <a:r>
              <a:rPr lang="en-GB" altLang="en-US" dirty="0" err="1">
                <a:solidFill>
                  <a:schemeClr val="tx1"/>
                </a:solidFill>
              </a:rPr>
              <a:t>crocodilius</a:t>
            </a:r>
            <a:r>
              <a:rPr lang="en-GB" altLang="en-US" dirty="0">
                <a:solidFill>
                  <a:schemeClr val="tx1"/>
                </a:solidFill>
              </a:rPr>
              <a:t> in the cave entrance. The beast was hurriedly eating the remains of its last unlucky victim because it was ravenous. Cleo examined its bright red eyes, huge smoking nostrils and razor-sharp teeth while the beast was occupied.  Although Cleo was standing quite a distance away, the terrible stench of the gruesome beast was still making him feel nauseous. Cleo took a deep breath before he tiptoed bravely forward.  It was time for battle.</a:t>
            </a:r>
          </a:p>
        </p:txBody>
      </p:sp>
    </p:spTree>
    <p:extLst>
      <p:ext uri="{BB962C8B-B14F-4D97-AF65-F5344CB8AC3E}">
        <p14:creationId xmlns:p14="http://schemas.microsoft.com/office/powerpoint/2010/main" val="34663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7675" cy="969962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3" name="Title 20"/>
          <p:cNvSpPr>
            <a:spLocks noGrp="1" noChangeArrowheads="1"/>
          </p:cNvSpPr>
          <p:nvPr>
            <p:ph type="title"/>
          </p:nvPr>
        </p:nvSpPr>
        <p:spPr>
          <a:xfrm>
            <a:off x="379413" y="1974850"/>
            <a:ext cx="8377237" cy="9874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GB" altLang="en-US" sz="2400" b="0" smtClean="0">
                <a:latin typeface="Twinkl" pitchFamily="2" charset="0"/>
              </a:rPr>
              <a:t>Can you spot the subordinating conjunctions in this piece of text? Where have they been used in these sentences?</a:t>
            </a:r>
          </a:p>
        </p:txBody>
      </p:sp>
      <p:sp>
        <p:nvSpPr>
          <p:cNvPr id="20484" name="Title 20"/>
          <p:cNvSpPr>
            <a:spLocks noChangeArrowheads="1"/>
          </p:cNvSpPr>
          <p:nvPr/>
        </p:nvSpPr>
        <p:spPr bwMode="auto">
          <a:xfrm>
            <a:off x="457200" y="7254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Subordinating</a:t>
            </a:r>
            <a:br>
              <a:rPr lang="en-GB" altLang="en-US" sz="3600" b="1">
                <a:latin typeface="Twinkl SemiBold" pitchFamily="2" charset="0"/>
              </a:rPr>
            </a:br>
            <a:r>
              <a:rPr lang="en-GB" altLang="en-US" sz="3600" b="1">
                <a:latin typeface="Twinkl SemiBold" pitchFamily="2" charset="0"/>
              </a:rPr>
              <a:t>Conjunction Hunt</a:t>
            </a:r>
          </a:p>
        </p:txBody>
      </p:sp>
      <p:grpSp>
        <p:nvGrpSpPr>
          <p:cNvPr id="20485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0495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497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048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3038" y="2903566"/>
            <a:ext cx="8837958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rgbClr val="016CA0"/>
                </a:solidFill>
              </a:rPr>
              <a:t>As he walked closer</a:t>
            </a:r>
            <a:r>
              <a:rPr lang="en-GB" altLang="en-US" dirty="0">
                <a:solidFill>
                  <a:schemeClr val="tx1"/>
                </a:solidFill>
              </a:rPr>
              <a:t>, Cleo could see the </a:t>
            </a:r>
            <a:r>
              <a:rPr lang="en-GB" altLang="en-US" dirty="0" err="1">
                <a:solidFill>
                  <a:schemeClr val="tx1"/>
                </a:solidFill>
              </a:rPr>
              <a:t>crocodilius</a:t>
            </a:r>
            <a:r>
              <a:rPr lang="en-GB" altLang="en-US" dirty="0">
                <a:solidFill>
                  <a:schemeClr val="tx1"/>
                </a:solidFill>
              </a:rPr>
              <a:t> in the cave entrance. The beast was hurriedly eating the remains of its last unlucky victim </a:t>
            </a:r>
            <a:r>
              <a:rPr lang="en-GB" altLang="en-US" dirty="0">
                <a:solidFill>
                  <a:srgbClr val="016CA0"/>
                </a:solidFill>
              </a:rPr>
              <a:t>because it was ravenous</a:t>
            </a:r>
            <a:r>
              <a:rPr lang="en-GB" altLang="en-US" dirty="0">
                <a:solidFill>
                  <a:schemeClr val="tx1"/>
                </a:solidFill>
              </a:rPr>
              <a:t>. Cleo examined its bright red eyes, huge smoking nostrils and razor-sharp teeth </a:t>
            </a:r>
            <a:r>
              <a:rPr lang="en-GB" altLang="en-US" dirty="0">
                <a:solidFill>
                  <a:srgbClr val="016CA0"/>
                </a:solidFill>
              </a:rPr>
              <a:t>while the beast was occupied</a:t>
            </a:r>
            <a:r>
              <a:rPr lang="en-GB" altLang="en-US" dirty="0">
                <a:solidFill>
                  <a:schemeClr val="tx1"/>
                </a:solidFill>
              </a:rPr>
              <a:t>.  </a:t>
            </a:r>
            <a:r>
              <a:rPr lang="en-GB" altLang="en-US" dirty="0">
                <a:solidFill>
                  <a:srgbClr val="016CA0"/>
                </a:solidFill>
              </a:rPr>
              <a:t>Although Cleo was standing quite a distance away</a:t>
            </a:r>
            <a:r>
              <a:rPr lang="en-GB" altLang="en-US" dirty="0">
                <a:solidFill>
                  <a:schemeClr val="tx1"/>
                </a:solidFill>
              </a:rPr>
              <a:t>, the terrible stench of the gruesome beast was still making him feel nauseous. Cleo took a deep breath </a:t>
            </a:r>
            <a:r>
              <a:rPr lang="en-GB" altLang="en-US" dirty="0">
                <a:solidFill>
                  <a:srgbClr val="016CA0"/>
                </a:solidFill>
              </a:rPr>
              <a:t>before he tiptoed bravely forward</a:t>
            </a:r>
            <a:r>
              <a:rPr lang="en-GB" altLang="en-US" dirty="0">
                <a:solidFill>
                  <a:schemeClr val="tx1"/>
                </a:solidFill>
              </a:rPr>
              <a:t>.  It was time for battle.</a:t>
            </a:r>
          </a:p>
        </p:txBody>
      </p:sp>
    </p:spTree>
    <p:extLst>
      <p:ext uri="{BB962C8B-B14F-4D97-AF65-F5344CB8AC3E}">
        <p14:creationId xmlns:p14="http://schemas.microsoft.com/office/powerpoint/2010/main" val="6347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39750" y="1992313"/>
            <a:ext cx="8064500" cy="1612900"/>
          </a:xfrm>
          <a:prstGeom prst="rect">
            <a:avLst/>
          </a:prstGeom>
          <a:solidFill>
            <a:srgbClr val="EE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93713" y="2052638"/>
            <a:ext cx="8147050" cy="1770062"/>
          </a:xfrm>
        </p:spPr>
        <p:txBody>
          <a:bodyPr rtlCol="0"/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b="0" dirty="0">
                <a:latin typeface="+mn-lt"/>
              </a:rPr>
              <a:t>Now, it’s your turn.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Which subordinating conjunction would fit best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at the start of this subordinate clause? </a:t>
            </a:r>
            <a:br>
              <a:rPr lang="en-GB" sz="2400" b="0" dirty="0">
                <a:latin typeface="+mn-lt"/>
              </a:rPr>
            </a:br>
            <a:r>
              <a:rPr lang="en-GB" sz="2400" b="0" dirty="0">
                <a:latin typeface="+mn-lt"/>
              </a:rPr>
              <a:t>Is there more than one possibility?</a:t>
            </a:r>
            <a:br>
              <a:rPr lang="en-GB" sz="2400" b="0" dirty="0">
                <a:latin typeface="+mn-lt"/>
              </a:rPr>
            </a:br>
            <a:endParaRPr lang="en-GB" sz="2400" b="0" dirty="0">
              <a:latin typeface="+mn-lt"/>
            </a:endParaRPr>
          </a:p>
        </p:txBody>
      </p:sp>
      <p:sp>
        <p:nvSpPr>
          <p:cNvPr id="22532" name="Title 20"/>
          <p:cNvSpPr>
            <a:spLocks noChangeArrowheads="1"/>
          </p:cNvSpPr>
          <p:nvPr/>
        </p:nvSpPr>
        <p:spPr bwMode="auto">
          <a:xfrm>
            <a:off x="457200" y="712788"/>
            <a:ext cx="8220075" cy="993775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winkl SemiBold" pitchFamily="2" charset="0"/>
              </a:rPr>
              <a:t>Practise Your</a:t>
            </a:r>
            <a:br>
              <a:rPr lang="en-GB" altLang="en-US" sz="3600" b="1">
                <a:latin typeface="Twinkl SemiBold" pitchFamily="2" charset="0"/>
              </a:rPr>
            </a:br>
            <a:r>
              <a:rPr lang="en-GB" altLang="en-US" sz="3600" b="1">
                <a:latin typeface="Twinkl SemiBold" pitchFamily="2" charset="0"/>
              </a:rPr>
              <a:t>Skills</a:t>
            </a:r>
          </a:p>
        </p:txBody>
      </p:sp>
      <p:grpSp>
        <p:nvGrpSpPr>
          <p:cNvPr id="22533" name="Group 6"/>
          <p:cNvGrpSpPr>
            <a:grpSpLocks/>
          </p:cNvGrpSpPr>
          <p:nvPr/>
        </p:nvGrpSpPr>
        <p:grpSpPr bwMode="auto">
          <a:xfrm>
            <a:off x="6546850" y="561975"/>
            <a:ext cx="2060575" cy="1268413"/>
            <a:chOff x="10571410" y="237067"/>
            <a:chExt cx="4452399" cy="2741732"/>
          </a:xfrm>
        </p:grpSpPr>
        <p:pic>
          <p:nvPicPr>
            <p:cNvPr id="22538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7735" y="1043182"/>
              <a:ext cx="1766074" cy="19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ounded Rectangular Callout 24"/>
            <p:cNvSpPr/>
            <p:nvPr/>
          </p:nvSpPr>
          <p:spPr>
            <a:xfrm flipH="1">
              <a:off x="10571410" y="237067"/>
              <a:ext cx="2720149" cy="1406896"/>
            </a:xfrm>
            <a:prstGeom prst="wedgeRoundRectCallout">
              <a:avLst>
                <a:gd name="adj1" fmla="val -37197"/>
                <a:gd name="adj2" fmla="val 73032"/>
                <a:gd name="adj3" fmla="val 16667"/>
              </a:avLst>
            </a:prstGeom>
            <a:noFill/>
            <a:ln w="28575">
              <a:solidFill>
                <a:srgbClr val="C808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540" name="TextBox 25"/>
            <p:cNvSpPr txBox="1">
              <a:spLocks noChangeArrowheads="1"/>
            </p:cNvSpPr>
            <p:nvPr/>
          </p:nvSpPr>
          <p:spPr bwMode="auto">
            <a:xfrm>
              <a:off x="10777938" y="272426"/>
              <a:ext cx="231422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  <a:latin typeface="Twinkl SemiBold" pitchFamily="2" charset="0"/>
                </a:rPr>
                <a:t>I SAW A WABUB!</a:t>
              </a:r>
            </a:p>
          </p:txBody>
        </p:sp>
      </p:grpSp>
      <p:pic>
        <p:nvPicPr>
          <p:cNvPr id="22534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55638"/>
            <a:ext cx="16049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5" name="Group 10"/>
          <p:cNvGrpSpPr>
            <a:grpSpLocks/>
          </p:cNvGrpSpPr>
          <p:nvPr/>
        </p:nvGrpSpPr>
        <p:grpSpPr bwMode="auto">
          <a:xfrm>
            <a:off x="755650" y="4229100"/>
            <a:ext cx="7632700" cy="1200150"/>
            <a:chOff x="755649" y="3604846"/>
            <a:chExt cx="7702322" cy="1200329"/>
          </a:xfrm>
        </p:grpSpPr>
        <p:sp>
          <p:nvSpPr>
            <p:cNvPr id="22536" name="TextBox 1"/>
            <p:cNvSpPr txBox="1">
              <a:spLocks noChangeArrowheads="1"/>
            </p:cNvSpPr>
            <p:nvPr/>
          </p:nvSpPr>
          <p:spPr bwMode="auto">
            <a:xfrm>
              <a:off x="755649" y="3604846"/>
              <a:ext cx="770232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Twinkl" pitchFamily="2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</a:rPr>
                <a:t>I eat lunch, I am going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</a:rPr>
                <a:t>to an important meeting.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73271" y="4076404"/>
              <a:ext cx="2750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65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6CF87A3C407449F887C83FB4BFDEA" ma:contentTypeVersion="13" ma:contentTypeDescription="Create a new document." ma:contentTypeScope="" ma:versionID="17b69e9a383106daa46ea41ba674c543">
  <xsd:schema xmlns:xsd="http://www.w3.org/2001/XMLSchema" xmlns:xs="http://www.w3.org/2001/XMLSchema" xmlns:p="http://schemas.microsoft.com/office/2006/metadata/properties" xmlns:ns2="4a785aa7-f5ed-45e2-a439-34a67ec1aee9" xmlns:ns3="be6e0bdb-4ae5-4cc0-85fd-1a0352f95f6a" targetNamespace="http://schemas.microsoft.com/office/2006/metadata/properties" ma:root="true" ma:fieldsID="38ce35d6239d1ac127bcffff7176350d" ns2:_="" ns3:_="">
    <xsd:import namespace="4a785aa7-f5ed-45e2-a439-34a67ec1aee9"/>
    <xsd:import namespace="be6e0bdb-4ae5-4cc0-85fd-1a0352f95f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85aa7-f5ed-45e2-a439-34a67ec1ae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e0bdb-4ae5-4cc0-85fd-1a0352f95f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49E8F-EB27-4BDC-B8DE-1EBE9D02F609}">
  <ds:schemaRefs>
    <ds:schemaRef ds:uri="http://schemas.microsoft.com/office/2006/metadata/properties"/>
    <ds:schemaRef ds:uri="http://schemas.microsoft.com/office/2006/documentManagement/types"/>
    <ds:schemaRef ds:uri="4a785aa7-f5ed-45e2-a439-34a67ec1aee9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e6e0bdb-4ae5-4cc0-85fd-1a0352f95f6a"/>
  </ds:schemaRefs>
</ds:datastoreItem>
</file>

<file path=customXml/itemProps2.xml><?xml version="1.0" encoding="utf-8"?>
<ds:datastoreItem xmlns:ds="http://schemas.openxmlformats.org/officeDocument/2006/customXml" ds:itemID="{AC3B21DB-2FB8-4D42-B5AA-A8DC51DB34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2A5945-D713-4C92-8A17-D8A775E97A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85aa7-f5ed-45e2-a439-34a67ec1aee9"/>
    <ds:schemaRef ds:uri="be6e0bdb-4ae5-4cc0-85fd-1a0352f95f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841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Sassoon Infant Rg</vt:lpstr>
      <vt:lpstr>Twinkl</vt:lpstr>
      <vt:lpstr>Twinkl SemiBold</vt:lpstr>
      <vt:lpstr>Office Theme</vt:lpstr>
      <vt:lpstr>PowerPoint Presentation</vt:lpstr>
      <vt:lpstr>PowerPoint Presentation</vt:lpstr>
      <vt:lpstr>PowerPoint Presentation</vt:lpstr>
      <vt:lpstr>…is an acronym to help you remember the first letters of some of the most important subordinating conjunctions.</vt:lpstr>
      <vt:lpstr>So, how do we use subordinating conjunctions?</vt:lpstr>
      <vt:lpstr>Subordinating conjunctions can also be used as the first word in a sentence. When the subordinate clause comes before the main clause, make sure you remember to use a comma to mark where the subordinate clause ends.</vt:lpstr>
      <vt:lpstr>Can you spot the subordinating conjunctions in this piece of text? Where have they been used in these sentences?</vt:lpstr>
      <vt:lpstr>Can you spot the subordinating conjunctions in this piece of text? Where have they been used in these sentences?</vt:lpstr>
      <vt:lpstr>Now, it’s your turn.  Which subordinating conjunction would fit best  at the start of this subordinate clause?  Is there more than one possibility? </vt:lpstr>
      <vt:lpstr>Now, it’s your turn.  Which subordinating conjunction would fit best  at the start of this subordinate clause?  Is there more than one possibility? </vt:lpstr>
      <vt:lpstr>Can you spot the subordinating conjunctions  in these sentences?</vt:lpstr>
      <vt:lpstr>Complete the sentences below by writing the subordinating conjunctions from the box in the correct places to form complex sentences. Use each conjunction only once.</vt:lpstr>
      <vt:lpstr>Can you add a subordinate clause to each sentence-  remember to start with a conjunction. </vt:lpstr>
    </vt:vector>
  </TitlesOfParts>
  <Company>Kings Science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animaux</dc:title>
  <dc:creator>Kings Science Academy</dc:creator>
  <cp:lastModifiedBy>Caroline Leeming</cp:lastModifiedBy>
  <cp:revision>70</cp:revision>
  <cp:lastPrinted>2020-12-02T07:37:57Z</cp:lastPrinted>
  <dcterms:created xsi:type="dcterms:W3CDTF">2013-05-29T10:51:13Z</dcterms:created>
  <dcterms:modified xsi:type="dcterms:W3CDTF">2021-09-29T18:27:17Z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0x0101004BB6CF87A3C407449F887C83FB4BFDEA</vt:lpwstr>
  </property>
</Properties>
</file>