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9" r:id="rId3"/>
    <p:sldId id="260" r:id="rId4"/>
    <p:sldId id="257" r:id="rId5"/>
    <p:sldId id="258"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March 1,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2854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March 1,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7270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March 1,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2204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March 1,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2714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March 1,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4209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March 1,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7402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March 1,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9168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March 1,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380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March 1,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4333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March 1,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2864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March 1,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6753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March 1,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1717556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bitesize/topics/zpdtsbk/articles/zhjjf4j"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E2A0A-54AE-4A2A-8AD1-F3E015A524D4}"/>
              </a:ext>
            </a:extLst>
          </p:cNvPr>
          <p:cNvSpPr>
            <a:spLocks noGrp="1"/>
          </p:cNvSpPr>
          <p:nvPr>
            <p:ph type="ctrTitle"/>
          </p:nvPr>
        </p:nvSpPr>
        <p:spPr>
          <a:xfrm>
            <a:off x="720000" y="720000"/>
            <a:ext cx="5015638" cy="2804400"/>
          </a:xfrm>
        </p:spPr>
        <p:txBody>
          <a:bodyPr>
            <a:normAutofit/>
          </a:bodyPr>
          <a:lstStyle/>
          <a:p>
            <a:r>
              <a:rPr lang="en-GB"/>
              <a:t>Why is Ramadan </a:t>
            </a:r>
            <a:r>
              <a:rPr lang="en-GB" dirty="0"/>
              <a:t>and Eid important?</a:t>
            </a:r>
          </a:p>
        </p:txBody>
      </p:sp>
      <p:sp>
        <p:nvSpPr>
          <p:cNvPr id="3" name="Subtitle 2">
            <a:extLst>
              <a:ext uri="{FF2B5EF4-FFF2-40B4-BE49-F238E27FC236}">
                <a16:creationId xmlns:a16="http://schemas.microsoft.com/office/drawing/2014/main" id="{AB6878E9-6F2E-4480-9916-1A2FFFBD79DE}"/>
              </a:ext>
            </a:extLst>
          </p:cNvPr>
          <p:cNvSpPr>
            <a:spLocks noGrp="1"/>
          </p:cNvSpPr>
          <p:nvPr>
            <p:ph type="subTitle" idx="1"/>
          </p:nvPr>
        </p:nvSpPr>
        <p:spPr>
          <a:xfrm>
            <a:off x="720000" y="3830399"/>
            <a:ext cx="5015638" cy="1936800"/>
          </a:xfrm>
        </p:spPr>
        <p:txBody>
          <a:bodyPr>
            <a:normAutofit/>
          </a:bodyPr>
          <a:lstStyle/>
          <a:p>
            <a:pPr>
              <a:lnSpc>
                <a:spcPct val="110000"/>
              </a:lnSpc>
            </a:pPr>
            <a:r>
              <a:rPr lang="en-GB" sz="2000"/>
              <a:t>LO- understand why Muslims fast during daylight hours.</a:t>
            </a:r>
          </a:p>
          <a:p>
            <a:pPr>
              <a:lnSpc>
                <a:spcPct val="110000"/>
              </a:lnSpc>
            </a:pPr>
            <a:r>
              <a:rPr lang="en-GB" sz="2000"/>
              <a:t>LO- know that Ramadan is a time where Muslims think about others who are less fortunate than themselves.</a:t>
            </a:r>
          </a:p>
        </p:txBody>
      </p:sp>
      <p:pic>
        <p:nvPicPr>
          <p:cNvPr id="4" name="Picture 3">
            <a:extLst>
              <a:ext uri="{FF2B5EF4-FFF2-40B4-BE49-F238E27FC236}">
                <a16:creationId xmlns:a16="http://schemas.microsoft.com/office/drawing/2014/main" id="{8564CF1F-0D44-4B49-B10A-F002D1FFDA64}"/>
              </a:ext>
            </a:extLst>
          </p:cNvPr>
          <p:cNvPicPr>
            <a:picLocks noChangeAspect="1"/>
          </p:cNvPicPr>
          <p:nvPr/>
        </p:nvPicPr>
        <p:blipFill rotWithShape="1">
          <a:blip r:embed="rId2"/>
          <a:srcRect l="8499" r="8927"/>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Tree>
    <p:extLst>
      <p:ext uri="{BB962C8B-B14F-4D97-AF65-F5344CB8AC3E}">
        <p14:creationId xmlns:p14="http://schemas.microsoft.com/office/powerpoint/2010/main" val="242463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6BDA-6AC2-4C4E-8135-35AC11643B6B}"/>
              </a:ext>
            </a:extLst>
          </p:cNvPr>
          <p:cNvSpPr>
            <a:spLocks noGrp="1"/>
          </p:cNvSpPr>
          <p:nvPr>
            <p:ph type="title"/>
          </p:nvPr>
        </p:nvSpPr>
        <p:spPr>
          <a:xfrm>
            <a:off x="3835076" y="146220"/>
            <a:ext cx="10728322" cy="1477328"/>
          </a:xfrm>
        </p:spPr>
        <p:txBody>
          <a:bodyPr>
            <a:normAutofit/>
          </a:bodyPr>
          <a:lstStyle/>
          <a:p>
            <a:r>
              <a:rPr lang="en-GB" sz="6600" dirty="0"/>
              <a:t>The 5 pillars of Islam</a:t>
            </a:r>
          </a:p>
        </p:txBody>
      </p:sp>
      <p:pic>
        <p:nvPicPr>
          <p:cNvPr id="4" name="Content Placeholder 3">
            <a:extLst>
              <a:ext uri="{FF2B5EF4-FFF2-40B4-BE49-F238E27FC236}">
                <a16:creationId xmlns:a16="http://schemas.microsoft.com/office/drawing/2014/main" id="{97702B4B-B2B3-485E-BE2C-DD9CA4959F73}"/>
              </a:ext>
            </a:extLst>
          </p:cNvPr>
          <p:cNvPicPr>
            <a:picLocks noGrp="1" noChangeAspect="1"/>
          </p:cNvPicPr>
          <p:nvPr>
            <p:ph idx="1"/>
          </p:nvPr>
        </p:nvPicPr>
        <p:blipFill>
          <a:blip r:embed="rId2"/>
          <a:stretch>
            <a:fillRect/>
          </a:stretch>
        </p:blipFill>
        <p:spPr>
          <a:xfrm>
            <a:off x="647113" y="1126905"/>
            <a:ext cx="11169748" cy="5584875"/>
          </a:xfrm>
          <a:prstGeom prst="rect">
            <a:avLst/>
          </a:prstGeom>
        </p:spPr>
      </p:pic>
    </p:spTree>
    <p:extLst>
      <p:ext uri="{BB962C8B-B14F-4D97-AF65-F5344CB8AC3E}">
        <p14:creationId xmlns:p14="http://schemas.microsoft.com/office/powerpoint/2010/main" val="284970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2666-765A-4409-9B1A-B37670E7964D}"/>
              </a:ext>
            </a:extLst>
          </p:cNvPr>
          <p:cNvSpPr>
            <a:spLocks noGrp="1"/>
          </p:cNvSpPr>
          <p:nvPr>
            <p:ph type="title"/>
          </p:nvPr>
        </p:nvSpPr>
        <p:spPr/>
        <p:txBody>
          <a:bodyPr>
            <a:normAutofit/>
          </a:bodyPr>
          <a:lstStyle/>
          <a:p>
            <a:r>
              <a:rPr lang="en-GB" sz="6600" dirty="0"/>
              <a:t>First task </a:t>
            </a:r>
          </a:p>
        </p:txBody>
      </p:sp>
      <p:pic>
        <p:nvPicPr>
          <p:cNvPr id="4" name="Content Placeholder 3">
            <a:extLst>
              <a:ext uri="{FF2B5EF4-FFF2-40B4-BE49-F238E27FC236}">
                <a16:creationId xmlns:a16="http://schemas.microsoft.com/office/drawing/2014/main" id="{4F304ED6-2003-4207-BD02-ACD3C4BFA712}"/>
              </a:ext>
            </a:extLst>
          </p:cNvPr>
          <p:cNvPicPr>
            <a:picLocks noGrp="1" noChangeAspect="1"/>
          </p:cNvPicPr>
          <p:nvPr>
            <p:ph idx="1"/>
          </p:nvPr>
        </p:nvPicPr>
        <p:blipFill rotWithShape="1">
          <a:blip r:embed="rId2"/>
          <a:srcRect l="26831" t="21067" r="26607" b="22268"/>
          <a:stretch/>
        </p:blipFill>
        <p:spPr>
          <a:xfrm>
            <a:off x="5493318" y="2096528"/>
            <a:ext cx="5711483" cy="3907856"/>
          </a:xfrm>
          <a:prstGeom prst="rect">
            <a:avLst/>
          </a:prstGeom>
        </p:spPr>
      </p:pic>
      <p:sp>
        <p:nvSpPr>
          <p:cNvPr id="5" name="TextBox 4">
            <a:extLst>
              <a:ext uri="{FF2B5EF4-FFF2-40B4-BE49-F238E27FC236}">
                <a16:creationId xmlns:a16="http://schemas.microsoft.com/office/drawing/2014/main" id="{74E130FC-BC6F-4C85-8119-4179BF808036}"/>
              </a:ext>
            </a:extLst>
          </p:cNvPr>
          <p:cNvSpPr txBox="1"/>
          <p:nvPr/>
        </p:nvSpPr>
        <p:spPr>
          <a:xfrm>
            <a:off x="1179776" y="2824475"/>
            <a:ext cx="3096802" cy="2554545"/>
          </a:xfrm>
          <a:prstGeom prst="rect">
            <a:avLst/>
          </a:prstGeom>
          <a:noFill/>
        </p:spPr>
        <p:txBody>
          <a:bodyPr wrap="square" rtlCol="0">
            <a:spAutoFit/>
          </a:bodyPr>
          <a:lstStyle/>
          <a:p>
            <a:r>
              <a:rPr lang="en-GB" sz="3200" dirty="0"/>
              <a:t>Complete the worksheet on the 5 pillars. </a:t>
            </a:r>
          </a:p>
          <a:p>
            <a:r>
              <a:rPr lang="en-GB" sz="3200" dirty="0"/>
              <a:t>What each one represents. </a:t>
            </a:r>
          </a:p>
        </p:txBody>
      </p:sp>
    </p:spTree>
    <p:extLst>
      <p:ext uri="{BB962C8B-B14F-4D97-AF65-F5344CB8AC3E}">
        <p14:creationId xmlns:p14="http://schemas.microsoft.com/office/powerpoint/2010/main" val="46959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03DB-23E3-483E-8DC8-35543E6345FD}"/>
              </a:ext>
            </a:extLst>
          </p:cNvPr>
          <p:cNvSpPr>
            <a:spLocks noGrp="1"/>
          </p:cNvSpPr>
          <p:nvPr>
            <p:ph type="title"/>
          </p:nvPr>
        </p:nvSpPr>
        <p:spPr/>
        <p:txBody>
          <a:bodyPr>
            <a:normAutofit/>
          </a:bodyPr>
          <a:lstStyle/>
          <a:p>
            <a:r>
              <a:rPr lang="en-GB" sz="6000" dirty="0"/>
              <a:t>What is Ramadan?</a:t>
            </a:r>
          </a:p>
        </p:txBody>
      </p:sp>
      <p:sp>
        <p:nvSpPr>
          <p:cNvPr id="3" name="Content Placeholder 2">
            <a:extLst>
              <a:ext uri="{FF2B5EF4-FFF2-40B4-BE49-F238E27FC236}">
                <a16:creationId xmlns:a16="http://schemas.microsoft.com/office/drawing/2014/main" id="{FAFDB6FF-865F-4F52-B17E-1EDD68CEFA42}"/>
              </a:ext>
            </a:extLst>
          </p:cNvPr>
          <p:cNvSpPr>
            <a:spLocks noGrp="1"/>
          </p:cNvSpPr>
          <p:nvPr>
            <p:ph idx="1"/>
          </p:nvPr>
        </p:nvSpPr>
        <p:spPr>
          <a:xfrm>
            <a:off x="719997" y="1534098"/>
            <a:ext cx="10728325" cy="3227375"/>
          </a:xfrm>
        </p:spPr>
        <p:txBody>
          <a:bodyPr/>
          <a:lstStyle/>
          <a:p>
            <a:r>
              <a:rPr lang="en-GB" dirty="0"/>
              <a:t>https://www.bbc.co.uk/newsround/23286976</a:t>
            </a:r>
          </a:p>
        </p:txBody>
      </p:sp>
      <p:pic>
        <p:nvPicPr>
          <p:cNvPr id="4" name="Picture 3">
            <a:extLst>
              <a:ext uri="{FF2B5EF4-FFF2-40B4-BE49-F238E27FC236}">
                <a16:creationId xmlns:a16="http://schemas.microsoft.com/office/drawing/2014/main" id="{27B04928-44CD-4ABC-9DD3-F7FB8D530A7F}"/>
              </a:ext>
            </a:extLst>
          </p:cNvPr>
          <p:cNvPicPr>
            <a:picLocks noChangeAspect="1"/>
          </p:cNvPicPr>
          <p:nvPr/>
        </p:nvPicPr>
        <p:blipFill rotWithShape="1">
          <a:blip r:embed="rId2"/>
          <a:srcRect l="22500" t="19883" r="23846" b="26142"/>
          <a:stretch/>
        </p:blipFill>
        <p:spPr>
          <a:xfrm>
            <a:off x="3052689" y="2264898"/>
            <a:ext cx="6541477" cy="3699803"/>
          </a:xfrm>
          <a:prstGeom prst="rect">
            <a:avLst/>
          </a:prstGeom>
        </p:spPr>
      </p:pic>
    </p:spTree>
    <p:extLst>
      <p:ext uri="{BB962C8B-B14F-4D97-AF65-F5344CB8AC3E}">
        <p14:creationId xmlns:p14="http://schemas.microsoft.com/office/powerpoint/2010/main" val="11350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5CEF-6DF3-42F4-8BEA-C246CF258B3D}"/>
              </a:ext>
            </a:extLst>
          </p:cNvPr>
          <p:cNvSpPr>
            <a:spLocks noGrp="1"/>
          </p:cNvSpPr>
          <p:nvPr>
            <p:ph type="title"/>
          </p:nvPr>
        </p:nvSpPr>
        <p:spPr>
          <a:xfrm>
            <a:off x="2505075" y="237172"/>
            <a:ext cx="10728322" cy="1477328"/>
          </a:xfrm>
        </p:spPr>
        <p:txBody>
          <a:bodyPr>
            <a:normAutofit/>
          </a:bodyPr>
          <a:lstStyle/>
          <a:p>
            <a:r>
              <a:rPr lang="en-GB" sz="6000" dirty="0"/>
              <a:t>7 things you need to know about Ramadan:</a:t>
            </a:r>
          </a:p>
        </p:txBody>
      </p:sp>
      <p:sp>
        <p:nvSpPr>
          <p:cNvPr id="3" name="Content Placeholder 2">
            <a:extLst>
              <a:ext uri="{FF2B5EF4-FFF2-40B4-BE49-F238E27FC236}">
                <a16:creationId xmlns:a16="http://schemas.microsoft.com/office/drawing/2014/main" id="{E67D12D4-3C30-49E8-9EE9-F07EBBA75978}"/>
              </a:ext>
            </a:extLst>
          </p:cNvPr>
          <p:cNvSpPr>
            <a:spLocks noGrp="1"/>
          </p:cNvSpPr>
          <p:nvPr>
            <p:ph idx="1"/>
          </p:nvPr>
        </p:nvSpPr>
        <p:spPr>
          <a:xfrm>
            <a:off x="413926" y="969993"/>
            <a:ext cx="11589231" cy="4028012"/>
          </a:xfrm>
        </p:spPr>
        <p:txBody>
          <a:bodyPr>
            <a:normAutofit fontScale="92500" lnSpcReduction="10000"/>
          </a:bodyPr>
          <a:lstStyle/>
          <a:p>
            <a:r>
              <a:rPr lang="en-GB" sz="2300" dirty="0"/>
              <a:t>It begins at the first sight of the new moon, of the ninth month of the Islamic year.</a:t>
            </a:r>
          </a:p>
          <a:p>
            <a:r>
              <a:rPr lang="en-GB" sz="2300" dirty="0"/>
              <a:t>Many Muslims fast from dawn until dusk. </a:t>
            </a:r>
          </a:p>
          <a:p>
            <a:r>
              <a:rPr lang="en-GB" sz="2300" dirty="0"/>
              <a:t>Muslims get up at dawn and have a meal called ‘</a:t>
            </a:r>
            <a:r>
              <a:rPr lang="en-GB" sz="2300" dirty="0" err="1"/>
              <a:t>Suhoor</a:t>
            </a:r>
            <a:r>
              <a:rPr lang="en-GB" sz="2300" dirty="0"/>
              <a:t>’.</a:t>
            </a:r>
          </a:p>
          <a:p>
            <a:r>
              <a:rPr lang="en-GB" sz="2300" dirty="0"/>
              <a:t>They will break their fast at dusk usually with dates and a meal called ‘Iftar’.</a:t>
            </a:r>
          </a:p>
          <a:p>
            <a:r>
              <a:rPr lang="en-GB" sz="2300" dirty="0"/>
              <a:t>Muslims believe that fasting understand the needs of the poor.</a:t>
            </a:r>
          </a:p>
          <a:p>
            <a:r>
              <a:rPr lang="en-GB" sz="2300" dirty="0"/>
              <a:t>It’s a time to grow closer to ‘Allah’ or ‘God’ through prayer, giving to charity and reading the Quran their holy book.</a:t>
            </a:r>
          </a:p>
          <a:p>
            <a:r>
              <a:rPr lang="en-GB" sz="2300" dirty="0"/>
              <a:t>Ramadan lasts for around 30 days and ends with a huge celebration called ‘Eid-al-</a:t>
            </a:r>
            <a:r>
              <a:rPr lang="en-GB" sz="2300" dirty="0" err="1"/>
              <a:t>Fitr</a:t>
            </a:r>
            <a:r>
              <a:rPr lang="en-GB" sz="2300" dirty="0"/>
              <a:t>’. Muslims attend Eid prayers and have a feast with friends and family.</a:t>
            </a:r>
          </a:p>
          <a:p>
            <a:endParaRPr lang="en-GB" dirty="0"/>
          </a:p>
          <a:p>
            <a:endParaRPr lang="en-GB" dirty="0"/>
          </a:p>
        </p:txBody>
      </p:sp>
      <p:pic>
        <p:nvPicPr>
          <p:cNvPr id="4" name="Picture 3">
            <a:extLst>
              <a:ext uri="{FF2B5EF4-FFF2-40B4-BE49-F238E27FC236}">
                <a16:creationId xmlns:a16="http://schemas.microsoft.com/office/drawing/2014/main" id="{842E79DA-D03A-48F9-B80D-E1A99E10CC1B}"/>
              </a:ext>
            </a:extLst>
          </p:cNvPr>
          <p:cNvPicPr>
            <a:picLocks noChangeAspect="1"/>
          </p:cNvPicPr>
          <p:nvPr/>
        </p:nvPicPr>
        <p:blipFill>
          <a:blip r:embed="rId2"/>
          <a:stretch>
            <a:fillRect/>
          </a:stretch>
        </p:blipFill>
        <p:spPr>
          <a:xfrm>
            <a:off x="9686925" y="5143500"/>
            <a:ext cx="2505075" cy="1714500"/>
          </a:xfrm>
          <a:prstGeom prst="rect">
            <a:avLst/>
          </a:prstGeom>
        </p:spPr>
      </p:pic>
      <p:pic>
        <p:nvPicPr>
          <p:cNvPr id="5" name="Picture 4">
            <a:extLst>
              <a:ext uri="{FF2B5EF4-FFF2-40B4-BE49-F238E27FC236}">
                <a16:creationId xmlns:a16="http://schemas.microsoft.com/office/drawing/2014/main" id="{B8AE3840-7718-465F-9759-391250FDA256}"/>
              </a:ext>
            </a:extLst>
          </p:cNvPr>
          <p:cNvPicPr>
            <a:picLocks noChangeAspect="1"/>
          </p:cNvPicPr>
          <p:nvPr/>
        </p:nvPicPr>
        <p:blipFill>
          <a:blip r:embed="rId2"/>
          <a:stretch>
            <a:fillRect/>
          </a:stretch>
        </p:blipFill>
        <p:spPr>
          <a:xfrm>
            <a:off x="0" y="5120313"/>
            <a:ext cx="2505075" cy="1714500"/>
          </a:xfrm>
          <a:prstGeom prst="rect">
            <a:avLst/>
          </a:prstGeom>
        </p:spPr>
      </p:pic>
    </p:spTree>
    <p:extLst>
      <p:ext uri="{BB962C8B-B14F-4D97-AF65-F5344CB8AC3E}">
        <p14:creationId xmlns:p14="http://schemas.microsoft.com/office/powerpoint/2010/main" val="63873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D37A-B51D-4C24-8EEF-9066B37690BD}"/>
              </a:ext>
            </a:extLst>
          </p:cNvPr>
          <p:cNvSpPr>
            <a:spLocks noGrp="1"/>
          </p:cNvSpPr>
          <p:nvPr>
            <p:ph type="title"/>
          </p:nvPr>
        </p:nvSpPr>
        <p:spPr>
          <a:xfrm>
            <a:off x="4616750" y="350361"/>
            <a:ext cx="10728322" cy="1477328"/>
          </a:xfrm>
        </p:spPr>
        <p:txBody>
          <a:bodyPr>
            <a:normAutofit/>
          </a:bodyPr>
          <a:lstStyle/>
          <a:p>
            <a:r>
              <a:rPr lang="en-GB" sz="6600" dirty="0"/>
              <a:t>Eid- Al- </a:t>
            </a:r>
            <a:r>
              <a:rPr lang="en-GB" sz="6600" dirty="0" err="1"/>
              <a:t>Fitr</a:t>
            </a:r>
            <a:r>
              <a:rPr lang="en-GB" sz="6600" dirty="0"/>
              <a:t> </a:t>
            </a:r>
          </a:p>
        </p:txBody>
      </p:sp>
      <p:sp>
        <p:nvSpPr>
          <p:cNvPr id="3" name="Content Placeholder 2">
            <a:extLst>
              <a:ext uri="{FF2B5EF4-FFF2-40B4-BE49-F238E27FC236}">
                <a16:creationId xmlns:a16="http://schemas.microsoft.com/office/drawing/2014/main" id="{E3E58AB2-6070-4538-8AA0-E992F2AF6352}"/>
              </a:ext>
            </a:extLst>
          </p:cNvPr>
          <p:cNvSpPr>
            <a:spLocks noGrp="1"/>
          </p:cNvSpPr>
          <p:nvPr>
            <p:ph idx="1"/>
          </p:nvPr>
        </p:nvSpPr>
        <p:spPr>
          <a:xfrm>
            <a:off x="731837" y="1331778"/>
            <a:ext cx="10728325" cy="3227375"/>
          </a:xfrm>
        </p:spPr>
        <p:txBody>
          <a:bodyPr/>
          <a:lstStyle/>
          <a:p>
            <a:r>
              <a:rPr lang="en-GB" dirty="0">
                <a:hlinkClick r:id="rId2"/>
              </a:rPr>
              <a:t>What is Eid-ul-</a:t>
            </a:r>
            <a:r>
              <a:rPr lang="en-GB" dirty="0" err="1">
                <a:hlinkClick r:id="rId2"/>
              </a:rPr>
              <a:t>Adha</a:t>
            </a:r>
            <a:r>
              <a:rPr lang="en-GB" dirty="0">
                <a:hlinkClick r:id="rId2"/>
              </a:rPr>
              <a:t>? - BBC Bitesize</a:t>
            </a:r>
            <a:endParaRPr lang="en-GB" dirty="0"/>
          </a:p>
        </p:txBody>
      </p:sp>
      <p:pic>
        <p:nvPicPr>
          <p:cNvPr id="4" name="Picture 3">
            <a:extLst>
              <a:ext uri="{FF2B5EF4-FFF2-40B4-BE49-F238E27FC236}">
                <a16:creationId xmlns:a16="http://schemas.microsoft.com/office/drawing/2014/main" id="{3E8F381D-AE94-4E67-BE47-344CA99818A4}"/>
              </a:ext>
            </a:extLst>
          </p:cNvPr>
          <p:cNvPicPr>
            <a:picLocks noChangeAspect="1"/>
          </p:cNvPicPr>
          <p:nvPr/>
        </p:nvPicPr>
        <p:blipFill rotWithShape="1">
          <a:blip r:embed="rId3"/>
          <a:srcRect l="20539" t="23372" r="21077" b="19405"/>
          <a:stretch/>
        </p:blipFill>
        <p:spPr>
          <a:xfrm>
            <a:off x="2766633" y="2222696"/>
            <a:ext cx="6658733" cy="3669287"/>
          </a:xfrm>
          <a:prstGeom prst="rect">
            <a:avLst/>
          </a:prstGeom>
        </p:spPr>
      </p:pic>
    </p:spTree>
    <p:extLst>
      <p:ext uri="{BB962C8B-B14F-4D97-AF65-F5344CB8AC3E}">
        <p14:creationId xmlns:p14="http://schemas.microsoft.com/office/powerpoint/2010/main" val="413837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14F2-480B-457C-B85C-CAC3B12A17AA}"/>
              </a:ext>
            </a:extLst>
          </p:cNvPr>
          <p:cNvSpPr>
            <a:spLocks noGrp="1"/>
          </p:cNvSpPr>
          <p:nvPr>
            <p:ph type="title"/>
          </p:nvPr>
        </p:nvSpPr>
        <p:spPr>
          <a:xfrm>
            <a:off x="4920940" y="261391"/>
            <a:ext cx="10728322" cy="1477328"/>
          </a:xfrm>
        </p:spPr>
        <p:txBody>
          <a:bodyPr/>
          <a:lstStyle/>
          <a:p>
            <a:r>
              <a:rPr lang="en-GB" dirty="0"/>
              <a:t>Eid-Al-</a:t>
            </a:r>
            <a:r>
              <a:rPr lang="en-GB" dirty="0" err="1"/>
              <a:t>Fitr</a:t>
            </a:r>
            <a:endParaRPr lang="en-GB" dirty="0"/>
          </a:p>
        </p:txBody>
      </p:sp>
      <p:sp>
        <p:nvSpPr>
          <p:cNvPr id="3" name="Content Placeholder 2">
            <a:extLst>
              <a:ext uri="{FF2B5EF4-FFF2-40B4-BE49-F238E27FC236}">
                <a16:creationId xmlns:a16="http://schemas.microsoft.com/office/drawing/2014/main" id="{7B158ED0-30BE-4BA9-978D-2BC14C44C521}"/>
              </a:ext>
            </a:extLst>
          </p:cNvPr>
          <p:cNvSpPr>
            <a:spLocks noGrp="1"/>
          </p:cNvSpPr>
          <p:nvPr>
            <p:ph idx="1"/>
          </p:nvPr>
        </p:nvSpPr>
        <p:spPr>
          <a:xfrm>
            <a:off x="264284" y="844117"/>
            <a:ext cx="11186187" cy="3997854"/>
          </a:xfrm>
        </p:spPr>
        <p:txBody>
          <a:bodyPr>
            <a:normAutofit fontScale="70000" lnSpcReduction="20000"/>
          </a:bodyPr>
          <a:lstStyle/>
          <a:p>
            <a:pPr marL="0" indent="0">
              <a:buNone/>
            </a:pPr>
            <a:r>
              <a:rPr lang="en-GB" sz="3400" b="1" dirty="0">
                <a:solidFill>
                  <a:srgbClr val="FFFFFF"/>
                </a:solidFill>
              </a:rPr>
              <a:t>The story of Eid-Al-</a:t>
            </a:r>
            <a:r>
              <a:rPr lang="en-GB" sz="3400" b="1" dirty="0" err="1">
                <a:solidFill>
                  <a:srgbClr val="FFFFFF"/>
                </a:solidFill>
              </a:rPr>
              <a:t>Fitr</a:t>
            </a:r>
            <a:r>
              <a:rPr lang="en-GB" sz="3400" b="1" dirty="0">
                <a:solidFill>
                  <a:srgbClr val="FFFFFF"/>
                </a:solidFill>
              </a:rPr>
              <a:t> </a:t>
            </a:r>
          </a:p>
          <a:p>
            <a:pPr marL="0" indent="0">
              <a:buNone/>
            </a:pPr>
            <a:r>
              <a:rPr lang="en-GB" sz="2600" dirty="0">
                <a:solidFill>
                  <a:srgbClr val="FFFFFF"/>
                </a:solidFill>
              </a:rPr>
              <a:t>Eid ul-</a:t>
            </a:r>
            <a:r>
              <a:rPr lang="en-GB" sz="2600" dirty="0" err="1">
                <a:solidFill>
                  <a:srgbClr val="FFFFFF"/>
                </a:solidFill>
              </a:rPr>
              <a:t>Adha</a:t>
            </a:r>
            <a:r>
              <a:rPr lang="en-GB" sz="2600" dirty="0">
                <a:solidFill>
                  <a:srgbClr val="FFFFFF"/>
                </a:solidFill>
              </a:rPr>
              <a:t> celebrates the time when Ibrahim had a dream which he believed was a message from Allah asking him to sacrifice his son </a:t>
            </a:r>
            <a:r>
              <a:rPr lang="en-GB" sz="2600" dirty="0" err="1">
                <a:solidFill>
                  <a:srgbClr val="FFFFFF"/>
                </a:solidFill>
              </a:rPr>
              <a:t>Isma'il</a:t>
            </a:r>
            <a:r>
              <a:rPr lang="en-GB" sz="2600" dirty="0">
                <a:solidFill>
                  <a:srgbClr val="FFFFFF"/>
                </a:solidFill>
              </a:rPr>
              <a:t> as an act of obedience to God. The devil tempted Ibrahim by saying he should disobey Allah and spare his son. As Ibrahim was about to kill his son, Allah stopped him and gave him a lamb to sacrifice instead.</a:t>
            </a:r>
          </a:p>
          <a:p>
            <a:pPr marL="0" indent="0">
              <a:buNone/>
            </a:pPr>
            <a:r>
              <a:rPr lang="en-GB" sz="3400" b="1" dirty="0">
                <a:solidFill>
                  <a:srgbClr val="FFFFFF"/>
                </a:solidFill>
              </a:rPr>
              <a:t>How is it celebrated?</a:t>
            </a:r>
          </a:p>
          <a:p>
            <a:pPr marL="0" indent="0">
              <a:buNone/>
            </a:pPr>
            <a:r>
              <a:rPr lang="en-GB" sz="2600" dirty="0">
                <a:solidFill>
                  <a:srgbClr val="FFFFFF"/>
                </a:solidFill>
              </a:rPr>
              <a:t>In some countries, Muslims sacrifice a sheep or goat (in Britain the animal is killed at a slaughter house). The meat is shared equally between family, friends and the poor.</a:t>
            </a:r>
          </a:p>
          <a:p>
            <a:pPr marL="0" indent="0">
              <a:buNone/>
            </a:pPr>
            <a:r>
              <a:rPr lang="en-GB" sz="2600" dirty="0">
                <a:solidFill>
                  <a:srgbClr val="FFFFFF"/>
                </a:solidFill>
              </a:rPr>
              <a:t>Eid usually starts with Muslims going to the Mosque for prayers. They dress in their best clothes and thank Allah for all the blessings they have received. It is a time when they visit family and friends. Muslims will also give money to charity so that poor people can celebrate too.</a:t>
            </a:r>
          </a:p>
          <a:p>
            <a:pPr marL="0" indent="0">
              <a:buNone/>
            </a:pPr>
            <a:endParaRPr lang="en-GB" dirty="0">
              <a:solidFill>
                <a:srgbClr val="FFFFFF"/>
              </a:solidFill>
            </a:endParaRPr>
          </a:p>
        </p:txBody>
      </p:sp>
      <p:pic>
        <p:nvPicPr>
          <p:cNvPr id="4" name="Picture 3">
            <a:extLst>
              <a:ext uri="{FF2B5EF4-FFF2-40B4-BE49-F238E27FC236}">
                <a16:creationId xmlns:a16="http://schemas.microsoft.com/office/drawing/2014/main" id="{8FE2FE8C-B924-4F4E-9B93-C61DA07CB199}"/>
              </a:ext>
            </a:extLst>
          </p:cNvPr>
          <p:cNvPicPr>
            <a:picLocks noChangeAspect="1"/>
          </p:cNvPicPr>
          <p:nvPr/>
        </p:nvPicPr>
        <p:blipFill>
          <a:blip r:embed="rId2"/>
          <a:stretch>
            <a:fillRect/>
          </a:stretch>
        </p:blipFill>
        <p:spPr>
          <a:xfrm>
            <a:off x="9511474" y="4847605"/>
            <a:ext cx="2680526" cy="2010395"/>
          </a:xfrm>
          <a:prstGeom prst="rect">
            <a:avLst/>
          </a:prstGeom>
        </p:spPr>
      </p:pic>
    </p:spTree>
    <p:extLst>
      <p:ext uri="{BB962C8B-B14F-4D97-AF65-F5344CB8AC3E}">
        <p14:creationId xmlns:p14="http://schemas.microsoft.com/office/powerpoint/2010/main" val="231774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47AC-5529-4017-8F86-E2B2B481333D}"/>
              </a:ext>
            </a:extLst>
          </p:cNvPr>
          <p:cNvSpPr>
            <a:spLocks noGrp="1"/>
          </p:cNvSpPr>
          <p:nvPr>
            <p:ph type="title"/>
          </p:nvPr>
        </p:nvSpPr>
        <p:spPr>
          <a:xfrm>
            <a:off x="5559286" y="126831"/>
            <a:ext cx="10728322" cy="1477328"/>
          </a:xfrm>
        </p:spPr>
        <p:txBody>
          <a:bodyPr>
            <a:normAutofit/>
          </a:bodyPr>
          <a:lstStyle/>
          <a:p>
            <a:r>
              <a:rPr lang="en-GB" sz="6000" dirty="0"/>
              <a:t>Hajj</a:t>
            </a:r>
          </a:p>
        </p:txBody>
      </p:sp>
      <p:sp>
        <p:nvSpPr>
          <p:cNvPr id="3" name="Content Placeholder 2">
            <a:extLst>
              <a:ext uri="{FF2B5EF4-FFF2-40B4-BE49-F238E27FC236}">
                <a16:creationId xmlns:a16="http://schemas.microsoft.com/office/drawing/2014/main" id="{7B701304-9CDF-40CF-94C1-01BA32902976}"/>
              </a:ext>
            </a:extLst>
          </p:cNvPr>
          <p:cNvSpPr>
            <a:spLocks noGrp="1"/>
          </p:cNvSpPr>
          <p:nvPr>
            <p:ph idx="1"/>
          </p:nvPr>
        </p:nvSpPr>
        <p:spPr>
          <a:xfrm>
            <a:off x="220163" y="925772"/>
            <a:ext cx="6004356" cy="5591576"/>
          </a:xfrm>
        </p:spPr>
        <p:txBody>
          <a:bodyPr>
            <a:normAutofit fontScale="92500" lnSpcReduction="10000"/>
          </a:bodyPr>
          <a:lstStyle/>
          <a:p>
            <a:r>
              <a:rPr lang="en-GB" dirty="0">
                <a:solidFill>
                  <a:schemeClr val="tx1"/>
                </a:solidFill>
              </a:rPr>
              <a:t>Muslims celebrate Eid ul-</a:t>
            </a:r>
            <a:r>
              <a:rPr lang="en-GB" dirty="0" err="1">
                <a:solidFill>
                  <a:schemeClr val="tx1"/>
                </a:solidFill>
              </a:rPr>
              <a:t>Adha</a:t>
            </a:r>
            <a:r>
              <a:rPr lang="en-GB" dirty="0">
                <a:solidFill>
                  <a:schemeClr val="tx1"/>
                </a:solidFill>
              </a:rPr>
              <a:t> on the last day of the Hajj. The Hajj is pilgrimage to Makkah in Saudi Arabia. </a:t>
            </a:r>
          </a:p>
          <a:p>
            <a:r>
              <a:rPr lang="en-GB" dirty="0">
                <a:solidFill>
                  <a:schemeClr val="tx1"/>
                </a:solidFill>
              </a:rPr>
              <a:t>All Muslims who are fit and able to travel should make the visit to Makkah at least once in their lives.</a:t>
            </a:r>
          </a:p>
          <a:p>
            <a:r>
              <a:rPr lang="en-GB" dirty="0">
                <a:solidFill>
                  <a:schemeClr val="tx1"/>
                </a:solidFill>
              </a:rPr>
              <a:t>During the Hajj the pilgrims perform acts of worship and renew their faith and sense of purpose in the world. They stand before the </a:t>
            </a:r>
            <a:r>
              <a:rPr lang="en-GB" b="1" dirty="0" err="1">
                <a:solidFill>
                  <a:schemeClr val="tx1"/>
                </a:solidFill>
              </a:rPr>
              <a:t>Ka'bah</a:t>
            </a:r>
            <a:r>
              <a:rPr lang="en-GB" dirty="0">
                <a:solidFill>
                  <a:schemeClr val="tx1"/>
                </a:solidFill>
              </a:rPr>
              <a:t>, a shrine built by Ibrahim, and praise Allah together.</a:t>
            </a:r>
          </a:p>
          <a:p>
            <a:r>
              <a:rPr lang="en-GB" dirty="0">
                <a:solidFill>
                  <a:schemeClr val="tx1"/>
                </a:solidFill>
              </a:rPr>
              <a:t>The </a:t>
            </a:r>
            <a:r>
              <a:rPr lang="en-GB" dirty="0" err="1">
                <a:solidFill>
                  <a:schemeClr val="tx1"/>
                </a:solidFill>
              </a:rPr>
              <a:t>Ka'bah</a:t>
            </a:r>
            <a:r>
              <a:rPr lang="en-GB" dirty="0">
                <a:solidFill>
                  <a:schemeClr val="tx1"/>
                </a:solidFill>
              </a:rPr>
              <a:t> is the most important monument in Islam. Pilgrims walk around the </a:t>
            </a:r>
            <a:r>
              <a:rPr lang="en-GB" dirty="0" err="1">
                <a:solidFill>
                  <a:schemeClr val="tx1"/>
                </a:solidFill>
              </a:rPr>
              <a:t>Ka'bah</a:t>
            </a:r>
            <a:r>
              <a:rPr lang="en-GB" dirty="0">
                <a:solidFill>
                  <a:schemeClr val="tx1"/>
                </a:solidFill>
              </a:rPr>
              <a:t> seven times and many of them try to touch the Black Stone located at the corner.</a:t>
            </a:r>
          </a:p>
          <a:p>
            <a:endParaRPr lang="en-GB" dirty="0">
              <a:solidFill>
                <a:srgbClr val="FFFFFF"/>
              </a:solidFill>
            </a:endParaRPr>
          </a:p>
          <a:p>
            <a:endParaRPr lang="en-GB" dirty="0">
              <a:solidFill>
                <a:srgbClr val="FFFFFF"/>
              </a:solidFill>
            </a:endParaRPr>
          </a:p>
          <a:p>
            <a:pPr marL="0" indent="0">
              <a:buNone/>
            </a:pPr>
            <a:endParaRPr lang="en-GB" dirty="0">
              <a:solidFill>
                <a:srgbClr val="FFFFFF"/>
              </a:solidFill>
            </a:endParaRPr>
          </a:p>
        </p:txBody>
      </p:sp>
      <p:pic>
        <p:nvPicPr>
          <p:cNvPr id="4" name="Picture 3">
            <a:extLst>
              <a:ext uri="{FF2B5EF4-FFF2-40B4-BE49-F238E27FC236}">
                <a16:creationId xmlns:a16="http://schemas.microsoft.com/office/drawing/2014/main" id="{4FE2365A-985B-4936-8DF9-5DB6EBD22C31}"/>
              </a:ext>
            </a:extLst>
          </p:cNvPr>
          <p:cNvPicPr>
            <a:picLocks noChangeAspect="1"/>
          </p:cNvPicPr>
          <p:nvPr/>
        </p:nvPicPr>
        <p:blipFill rotWithShape="1">
          <a:blip r:embed="rId2"/>
          <a:srcRect l="27071" t="23378" r="21346" b="19343"/>
          <a:stretch/>
        </p:blipFill>
        <p:spPr>
          <a:xfrm>
            <a:off x="6418227" y="1883392"/>
            <a:ext cx="5553610" cy="3467080"/>
          </a:xfrm>
          <a:prstGeom prst="rect">
            <a:avLst/>
          </a:prstGeom>
        </p:spPr>
      </p:pic>
    </p:spTree>
    <p:extLst>
      <p:ext uri="{BB962C8B-B14F-4D97-AF65-F5344CB8AC3E}">
        <p14:creationId xmlns:p14="http://schemas.microsoft.com/office/powerpoint/2010/main" val="254774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40F09-A4FD-4EDD-A9EB-7CA03A39E278}"/>
              </a:ext>
            </a:extLst>
          </p:cNvPr>
          <p:cNvSpPr>
            <a:spLocks noGrp="1"/>
          </p:cNvSpPr>
          <p:nvPr>
            <p:ph type="title"/>
          </p:nvPr>
        </p:nvSpPr>
        <p:spPr>
          <a:xfrm>
            <a:off x="720000" y="619200"/>
            <a:ext cx="4991961" cy="1477328"/>
          </a:xfrm>
        </p:spPr>
        <p:txBody>
          <a:bodyPr wrap="square" anchor="ctr">
            <a:normAutofit/>
          </a:bodyPr>
          <a:lstStyle/>
          <a:p>
            <a:r>
              <a:rPr lang="en-GB" dirty="0"/>
              <a:t>Activity </a:t>
            </a:r>
          </a:p>
        </p:txBody>
      </p:sp>
      <p:sp>
        <p:nvSpPr>
          <p:cNvPr id="8" name="Content Placeholder 7">
            <a:extLst>
              <a:ext uri="{FF2B5EF4-FFF2-40B4-BE49-F238E27FC236}">
                <a16:creationId xmlns:a16="http://schemas.microsoft.com/office/drawing/2014/main" id="{BAE96B1D-7575-4540-A8A6-B5EFD665A950}"/>
              </a:ext>
            </a:extLst>
          </p:cNvPr>
          <p:cNvSpPr>
            <a:spLocks noGrp="1"/>
          </p:cNvSpPr>
          <p:nvPr>
            <p:ph idx="1"/>
          </p:nvPr>
        </p:nvSpPr>
        <p:spPr>
          <a:xfrm>
            <a:off x="720000" y="2541600"/>
            <a:ext cx="4991962" cy="3216273"/>
          </a:xfrm>
        </p:spPr>
        <p:txBody>
          <a:bodyPr>
            <a:normAutofit/>
          </a:bodyPr>
          <a:lstStyle/>
          <a:p>
            <a:r>
              <a:rPr lang="en-US" dirty="0"/>
              <a:t>Draw 4 pictures that best represents Ramadan and Eid- Al – </a:t>
            </a:r>
            <a:r>
              <a:rPr lang="en-US" dirty="0" err="1"/>
              <a:t>Fitr</a:t>
            </a:r>
            <a:r>
              <a:rPr lang="en-US" dirty="0"/>
              <a:t>.</a:t>
            </a:r>
          </a:p>
          <a:p>
            <a:r>
              <a:rPr lang="en-US" dirty="0"/>
              <a:t>Write a description under each picture as to why you have drawn that and what it represents.</a:t>
            </a:r>
          </a:p>
        </p:txBody>
      </p:sp>
      <p:pic>
        <p:nvPicPr>
          <p:cNvPr id="5" name="Picture 4">
            <a:extLst>
              <a:ext uri="{FF2B5EF4-FFF2-40B4-BE49-F238E27FC236}">
                <a16:creationId xmlns:a16="http://schemas.microsoft.com/office/drawing/2014/main" id="{C2006174-40A8-4BC2-AD5A-B7A6FBACB546}"/>
              </a:ext>
            </a:extLst>
          </p:cNvPr>
          <p:cNvPicPr>
            <a:picLocks noChangeAspect="1"/>
          </p:cNvPicPr>
          <p:nvPr/>
        </p:nvPicPr>
        <p:blipFill rotWithShape="1">
          <a:blip r:embed="rId2"/>
          <a:srcRect l="22289" t="19507" r="21865" b="20156"/>
          <a:stretch/>
        </p:blipFill>
        <p:spPr>
          <a:xfrm>
            <a:off x="6045881" y="1561956"/>
            <a:ext cx="5812197" cy="3530550"/>
          </a:xfrm>
          <a:prstGeom prst="rect">
            <a:avLst/>
          </a:prstGeom>
        </p:spPr>
      </p:pic>
    </p:spTree>
    <p:extLst>
      <p:ext uri="{BB962C8B-B14F-4D97-AF65-F5344CB8AC3E}">
        <p14:creationId xmlns:p14="http://schemas.microsoft.com/office/powerpoint/2010/main" val="3623056774"/>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26</TotalTime>
  <Words>533</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Sagona Book</vt:lpstr>
      <vt:lpstr>The Hand Extrablack</vt:lpstr>
      <vt:lpstr>BlobVTI</vt:lpstr>
      <vt:lpstr>Why is Ramadan and Eid important?</vt:lpstr>
      <vt:lpstr>The 5 pillars of Islam</vt:lpstr>
      <vt:lpstr>First task </vt:lpstr>
      <vt:lpstr>What is Ramadan?</vt:lpstr>
      <vt:lpstr>7 things you need to know about Ramadan:</vt:lpstr>
      <vt:lpstr>Eid- Al- Fitr </vt:lpstr>
      <vt:lpstr>Eid-Al-Fitr</vt:lpstr>
      <vt:lpstr>Hajj</vt:lpstr>
      <vt:lpstr>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Ramadan and Eid important?</dc:title>
  <dc:creator>rosiestewart4@gmail.com</dc:creator>
  <cp:lastModifiedBy>rosiestewart4@gmail.com</cp:lastModifiedBy>
  <cp:revision>4</cp:revision>
  <dcterms:created xsi:type="dcterms:W3CDTF">2021-02-26T11:28:52Z</dcterms:created>
  <dcterms:modified xsi:type="dcterms:W3CDTF">2021-03-01T13:28:30Z</dcterms:modified>
</cp:coreProperties>
</file>