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1" r:id="rId4"/>
    <p:sldId id="265" r:id="rId5"/>
    <p:sldId id="266" r:id="rId6"/>
    <p:sldId id="267" r:id="rId7"/>
    <p:sldId id="268" r:id="rId8"/>
    <p:sldId id="257" r:id="rId9"/>
    <p:sldId id="260" r:id="rId10"/>
    <p:sldId id="258" r:id="rId11"/>
    <p:sldId id="259" r:id="rId12"/>
    <p:sldId id="264" r:id="rId13"/>
    <p:sldId id="270" r:id="rId14"/>
    <p:sldId id="263" r:id="rId15"/>
    <p:sldId id="272"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whiterosemaths.com/wp-content/uploads/2019/11/Y3-Spring-Block-1-WO1-Comparing-statements-2019.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jLBmk9Ow6d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imeo.com/48543367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Tuesday 2.2.21</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3854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301" y="5519466"/>
            <a:ext cx="7870209" cy="646331"/>
          </a:xfrm>
          <a:prstGeom prst="rect">
            <a:avLst/>
          </a:prstGeom>
        </p:spPr>
        <p:txBody>
          <a:bodyPr wrap="square">
            <a:spAutoFit/>
          </a:bodyPr>
          <a:lstStyle/>
          <a:p>
            <a:r>
              <a:rPr lang="en-GB" dirty="0">
                <a:hlinkClick r:id="rId2"/>
              </a:rPr>
              <a:t>https://</a:t>
            </a:r>
            <a:r>
              <a:rPr lang="en-GB" dirty="0" smtClean="0">
                <a:hlinkClick r:id="rId2"/>
              </a:rPr>
              <a:t>resources.whiterosemaths.com/wp-content/uploads/2019/11/Y3-Spring-Block-1-WO1-Comparing-statements-2019.pdf</a:t>
            </a:r>
            <a:r>
              <a:rPr lang="en-GB" dirty="0" smtClean="0"/>
              <a:t> </a:t>
            </a:r>
            <a:endParaRPr lang="en-GB" dirty="0"/>
          </a:p>
        </p:txBody>
      </p:sp>
      <p:pic>
        <p:nvPicPr>
          <p:cNvPr id="3" name="Picture 2"/>
          <p:cNvPicPr>
            <a:picLocks noChangeAspect="1"/>
          </p:cNvPicPr>
          <p:nvPr/>
        </p:nvPicPr>
        <p:blipFill>
          <a:blip r:embed="rId3"/>
          <a:stretch>
            <a:fillRect/>
          </a:stretch>
        </p:blipFill>
        <p:spPr>
          <a:xfrm>
            <a:off x="495301" y="507725"/>
            <a:ext cx="11239499" cy="5131705"/>
          </a:xfrm>
          <a:prstGeom prst="rect">
            <a:avLst/>
          </a:prstGeom>
        </p:spPr>
      </p:pic>
    </p:spTree>
    <p:extLst>
      <p:ext uri="{BB962C8B-B14F-4D97-AF65-F5344CB8AC3E}">
        <p14:creationId xmlns:p14="http://schemas.microsoft.com/office/powerpoint/2010/main" val="48997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1" y="420271"/>
            <a:ext cx="10998200" cy="5949615"/>
          </a:xfrm>
          <a:prstGeom prst="rect">
            <a:avLst/>
          </a:prstGeom>
        </p:spPr>
      </p:pic>
    </p:spTree>
    <p:extLst>
      <p:ext uri="{BB962C8B-B14F-4D97-AF65-F5344CB8AC3E}">
        <p14:creationId xmlns:p14="http://schemas.microsoft.com/office/powerpoint/2010/main" val="125461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100" y="591907"/>
            <a:ext cx="4408487" cy="5623210"/>
          </a:xfrm>
          <a:prstGeom prst="rect">
            <a:avLst/>
          </a:prstGeom>
        </p:spPr>
      </p:pic>
    </p:spTree>
    <p:extLst>
      <p:ext uri="{BB962C8B-B14F-4D97-AF65-F5344CB8AC3E}">
        <p14:creationId xmlns:p14="http://schemas.microsoft.com/office/powerpoint/2010/main" val="318975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739" y="685801"/>
            <a:ext cx="8076961" cy="5332224"/>
          </a:xfrm>
          <a:prstGeom prst="rect">
            <a:avLst/>
          </a:prstGeom>
        </p:spPr>
      </p:pic>
    </p:spTree>
    <p:extLst>
      <p:ext uri="{BB962C8B-B14F-4D97-AF65-F5344CB8AC3E}">
        <p14:creationId xmlns:p14="http://schemas.microsoft.com/office/powerpoint/2010/main" val="597324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743838"/>
            <a:ext cx="9182100" cy="5417440"/>
          </a:xfrm>
          <a:prstGeom prst="rect">
            <a:avLst/>
          </a:prstGeom>
        </p:spPr>
      </p:pic>
    </p:spTree>
    <p:extLst>
      <p:ext uri="{BB962C8B-B14F-4D97-AF65-F5344CB8AC3E}">
        <p14:creationId xmlns:p14="http://schemas.microsoft.com/office/powerpoint/2010/main" val="332074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21 Diwali Festival in India: Essential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595" y="601663"/>
            <a:ext cx="8514805" cy="56838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3600" y="990600"/>
            <a:ext cx="2095500" cy="2862322"/>
          </a:xfrm>
          <a:prstGeom prst="rect">
            <a:avLst/>
          </a:prstGeom>
          <a:noFill/>
        </p:spPr>
        <p:txBody>
          <a:bodyPr wrap="square" rtlCol="0">
            <a:spAutoFit/>
          </a:bodyPr>
          <a:lstStyle/>
          <a:p>
            <a:r>
              <a:rPr lang="en-GB" sz="3600" dirty="0" smtClean="0">
                <a:latin typeface="Kinetic" panose="00000500000000000000" pitchFamily="50" charset="0"/>
              </a:rPr>
              <a:t>Diwali. </a:t>
            </a:r>
          </a:p>
          <a:p>
            <a:endParaRPr lang="en-GB" sz="3600" dirty="0" smtClean="0">
              <a:latin typeface="Kinetic" panose="00000500000000000000" pitchFamily="50" charset="0"/>
            </a:endParaRPr>
          </a:p>
          <a:p>
            <a:r>
              <a:rPr lang="en-GB" sz="3600" dirty="0" smtClean="0">
                <a:latin typeface="Kinetic" panose="00000500000000000000" pitchFamily="50" charset="0"/>
              </a:rPr>
              <a:t>The Festival of Light. </a:t>
            </a:r>
            <a:endParaRPr lang="en-GB" sz="3600" dirty="0">
              <a:latin typeface="Kinetic" panose="00000500000000000000" pitchFamily="50" charset="0"/>
            </a:endParaRPr>
          </a:p>
        </p:txBody>
      </p:sp>
    </p:spTree>
    <p:extLst>
      <p:ext uri="{BB962C8B-B14F-4D97-AF65-F5344CB8AC3E}">
        <p14:creationId xmlns:p14="http://schemas.microsoft.com/office/powerpoint/2010/main" val="245036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ird Saturday&quot; Story-time Series Kick-off - National Steinbeck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571" y="731990"/>
            <a:ext cx="8169029" cy="5425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04085" y="2319338"/>
            <a:ext cx="3657600" cy="371475"/>
          </a:xfrm>
          <a:prstGeom prst="rect">
            <a:avLst/>
          </a:prstGeom>
          <a:noFill/>
        </p:spPr>
        <p:txBody>
          <a:bodyPr wrap="square" rtlCol="0">
            <a:spAutoFit/>
          </a:bodyPr>
          <a:lstStyle/>
          <a:p>
            <a:r>
              <a:rPr lang="en-GB" dirty="0" smtClean="0">
                <a:latin typeface="Kinetic" panose="00000500000000000000" pitchFamily="50" charset="0"/>
              </a:rPr>
              <a:t>With Miss Bowler!</a:t>
            </a:r>
            <a:endParaRPr lang="en-GB" dirty="0">
              <a:latin typeface="Kinetic" panose="00000500000000000000" pitchFamily="50" charset="0"/>
            </a:endParaRPr>
          </a:p>
        </p:txBody>
      </p:sp>
    </p:spTree>
    <p:extLst>
      <p:ext uri="{BB962C8B-B14F-4D97-AF65-F5344CB8AC3E}">
        <p14:creationId xmlns:p14="http://schemas.microsoft.com/office/powerpoint/2010/main" val="318977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301" y="437591"/>
            <a:ext cx="10401300" cy="5956009"/>
          </a:xfrm>
          <a:prstGeom prst="rect">
            <a:avLst/>
          </a:prstGeom>
        </p:spPr>
      </p:pic>
    </p:spTree>
    <p:extLst>
      <p:ext uri="{BB962C8B-B14F-4D97-AF65-F5344CB8AC3E}">
        <p14:creationId xmlns:p14="http://schemas.microsoft.com/office/powerpoint/2010/main" val="11838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176" y="5769170"/>
            <a:ext cx="3254609" cy="369332"/>
          </a:xfrm>
          <a:prstGeom prst="rect">
            <a:avLst/>
          </a:prstGeom>
        </p:spPr>
        <p:txBody>
          <a:bodyPr wrap="none">
            <a:spAutoFit/>
          </a:bodyPr>
          <a:lstStyle/>
          <a:p>
            <a:r>
              <a:rPr lang="en-GB" dirty="0">
                <a:hlinkClick r:id="rId2"/>
              </a:rPr>
              <a:t>https://</a:t>
            </a:r>
            <a:r>
              <a:rPr lang="en-GB" dirty="0" smtClean="0">
                <a:hlinkClick r:id="rId2"/>
              </a:rPr>
              <a:t>youtu.be/jLBmk9Ow6d0</a:t>
            </a:r>
            <a:r>
              <a:rPr lang="en-GB" dirty="0" smtClean="0"/>
              <a:t> </a:t>
            </a:r>
            <a:endParaRPr lang="en-GB" dirty="0"/>
          </a:p>
        </p:txBody>
      </p:sp>
      <p:pic>
        <p:nvPicPr>
          <p:cNvPr id="3" name="Picture 2"/>
          <p:cNvPicPr>
            <a:picLocks noChangeAspect="1"/>
          </p:cNvPicPr>
          <p:nvPr/>
        </p:nvPicPr>
        <p:blipFill>
          <a:blip r:embed="rId3"/>
          <a:stretch>
            <a:fillRect/>
          </a:stretch>
        </p:blipFill>
        <p:spPr>
          <a:xfrm>
            <a:off x="676176" y="641444"/>
            <a:ext cx="11041152" cy="5127726"/>
          </a:xfrm>
          <a:prstGeom prst="rect">
            <a:avLst/>
          </a:prstGeom>
        </p:spPr>
      </p:pic>
    </p:spTree>
    <p:extLst>
      <p:ext uri="{BB962C8B-B14F-4D97-AF65-F5344CB8AC3E}">
        <p14:creationId xmlns:p14="http://schemas.microsoft.com/office/powerpoint/2010/main" val="262187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731441"/>
            <a:ext cx="10922000" cy="4524315"/>
          </a:xfrm>
          <a:prstGeom prst="rect">
            <a:avLst/>
          </a:prstGeom>
        </p:spPr>
        <p:txBody>
          <a:bodyPr wrap="square">
            <a:spAutoFit/>
          </a:bodyPr>
          <a:lstStyle/>
          <a:p>
            <a:r>
              <a:rPr lang="en-US" b="1" dirty="0">
                <a:latin typeface="Kinetic" panose="00000500000000000000" pitchFamily="50" charset="0"/>
              </a:rPr>
              <a:t>Reading:</a:t>
            </a:r>
            <a:endParaRPr lang="en-US" dirty="0">
              <a:latin typeface="Kinetic" panose="00000500000000000000" pitchFamily="50" charset="0"/>
            </a:endParaRPr>
          </a:p>
          <a:p>
            <a:r>
              <a:rPr lang="en-US" dirty="0">
                <a:latin typeface="Kinetic" panose="00000500000000000000" pitchFamily="50" charset="0"/>
              </a:rPr>
              <a:t>(Read the questions: you know a lot about the fairies in the wood so use what you know to help answer the questions</a:t>
            </a:r>
            <a:r>
              <a:rPr lang="en-US" dirty="0" smtClean="0">
                <a:latin typeface="Kinetic" panose="00000500000000000000" pitchFamily="50" charset="0"/>
              </a:rPr>
              <a:t>)</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1. Why is the Queen of the Fairies, </a:t>
            </a:r>
            <a:r>
              <a:rPr lang="en-US" dirty="0" err="1">
                <a:latin typeface="Kinetic" panose="00000500000000000000" pitchFamily="50" charset="0"/>
              </a:rPr>
              <a:t>Titania</a:t>
            </a:r>
            <a:r>
              <a:rPr lang="en-US" dirty="0">
                <a:latin typeface="Kinetic" panose="00000500000000000000" pitchFamily="50" charset="0"/>
              </a:rPr>
              <a:t> saying she loves a man with the head of a donkey? (What do we know has happened</a:t>
            </a:r>
            <a:r>
              <a:rPr lang="en-US" dirty="0" smtClean="0">
                <a:latin typeface="Kinetic" panose="00000500000000000000" pitchFamily="50" charset="0"/>
              </a:rPr>
              <a:t>?)</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2. There is a purple flower on the floor. Why is it there? (use the letter from yesterday and what we know about what happens to the purple flower</a:t>
            </a:r>
            <a:r>
              <a:rPr lang="en-US" dirty="0" smtClean="0">
                <a:latin typeface="Kinetic" panose="00000500000000000000" pitchFamily="50" charset="0"/>
              </a:rPr>
              <a:t>)</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3. Why do you think Oberon is keeping quiet</a:t>
            </a:r>
            <a:r>
              <a:rPr lang="en-US" dirty="0" smtClean="0">
                <a:latin typeface="Kinetic" panose="00000500000000000000" pitchFamily="50" charset="0"/>
              </a:rPr>
              <a:t>?</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4. Why has Oberon got purple hands? What has he done? (Think back to what Oberon and </a:t>
            </a:r>
            <a:r>
              <a:rPr lang="en-US" dirty="0" err="1">
                <a:latin typeface="Kinetic" panose="00000500000000000000" pitchFamily="50" charset="0"/>
              </a:rPr>
              <a:t>Titania's</a:t>
            </a:r>
            <a:r>
              <a:rPr lang="en-US" dirty="0">
                <a:latin typeface="Kinetic" panose="00000500000000000000" pitchFamily="50" charset="0"/>
              </a:rPr>
              <a:t> argument, what spell did he use</a:t>
            </a:r>
            <a:r>
              <a:rPr lang="en-US" dirty="0" smtClean="0">
                <a:latin typeface="Kinetic" panose="00000500000000000000" pitchFamily="50" charset="0"/>
              </a:rPr>
              <a:t>?)</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5. What do you think will happen next?</a:t>
            </a:r>
          </a:p>
        </p:txBody>
      </p:sp>
    </p:spTree>
    <p:extLst>
      <p:ext uri="{BB962C8B-B14F-4D97-AF65-F5344CB8AC3E}">
        <p14:creationId xmlns:p14="http://schemas.microsoft.com/office/powerpoint/2010/main" val="371390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912" y="1280279"/>
            <a:ext cx="10909300" cy="3970318"/>
          </a:xfrm>
          <a:prstGeom prst="rect">
            <a:avLst/>
          </a:prstGeom>
        </p:spPr>
        <p:txBody>
          <a:bodyPr wrap="square">
            <a:spAutoFit/>
          </a:bodyPr>
          <a:lstStyle/>
          <a:p>
            <a:r>
              <a:rPr lang="en-US" b="1" dirty="0">
                <a:latin typeface="Kinetic" panose="00000500000000000000" pitchFamily="50" charset="0"/>
              </a:rPr>
              <a:t>Writing:</a:t>
            </a:r>
            <a:endParaRPr lang="en-US" dirty="0">
              <a:latin typeface="Kinetic" panose="00000500000000000000" pitchFamily="50" charset="0"/>
            </a:endParaRPr>
          </a:p>
          <a:p>
            <a:r>
              <a:rPr lang="en-US" dirty="0">
                <a:latin typeface="Kinetic" panose="00000500000000000000" pitchFamily="50" charset="0"/>
              </a:rPr>
              <a:t>We are going to look at using speech marks again as we feel that some children did not grasp the use of speech marks yesterday and we want to make sure you know and how we use them correctly</a:t>
            </a:r>
            <a:r>
              <a:rPr lang="en-US" dirty="0" smtClean="0">
                <a:latin typeface="Kinetic" panose="00000500000000000000" pitchFamily="50" charset="0"/>
              </a:rPr>
              <a:t>.</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1. You need to take the speech from the speech bubbles and write out what the person </a:t>
            </a:r>
            <a:r>
              <a:rPr lang="en-US" dirty="0" smtClean="0">
                <a:latin typeface="Kinetic" panose="00000500000000000000" pitchFamily="50" charset="0"/>
              </a:rPr>
              <a:t>says</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2. Use speech marks " " to show where some is actually </a:t>
            </a:r>
            <a:r>
              <a:rPr lang="en-US" dirty="0" smtClean="0">
                <a:latin typeface="Kinetic" panose="00000500000000000000" pitchFamily="50" charset="0"/>
              </a:rPr>
              <a:t>speaking</a:t>
            </a:r>
          </a:p>
          <a:p>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3. say how the person might have said from how they show the feelings in the video. Remember to use characters names or describe them don't use the name of the children e.g. the reporter (not </a:t>
            </a:r>
            <a:r>
              <a:rPr lang="en-US" dirty="0" err="1">
                <a:latin typeface="Kinetic" panose="00000500000000000000" pitchFamily="50" charset="0"/>
              </a:rPr>
              <a:t>Mrs</a:t>
            </a:r>
            <a:r>
              <a:rPr lang="en-US" dirty="0">
                <a:latin typeface="Kinetic" panose="00000500000000000000" pitchFamily="50" charset="0"/>
              </a:rPr>
              <a:t> Denny) the Queen fairy or </a:t>
            </a:r>
            <a:r>
              <a:rPr lang="en-US" dirty="0" err="1">
                <a:latin typeface="Kinetic" panose="00000500000000000000" pitchFamily="50" charset="0"/>
              </a:rPr>
              <a:t>Titania</a:t>
            </a:r>
            <a:r>
              <a:rPr lang="en-US" dirty="0">
                <a:latin typeface="Kinetic" panose="00000500000000000000" pitchFamily="50" charset="0"/>
              </a:rPr>
              <a:t> (not Emilia), Oberon or the King of the fairies (not Elliot</a:t>
            </a:r>
            <a:r>
              <a:rPr lang="en-US" dirty="0" smtClean="0">
                <a:latin typeface="Kinetic" panose="00000500000000000000" pitchFamily="50" charset="0"/>
              </a:rPr>
              <a:t>).</a:t>
            </a:r>
          </a:p>
          <a:p>
            <a:endParaRPr lang="en-US" dirty="0"/>
          </a:p>
          <a:p>
            <a:endParaRPr lang="en-US" dirty="0"/>
          </a:p>
          <a:p>
            <a:r>
              <a:rPr lang="en-US" dirty="0"/>
              <a:t> </a:t>
            </a:r>
          </a:p>
        </p:txBody>
      </p:sp>
    </p:spTree>
    <p:extLst>
      <p:ext uri="{BB962C8B-B14F-4D97-AF65-F5344CB8AC3E}">
        <p14:creationId xmlns:p14="http://schemas.microsoft.com/office/powerpoint/2010/main" val="119928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ngsprimaryblogs.net/wp-content/uploads/2021/02/speech-ma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1" y="588962"/>
            <a:ext cx="10160000" cy="563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3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ngsprimaryblogs.net/wp-content/uploads/2021/02/speech-bubb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56812"/>
            <a:ext cx="9436100" cy="557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602" y="685417"/>
            <a:ext cx="4810796" cy="5487166"/>
          </a:xfrm>
          <a:prstGeom prst="rect">
            <a:avLst/>
          </a:prstGeom>
        </p:spPr>
      </p:pic>
    </p:spTree>
    <p:extLst>
      <p:ext uri="{BB962C8B-B14F-4D97-AF65-F5344CB8AC3E}">
        <p14:creationId xmlns:p14="http://schemas.microsoft.com/office/powerpoint/2010/main" val="68450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525" y="5851056"/>
            <a:ext cx="3058594" cy="369332"/>
          </a:xfrm>
          <a:prstGeom prst="rect">
            <a:avLst/>
          </a:prstGeom>
        </p:spPr>
        <p:txBody>
          <a:bodyPr wrap="none">
            <a:spAutoFit/>
          </a:bodyPr>
          <a:lstStyle/>
          <a:p>
            <a:r>
              <a:rPr lang="en-GB" dirty="0">
                <a:hlinkClick r:id="rId2"/>
              </a:rPr>
              <a:t>https://</a:t>
            </a:r>
            <a:r>
              <a:rPr lang="en-GB" dirty="0" smtClean="0">
                <a:hlinkClick r:id="rId2"/>
              </a:rPr>
              <a:t>vimeo.com/485433674</a:t>
            </a:r>
            <a:r>
              <a:rPr lang="en-GB" dirty="0" smtClean="0"/>
              <a:t> </a:t>
            </a:r>
            <a:endParaRPr lang="en-GB" dirty="0"/>
          </a:p>
        </p:txBody>
      </p:sp>
      <p:pic>
        <p:nvPicPr>
          <p:cNvPr id="3" name="Picture 2"/>
          <p:cNvPicPr>
            <a:picLocks noChangeAspect="1"/>
          </p:cNvPicPr>
          <p:nvPr/>
        </p:nvPicPr>
        <p:blipFill>
          <a:blip r:embed="rId3"/>
          <a:stretch>
            <a:fillRect/>
          </a:stretch>
        </p:blipFill>
        <p:spPr>
          <a:xfrm>
            <a:off x="431800" y="390408"/>
            <a:ext cx="11315700" cy="5460648"/>
          </a:xfrm>
          <a:prstGeom prst="rect">
            <a:avLst/>
          </a:prstGeom>
        </p:spPr>
      </p:pic>
    </p:spTree>
    <p:extLst>
      <p:ext uri="{BB962C8B-B14F-4D97-AF65-F5344CB8AC3E}">
        <p14:creationId xmlns:p14="http://schemas.microsoft.com/office/powerpoint/2010/main" val="41419731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131</TotalTime>
  <Words>92</Words>
  <Application>Microsoft Office PowerPoint</Application>
  <PresentationFormat>Widescreen</PresentationFormat>
  <Paragraphs>23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Kinetic</vt:lpstr>
      <vt:lpstr>Organic</vt:lpstr>
      <vt:lpstr>Tuesday 2.2.21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2.2.21</dc:title>
  <dc:creator>Dominique Beckwith</dc:creator>
  <cp:lastModifiedBy>Dominique Beckwith</cp:lastModifiedBy>
  <cp:revision>7</cp:revision>
  <dcterms:created xsi:type="dcterms:W3CDTF">2021-02-01T11:58:05Z</dcterms:created>
  <dcterms:modified xsi:type="dcterms:W3CDTF">2021-02-01T19:04:10Z</dcterms:modified>
</cp:coreProperties>
</file>