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0824CB0-BEF1-4D14-B442-311753857DA0}"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236C53-68CE-4D20-BB02-963B151CDA01}" type="slidenum">
              <a:rPr lang="en-GB" smtClean="0"/>
              <a:t>‹#›</a:t>
            </a:fld>
            <a:endParaRPr lang="en-GB"/>
          </a:p>
        </p:txBody>
      </p:sp>
    </p:spTree>
    <p:extLst>
      <p:ext uri="{BB962C8B-B14F-4D97-AF65-F5344CB8AC3E}">
        <p14:creationId xmlns:p14="http://schemas.microsoft.com/office/powerpoint/2010/main" val="109714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824CB0-BEF1-4D14-B442-311753857DA0}"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236C53-68CE-4D20-BB02-963B151CDA01}" type="slidenum">
              <a:rPr lang="en-GB" smtClean="0"/>
              <a:t>‹#›</a:t>
            </a:fld>
            <a:endParaRPr lang="en-GB"/>
          </a:p>
        </p:txBody>
      </p:sp>
    </p:spTree>
    <p:extLst>
      <p:ext uri="{BB962C8B-B14F-4D97-AF65-F5344CB8AC3E}">
        <p14:creationId xmlns:p14="http://schemas.microsoft.com/office/powerpoint/2010/main" val="4110006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824CB0-BEF1-4D14-B442-311753857DA0}"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236C53-68CE-4D20-BB02-963B151CDA01}" type="slidenum">
              <a:rPr lang="en-GB" smtClean="0"/>
              <a:t>‹#›</a:t>
            </a:fld>
            <a:endParaRPr lang="en-GB"/>
          </a:p>
        </p:txBody>
      </p:sp>
    </p:spTree>
    <p:extLst>
      <p:ext uri="{BB962C8B-B14F-4D97-AF65-F5344CB8AC3E}">
        <p14:creationId xmlns:p14="http://schemas.microsoft.com/office/powerpoint/2010/main" val="394209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824CB0-BEF1-4D14-B442-311753857DA0}"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236C53-68CE-4D20-BB02-963B151CDA01}" type="slidenum">
              <a:rPr lang="en-GB" smtClean="0"/>
              <a:t>‹#›</a:t>
            </a:fld>
            <a:endParaRPr lang="en-GB"/>
          </a:p>
        </p:txBody>
      </p:sp>
    </p:spTree>
    <p:extLst>
      <p:ext uri="{BB962C8B-B14F-4D97-AF65-F5344CB8AC3E}">
        <p14:creationId xmlns:p14="http://schemas.microsoft.com/office/powerpoint/2010/main" val="1115690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824CB0-BEF1-4D14-B442-311753857DA0}"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236C53-68CE-4D20-BB02-963B151CDA01}" type="slidenum">
              <a:rPr lang="en-GB" smtClean="0"/>
              <a:t>‹#›</a:t>
            </a:fld>
            <a:endParaRPr lang="en-GB"/>
          </a:p>
        </p:txBody>
      </p:sp>
    </p:spTree>
    <p:extLst>
      <p:ext uri="{BB962C8B-B14F-4D97-AF65-F5344CB8AC3E}">
        <p14:creationId xmlns:p14="http://schemas.microsoft.com/office/powerpoint/2010/main" val="304702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824CB0-BEF1-4D14-B442-311753857DA0}"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236C53-68CE-4D20-BB02-963B151CDA01}" type="slidenum">
              <a:rPr lang="en-GB" smtClean="0"/>
              <a:t>‹#›</a:t>
            </a:fld>
            <a:endParaRPr lang="en-GB"/>
          </a:p>
        </p:txBody>
      </p:sp>
    </p:spTree>
    <p:extLst>
      <p:ext uri="{BB962C8B-B14F-4D97-AF65-F5344CB8AC3E}">
        <p14:creationId xmlns:p14="http://schemas.microsoft.com/office/powerpoint/2010/main" val="4120249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0824CB0-BEF1-4D14-B442-311753857DA0}" type="datetimeFigureOut">
              <a:rPr lang="en-GB" smtClean="0"/>
              <a:t>08/02/2021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236C53-68CE-4D20-BB02-963B151CDA01}" type="slidenum">
              <a:rPr lang="en-GB" smtClean="0"/>
              <a:t>‹#›</a:t>
            </a:fld>
            <a:endParaRPr lang="en-GB"/>
          </a:p>
        </p:txBody>
      </p:sp>
    </p:spTree>
    <p:extLst>
      <p:ext uri="{BB962C8B-B14F-4D97-AF65-F5344CB8AC3E}">
        <p14:creationId xmlns:p14="http://schemas.microsoft.com/office/powerpoint/2010/main" val="373434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0824CB0-BEF1-4D14-B442-311753857DA0}" type="datetimeFigureOut">
              <a:rPr lang="en-GB" smtClean="0"/>
              <a:t>08/02/2021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236C53-68CE-4D20-BB02-963B151CDA01}" type="slidenum">
              <a:rPr lang="en-GB" smtClean="0"/>
              <a:t>‹#›</a:t>
            </a:fld>
            <a:endParaRPr lang="en-GB"/>
          </a:p>
        </p:txBody>
      </p:sp>
    </p:spTree>
    <p:extLst>
      <p:ext uri="{BB962C8B-B14F-4D97-AF65-F5344CB8AC3E}">
        <p14:creationId xmlns:p14="http://schemas.microsoft.com/office/powerpoint/2010/main" val="164615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24CB0-BEF1-4D14-B442-311753857DA0}" type="datetimeFigureOut">
              <a:rPr lang="en-GB" smtClean="0"/>
              <a:t>08/02/2021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236C53-68CE-4D20-BB02-963B151CDA01}" type="slidenum">
              <a:rPr lang="en-GB" smtClean="0"/>
              <a:t>‹#›</a:t>
            </a:fld>
            <a:endParaRPr lang="en-GB"/>
          </a:p>
        </p:txBody>
      </p:sp>
    </p:spTree>
    <p:extLst>
      <p:ext uri="{BB962C8B-B14F-4D97-AF65-F5344CB8AC3E}">
        <p14:creationId xmlns:p14="http://schemas.microsoft.com/office/powerpoint/2010/main" val="38335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824CB0-BEF1-4D14-B442-311753857DA0}"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236C53-68CE-4D20-BB02-963B151CDA01}" type="slidenum">
              <a:rPr lang="en-GB" smtClean="0"/>
              <a:t>‹#›</a:t>
            </a:fld>
            <a:endParaRPr lang="en-GB"/>
          </a:p>
        </p:txBody>
      </p:sp>
    </p:spTree>
    <p:extLst>
      <p:ext uri="{BB962C8B-B14F-4D97-AF65-F5344CB8AC3E}">
        <p14:creationId xmlns:p14="http://schemas.microsoft.com/office/powerpoint/2010/main" val="202813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824CB0-BEF1-4D14-B442-311753857DA0}"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236C53-68CE-4D20-BB02-963B151CDA01}" type="slidenum">
              <a:rPr lang="en-GB" smtClean="0"/>
              <a:t>‹#›</a:t>
            </a:fld>
            <a:endParaRPr lang="en-GB"/>
          </a:p>
        </p:txBody>
      </p:sp>
    </p:spTree>
    <p:extLst>
      <p:ext uri="{BB962C8B-B14F-4D97-AF65-F5344CB8AC3E}">
        <p14:creationId xmlns:p14="http://schemas.microsoft.com/office/powerpoint/2010/main" val="171975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24CB0-BEF1-4D14-B442-311753857DA0}"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36C53-68CE-4D20-BB02-963B151CDA01}" type="slidenum">
              <a:rPr lang="en-GB" smtClean="0"/>
              <a:t>‹#›</a:t>
            </a:fld>
            <a:endParaRPr lang="en-GB"/>
          </a:p>
        </p:txBody>
      </p:sp>
    </p:spTree>
    <p:extLst>
      <p:ext uri="{BB962C8B-B14F-4D97-AF65-F5344CB8AC3E}">
        <p14:creationId xmlns:p14="http://schemas.microsoft.com/office/powerpoint/2010/main" val="4157249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 Stock photo of Landscape of woodland tre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371703" y="5103222"/>
            <a:ext cx="6033383" cy="1015663"/>
          </a:xfrm>
          <a:prstGeom prst="rect">
            <a:avLst/>
          </a:prstGeom>
          <a:noFill/>
        </p:spPr>
        <p:txBody>
          <a:bodyPr wrap="none" rtlCol="0">
            <a:spAutoFit/>
          </a:bodyPr>
          <a:lstStyle/>
          <a:p>
            <a:r>
              <a:rPr lang="en-GB" sz="6000" b="1" dirty="0" smtClean="0">
                <a:solidFill>
                  <a:schemeClr val="bg1"/>
                </a:solidFill>
                <a:latin typeface="Kinetic" panose="00000500000000000000" pitchFamily="50" charset="0"/>
              </a:rPr>
              <a:t>English Lesson </a:t>
            </a:r>
            <a:r>
              <a:rPr lang="en-GB" sz="6000" b="1" dirty="0" smtClean="0">
                <a:solidFill>
                  <a:schemeClr val="bg1"/>
                </a:solidFill>
                <a:latin typeface="Kinetic" panose="00000500000000000000" pitchFamily="50" charset="0"/>
              </a:rPr>
              <a:t>3</a:t>
            </a:r>
            <a:endParaRPr lang="en-GB" sz="6000" b="1" dirty="0">
              <a:solidFill>
                <a:schemeClr val="bg1"/>
              </a:solidFill>
              <a:latin typeface="Kinetic" panose="00000500000000000000" pitchFamily="50" charset="0"/>
            </a:endParaRPr>
          </a:p>
        </p:txBody>
      </p:sp>
    </p:spTree>
    <p:extLst>
      <p:ext uri="{BB962C8B-B14F-4D97-AF65-F5344CB8AC3E}">
        <p14:creationId xmlns:p14="http://schemas.microsoft.com/office/powerpoint/2010/main" val="372304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853440"/>
            <a:ext cx="9274629" cy="5512526"/>
          </a:xfrm>
        </p:spPr>
        <p:txBody>
          <a:bodyPr>
            <a:normAutofit fontScale="92500" lnSpcReduction="20000"/>
          </a:bodyPr>
          <a:lstStyle/>
          <a:p>
            <a:pPr algn="just"/>
            <a:r>
              <a:rPr lang="en-GB" dirty="0" smtClean="0"/>
              <a:t>Still Robin dreamed on, </a:t>
            </a:r>
            <a:r>
              <a:rPr lang="en-GB" dirty="0" smtClean="0">
                <a:solidFill>
                  <a:srgbClr val="FF0000"/>
                </a:solidFill>
              </a:rPr>
              <a:t>dreading</a:t>
            </a:r>
            <a:r>
              <a:rPr lang="en-GB" dirty="0" smtClean="0"/>
              <a:t> how his dream might end. He knew what would happen though. The boy found the hunting horn first and then the bow, which was as big as Robin’s father’s. Then he saw the bones. The boy </a:t>
            </a:r>
            <a:r>
              <a:rPr lang="en-GB" dirty="0" smtClean="0">
                <a:solidFill>
                  <a:srgbClr val="FF0000"/>
                </a:solidFill>
              </a:rPr>
              <a:t>crouched</a:t>
            </a:r>
            <a:r>
              <a:rPr lang="en-GB" dirty="0" smtClean="0"/>
              <a:t> down, digging away the earth with his hands, his eyes wide with fear. Then the boy was reaching out, reaching down towards him. He was taking him by the back of his head and lifting him. Someone was lifting him, his father perhaps. Robin would wake now and stop it, before it went any further. Enough was enough. He did not want to have to go on. Robin tried not to look at the skull. He looked instead at the boy holding the skull, and saw himself, as he always did. He had always thought the boy in the dream was himself; but now he was not quite so sure. He was older than this boy, a lot older, and he did not have white hair. His hair was black, black as </a:t>
            </a:r>
            <a:r>
              <a:rPr lang="en-GB" dirty="0" smtClean="0">
                <a:solidFill>
                  <a:srgbClr val="FF0000"/>
                </a:solidFill>
              </a:rPr>
              <a:t>charcoal</a:t>
            </a:r>
            <a:r>
              <a:rPr lang="en-GB" dirty="0" smtClean="0"/>
              <a:t>. He had dreamt this far before and no further. This time he would not wake up in spite of his father calling him and shaking him. This time he would finish, finish and remember and </a:t>
            </a:r>
            <a:r>
              <a:rPr lang="en-GB" dirty="0" smtClean="0">
                <a:solidFill>
                  <a:srgbClr val="FF0000"/>
                </a:solidFill>
              </a:rPr>
              <a:t>exorcise</a:t>
            </a:r>
            <a:r>
              <a:rPr lang="en-GB" dirty="0" smtClean="0"/>
              <a:t>. The boy dropped the skull back into the earth. It rolled into the bottom of the crater, rolling over and over, until it was still at last, gazing up at the sky and then at him. Now, at last, </a:t>
            </a:r>
            <a:r>
              <a:rPr lang="en-GB" dirty="0"/>
              <a:t>R</a:t>
            </a:r>
            <a:r>
              <a:rPr lang="en-GB" dirty="0" smtClean="0"/>
              <a:t>obin knew. Those empty staring eyes were his eyes. He was the skull, but he was the boy too. He was both. He was the boy sitting on the rock, the arrowhead in his hand, and he was the skull lying in the earth. He would remember everything now, everything so that he could save himself. He promised himself all that before he woke; and at once he forgot every single thing he had dreamed.</a:t>
            </a:r>
            <a:endParaRPr lang="en-GB" dirty="0"/>
          </a:p>
        </p:txBody>
      </p:sp>
      <p:sp>
        <p:nvSpPr>
          <p:cNvPr id="4" name="TextBox 3"/>
          <p:cNvSpPr txBox="1"/>
          <p:nvPr/>
        </p:nvSpPr>
        <p:spPr>
          <a:xfrm>
            <a:off x="1523999" y="209006"/>
            <a:ext cx="4173900" cy="369332"/>
          </a:xfrm>
          <a:prstGeom prst="rect">
            <a:avLst/>
          </a:prstGeom>
          <a:noFill/>
        </p:spPr>
        <p:txBody>
          <a:bodyPr wrap="none" rtlCol="0">
            <a:spAutoFit/>
          </a:bodyPr>
          <a:lstStyle/>
          <a:p>
            <a:r>
              <a:rPr lang="en-GB" u="sng" dirty="0" smtClean="0"/>
              <a:t>Read the next instalment of our new story.</a:t>
            </a:r>
            <a:endParaRPr lang="en-GB" u="sng" dirty="0"/>
          </a:p>
        </p:txBody>
      </p:sp>
    </p:spTree>
    <p:extLst>
      <p:ext uri="{BB962C8B-B14F-4D97-AF65-F5344CB8AC3E}">
        <p14:creationId xmlns:p14="http://schemas.microsoft.com/office/powerpoint/2010/main" val="1812293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2095" y="238177"/>
            <a:ext cx="10349049" cy="6619823"/>
          </a:xfrm>
          <a:prstGeom prst="rect">
            <a:avLst/>
          </a:prstGeom>
        </p:spPr>
      </p:pic>
      <p:sp>
        <p:nvSpPr>
          <p:cNvPr id="3" name="TextBox 2"/>
          <p:cNvSpPr txBox="1"/>
          <p:nvPr/>
        </p:nvSpPr>
        <p:spPr>
          <a:xfrm>
            <a:off x="4328160" y="426720"/>
            <a:ext cx="3605349" cy="1200329"/>
          </a:xfrm>
          <a:prstGeom prst="rect">
            <a:avLst/>
          </a:prstGeom>
          <a:noFill/>
        </p:spPr>
        <p:txBody>
          <a:bodyPr wrap="square" rtlCol="0">
            <a:spAutoFit/>
          </a:bodyPr>
          <a:lstStyle/>
          <a:p>
            <a:pPr algn="just"/>
            <a:r>
              <a:rPr lang="en-GB" dirty="0" smtClean="0">
                <a:latin typeface="Kinetic" panose="00000500000000000000" pitchFamily="50" charset="0"/>
              </a:rPr>
              <a:t>Choose one</a:t>
            </a:r>
            <a:r>
              <a:rPr lang="en-GB" dirty="0" smtClean="0">
                <a:latin typeface="Kinetic" panose="00000500000000000000" pitchFamily="50" charset="0"/>
              </a:rPr>
              <a:t> </a:t>
            </a:r>
            <a:r>
              <a:rPr lang="en-GB" dirty="0" smtClean="0">
                <a:latin typeface="Kinetic" panose="00000500000000000000" pitchFamily="50" charset="0"/>
              </a:rPr>
              <a:t>of the highlighted words from the text to investigate. </a:t>
            </a:r>
            <a:r>
              <a:rPr lang="en-GB" dirty="0" smtClean="0">
                <a:latin typeface="Kinetic" panose="00000500000000000000" pitchFamily="50" charset="0"/>
              </a:rPr>
              <a:t>Find the definition of the other three words too.</a:t>
            </a:r>
            <a:endParaRPr lang="en-GB" dirty="0">
              <a:latin typeface="Kinetic" panose="00000500000000000000" pitchFamily="50" charset="0"/>
            </a:endParaRPr>
          </a:p>
        </p:txBody>
      </p:sp>
    </p:spTree>
    <p:extLst>
      <p:ext uri="{BB962C8B-B14F-4D97-AF65-F5344CB8AC3E}">
        <p14:creationId xmlns:p14="http://schemas.microsoft.com/office/powerpoint/2010/main" val="193084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63191"/>
          </a:xfrm>
        </p:spPr>
        <p:txBody>
          <a:bodyPr>
            <a:normAutofit fontScale="90000"/>
          </a:bodyPr>
          <a:lstStyle/>
          <a:p>
            <a:r>
              <a:rPr lang="en-GB" dirty="0" smtClean="0"/>
              <a:t>Our collection of words:</a:t>
            </a:r>
            <a:endParaRPr lang="en-GB" dirty="0"/>
          </a:p>
        </p:txBody>
      </p:sp>
      <p:sp>
        <p:nvSpPr>
          <p:cNvPr id="3" name="Subtitle 2"/>
          <p:cNvSpPr>
            <a:spLocks noGrp="1"/>
          </p:cNvSpPr>
          <p:nvPr>
            <p:ph type="subTitle" idx="1"/>
          </p:nvPr>
        </p:nvSpPr>
        <p:spPr>
          <a:xfrm>
            <a:off x="1523999" y="2159726"/>
            <a:ext cx="9257211" cy="4241074"/>
          </a:xfrm>
        </p:spPr>
        <p:txBody>
          <a:bodyPr>
            <a:normAutofit fontScale="92500" lnSpcReduction="20000"/>
          </a:bodyPr>
          <a:lstStyle/>
          <a:p>
            <a:pPr algn="just"/>
            <a:r>
              <a:rPr lang="en-GB" dirty="0" smtClean="0"/>
              <a:t>Can you add a definition to the last four words using the previous activity?</a:t>
            </a:r>
          </a:p>
          <a:p>
            <a:pPr algn="just"/>
            <a:r>
              <a:rPr lang="en-GB" u="sng" dirty="0" smtClean="0"/>
              <a:t>Foretold</a:t>
            </a:r>
            <a:r>
              <a:rPr lang="en-GB" dirty="0" smtClean="0"/>
              <a:t> – predict the future</a:t>
            </a:r>
          </a:p>
          <a:p>
            <a:pPr algn="just"/>
            <a:r>
              <a:rPr lang="en-GB" u="sng" dirty="0" smtClean="0"/>
              <a:t>Stricken</a:t>
            </a:r>
            <a:r>
              <a:rPr lang="en-GB" dirty="0" smtClean="0"/>
              <a:t> – to be affected by an undesirable condition or unpleasant feeling</a:t>
            </a:r>
          </a:p>
          <a:p>
            <a:pPr algn="just"/>
            <a:r>
              <a:rPr lang="en-GB" u="sng" dirty="0" smtClean="0"/>
              <a:t>Debris</a:t>
            </a:r>
            <a:r>
              <a:rPr lang="en-GB" dirty="0" smtClean="0"/>
              <a:t> – scattered pieces of rubbish or remains</a:t>
            </a:r>
          </a:p>
          <a:p>
            <a:pPr algn="just"/>
            <a:r>
              <a:rPr lang="en-GB" u="sng" dirty="0" smtClean="0"/>
              <a:t>Trimmed</a:t>
            </a:r>
            <a:r>
              <a:rPr lang="en-GB" dirty="0" smtClean="0"/>
              <a:t> – decorated with contrasting pieces of material</a:t>
            </a:r>
          </a:p>
          <a:p>
            <a:pPr algn="just"/>
            <a:r>
              <a:rPr lang="en-GB" u="sng" dirty="0" smtClean="0"/>
              <a:t>Crater</a:t>
            </a:r>
            <a:r>
              <a:rPr lang="en-GB" dirty="0" smtClean="0"/>
              <a:t> – a cavity or hole in a surface</a:t>
            </a:r>
          </a:p>
          <a:p>
            <a:pPr algn="just"/>
            <a:r>
              <a:rPr lang="en-GB" u="sng" dirty="0" smtClean="0"/>
              <a:t>Clod</a:t>
            </a:r>
            <a:r>
              <a:rPr lang="en-GB" dirty="0" smtClean="0"/>
              <a:t> – a lump of earth or clay</a:t>
            </a:r>
          </a:p>
          <a:p>
            <a:pPr algn="just"/>
            <a:r>
              <a:rPr lang="en-GB" u="sng" dirty="0" smtClean="0"/>
              <a:t>Dreading</a:t>
            </a:r>
            <a:r>
              <a:rPr lang="en-GB" dirty="0" smtClean="0"/>
              <a:t> – </a:t>
            </a:r>
          </a:p>
          <a:p>
            <a:pPr algn="just"/>
            <a:r>
              <a:rPr lang="en-GB" u="sng" dirty="0" smtClean="0"/>
              <a:t>Crouched</a:t>
            </a:r>
            <a:r>
              <a:rPr lang="en-GB" dirty="0" smtClean="0"/>
              <a:t> – </a:t>
            </a:r>
          </a:p>
          <a:p>
            <a:pPr algn="just"/>
            <a:r>
              <a:rPr lang="en-GB" u="sng" dirty="0" smtClean="0"/>
              <a:t>Charcoal</a:t>
            </a:r>
            <a:r>
              <a:rPr lang="en-GB" dirty="0" smtClean="0"/>
              <a:t> – </a:t>
            </a:r>
          </a:p>
          <a:p>
            <a:pPr algn="just"/>
            <a:r>
              <a:rPr lang="en-GB" u="sng" dirty="0" smtClean="0"/>
              <a:t>Ex</a:t>
            </a:r>
            <a:r>
              <a:rPr lang="en-GB" u="sng" dirty="0" smtClean="0">
                <a:solidFill>
                  <a:srgbClr val="FF0000"/>
                </a:solidFill>
              </a:rPr>
              <a:t>or</a:t>
            </a:r>
            <a:r>
              <a:rPr lang="en-GB" u="sng" dirty="0" smtClean="0"/>
              <a:t>cise</a:t>
            </a:r>
            <a:r>
              <a:rPr lang="en-GB" dirty="0" smtClean="0"/>
              <a:t> - </a:t>
            </a:r>
          </a:p>
          <a:p>
            <a:pPr algn="just"/>
            <a:endParaRPr lang="en-GB" dirty="0"/>
          </a:p>
        </p:txBody>
      </p:sp>
    </p:spTree>
    <p:extLst>
      <p:ext uri="{BB962C8B-B14F-4D97-AF65-F5344CB8AC3E}">
        <p14:creationId xmlns:p14="http://schemas.microsoft.com/office/powerpoint/2010/main" val="1213354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28357"/>
          </a:xfrm>
        </p:spPr>
        <p:txBody>
          <a:bodyPr>
            <a:normAutofit fontScale="90000"/>
          </a:bodyPr>
          <a:lstStyle/>
          <a:p>
            <a:r>
              <a:rPr lang="en-GB" dirty="0" smtClean="0"/>
              <a:t>Summary </a:t>
            </a:r>
            <a:endParaRPr lang="en-GB" dirty="0"/>
          </a:p>
        </p:txBody>
      </p:sp>
      <p:sp>
        <p:nvSpPr>
          <p:cNvPr id="3" name="Subtitle 2"/>
          <p:cNvSpPr>
            <a:spLocks noGrp="1"/>
          </p:cNvSpPr>
          <p:nvPr>
            <p:ph type="subTitle" idx="1"/>
          </p:nvPr>
        </p:nvSpPr>
        <p:spPr>
          <a:xfrm>
            <a:off x="1524000" y="2142309"/>
            <a:ext cx="9144000" cy="3115491"/>
          </a:xfrm>
        </p:spPr>
        <p:txBody>
          <a:bodyPr/>
          <a:lstStyle/>
          <a:p>
            <a:pPr algn="just"/>
            <a:r>
              <a:rPr lang="en-GB" dirty="0" smtClean="0"/>
              <a:t>Can you summarise the story so far?</a:t>
            </a:r>
          </a:p>
          <a:p>
            <a:pPr algn="just"/>
            <a:r>
              <a:rPr lang="en-GB" dirty="0" smtClean="0"/>
              <a:t>Remember, to write a good summary we need:</a:t>
            </a:r>
          </a:p>
          <a:p>
            <a:pPr marL="342900" indent="-342900" algn="just">
              <a:buFont typeface="Arial" panose="020B0604020202020204" pitchFamily="34" charset="0"/>
              <a:buChar char="•"/>
            </a:pPr>
            <a:r>
              <a:rPr lang="en-GB" dirty="0"/>
              <a:t>T</a:t>
            </a:r>
            <a:r>
              <a:rPr lang="en-GB" dirty="0" smtClean="0"/>
              <a:t>o pick out the key events from the text;</a:t>
            </a:r>
          </a:p>
          <a:p>
            <a:pPr marL="342900" indent="-342900" algn="just">
              <a:buFont typeface="Arial" panose="020B0604020202020204" pitchFamily="34" charset="0"/>
              <a:buChar char="•"/>
            </a:pPr>
            <a:r>
              <a:rPr lang="en-GB" dirty="0" smtClean="0"/>
              <a:t>To write them in chronological order;</a:t>
            </a:r>
          </a:p>
          <a:p>
            <a:pPr marL="342900" indent="-342900" algn="just">
              <a:buFont typeface="Arial" panose="020B0604020202020204" pitchFamily="34" charset="0"/>
              <a:buChar char="•"/>
            </a:pPr>
            <a:r>
              <a:rPr lang="en-GB" dirty="0" smtClean="0"/>
              <a:t>To pick out key/important words and phrases from the text.</a:t>
            </a:r>
            <a:endParaRPr lang="en-GB" dirty="0"/>
          </a:p>
        </p:txBody>
      </p:sp>
    </p:spTree>
    <p:extLst>
      <p:ext uri="{BB962C8B-B14F-4D97-AF65-F5344CB8AC3E}">
        <p14:creationId xmlns:p14="http://schemas.microsoft.com/office/powerpoint/2010/main" val="2133853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1825625"/>
            <a:ext cx="5094514" cy="41666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Rectangle 5"/>
          <p:cNvSpPr/>
          <p:nvPr/>
        </p:nvSpPr>
        <p:spPr>
          <a:xfrm>
            <a:off x="838200" y="1825625"/>
            <a:ext cx="5188131" cy="4166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sz="3200" b="1" dirty="0" smtClean="0"/>
              <a:t>The main characters </a:t>
            </a:r>
            <a:r>
              <a:rPr lang="en-GB" sz="3200" dirty="0" smtClean="0"/>
              <a:t>– what do we know about our two main characters so far? List the things we know.</a:t>
            </a:r>
            <a:endParaRPr lang="en-GB" sz="3200" dirty="0"/>
          </a:p>
        </p:txBody>
      </p:sp>
      <p:sp>
        <p:nvSpPr>
          <p:cNvPr id="3" name="Content Placeholder 2"/>
          <p:cNvSpPr>
            <a:spLocks noGrp="1"/>
          </p:cNvSpPr>
          <p:nvPr>
            <p:ph sz="half" idx="1"/>
          </p:nvPr>
        </p:nvSpPr>
        <p:spPr/>
        <p:txBody>
          <a:bodyPr/>
          <a:lstStyle/>
          <a:p>
            <a:pPr marL="0" indent="0">
              <a:buNone/>
            </a:pPr>
            <a:r>
              <a:rPr lang="en-GB" u="sng" dirty="0" smtClean="0"/>
              <a:t>Character 1</a:t>
            </a:r>
          </a:p>
          <a:p>
            <a:pPr marL="0" indent="0">
              <a:buNone/>
            </a:pPr>
            <a:r>
              <a:rPr lang="en-GB" dirty="0" smtClean="0"/>
              <a:t>What is s/he like? Describe what you think s/he looks like? Do we know their name?</a:t>
            </a:r>
            <a:endParaRPr lang="en-GB" dirty="0"/>
          </a:p>
        </p:txBody>
      </p:sp>
      <p:sp>
        <p:nvSpPr>
          <p:cNvPr id="4" name="Content Placeholder 3"/>
          <p:cNvSpPr>
            <a:spLocks noGrp="1"/>
          </p:cNvSpPr>
          <p:nvPr>
            <p:ph sz="half" idx="2"/>
          </p:nvPr>
        </p:nvSpPr>
        <p:spPr/>
        <p:txBody>
          <a:bodyPr/>
          <a:lstStyle/>
          <a:p>
            <a:pPr marL="0" indent="0">
              <a:buNone/>
            </a:pPr>
            <a:r>
              <a:rPr lang="en-GB" u="sng" dirty="0" smtClean="0"/>
              <a:t>Character 2</a:t>
            </a:r>
          </a:p>
          <a:p>
            <a:pPr marL="0" indent="0">
              <a:buNone/>
            </a:pPr>
            <a:r>
              <a:rPr lang="en-GB" dirty="0" smtClean="0"/>
              <a:t>What is s/he like? Describe what you think s/he looks like? Do we know their name?</a:t>
            </a:r>
            <a:endParaRPr lang="en-GB" dirty="0"/>
          </a:p>
        </p:txBody>
      </p:sp>
      <p:sp>
        <p:nvSpPr>
          <p:cNvPr id="5" name="TextBox 4"/>
          <p:cNvSpPr txBox="1"/>
          <p:nvPr/>
        </p:nvSpPr>
        <p:spPr>
          <a:xfrm>
            <a:off x="838200" y="5992297"/>
            <a:ext cx="8385244" cy="369332"/>
          </a:xfrm>
          <a:prstGeom prst="rect">
            <a:avLst/>
          </a:prstGeom>
          <a:noFill/>
        </p:spPr>
        <p:txBody>
          <a:bodyPr wrap="none" rtlCol="0">
            <a:spAutoFit/>
          </a:bodyPr>
          <a:lstStyle/>
          <a:p>
            <a:r>
              <a:rPr lang="en-GB" i="1" dirty="0" smtClean="0">
                <a:solidFill>
                  <a:srgbClr val="FF0000"/>
                </a:solidFill>
              </a:rPr>
              <a:t>Don’t worry if you can’t find much for each character, we will add to this as we read on!</a:t>
            </a:r>
            <a:endParaRPr lang="en-GB" i="1" dirty="0">
              <a:solidFill>
                <a:srgbClr val="FF0000"/>
              </a:solidFill>
            </a:endParaRPr>
          </a:p>
        </p:txBody>
      </p:sp>
    </p:spTree>
    <p:extLst>
      <p:ext uri="{BB962C8B-B14F-4D97-AF65-F5344CB8AC3E}">
        <p14:creationId xmlns:p14="http://schemas.microsoft.com/office/powerpoint/2010/main" val="219419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1825625"/>
            <a:ext cx="5094514" cy="41666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Rectangle 5"/>
          <p:cNvSpPr/>
          <p:nvPr/>
        </p:nvSpPr>
        <p:spPr>
          <a:xfrm>
            <a:off x="838200" y="1825625"/>
            <a:ext cx="5188131" cy="4166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3200" b="1" dirty="0" smtClean="0"/>
              <a:t>The main characters </a:t>
            </a:r>
            <a:r>
              <a:rPr lang="en-GB" sz="3200" dirty="0" smtClean="0"/>
              <a:t>– what do we </a:t>
            </a:r>
            <a:r>
              <a:rPr lang="en-GB" sz="3200" dirty="0" smtClean="0">
                <a:solidFill>
                  <a:srgbClr val="FF0000"/>
                </a:solidFill>
              </a:rPr>
              <a:t>want</a:t>
            </a:r>
            <a:r>
              <a:rPr lang="en-GB" sz="3200" dirty="0" smtClean="0"/>
              <a:t> to know about our two main characters so far? Write questions for each character – they can be the same question for both. </a:t>
            </a:r>
            <a:endParaRPr lang="en-GB" sz="3200" dirty="0"/>
          </a:p>
        </p:txBody>
      </p:sp>
      <p:sp>
        <p:nvSpPr>
          <p:cNvPr id="3" name="Content Placeholder 2"/>
          <p:cNvSpPr>
            <a:spLocks noGrp="1"/>
          </p:cNvSpPr>
          <p:nvPr>
            <p:ph sz="half" idx="1"/>
          </p:nvPr>
        </p:nvSpPr>
        <p:spPr/>
        <p:txBody>
          <a:bodyPr/>
          <a:lstStyle/>
          <a:p>
            <a:pPr marL="0" indent="0">
              <a:buNone/>
            </a:pPr>
            <a:r>
              <a:rPr lang="en-GB" u="sng" dirty="0" smtClean="0"/>
              <a:t>Character 1</a:t>
            </a:r>
          </a:p>
        </p:txBody>
      </p:sp>
      <p:sp>
        <p:nvSpPr>
          <p:cNvPr id="4" name="Content Placeholder 3"/>
          <p:cNvSpPr>
            <a:spLocks noGrp="1"/>
          </p:cNvSpPr>
          <p:nvPr>
            <p:ph sz="half" idx="2"/>
          </p:nvPr>
        </p:nvSpPr>
        <p:spPr/>
        <p:txBody>
          <a:bodyPr/>
          <a:lstStyle/>
          <a:p>
            <a:pPr marL="0" indent="0">
              <a:buNone/>
            </a:pPr>
            <a:r>
              <a:rPr lang="en-GB" u="sng" dirty="0" smtClean="0"/>
              <a:t>Character 2</a:t>
            </a:r>
          </a:p>
        </p:txBody>
      </p:sp>
    </p:spTree>
    <p:extLst>
      <p:ext uri="{BB962C8B-B14F-4D97-AF65-F5344CB8AC3E}">
        <p14:creationId xmlns:p14="http://schemas.microsoft.com/office/powerpoint/2010/main" val="2824959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658</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Kinetic</vt:lpstr>
      <vt:lpstr>Office Theme</vt:lpstr>
      <vt:lpstr>PowerPoint Presentation</vt:lpstr>
      <vt:lpstr>PowerPoint Presentation</vt:lpstr>
      <vt:lpstr>PowerPoint Presentation</vt:lpstr>
      <vt:lpstr>Our collection of words:</vt:lpstr>
      <vt:lpstr>Summary </vt:lpstr>
      <vt:lpstr>The main characters – what do we know about our two main characters so far? List the things we know.</vt:lpstr>
      <vt:lpstr>The main characters – what do we want to know about our two main characters so far? Write questions for each character – they can be the same question for both.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Baldry</dc:creator>
  <cp:lastModifiedBy>Helen Baldry</cp:lastModifiedBy>
  <cp:revision>8</cp:revision>
  <dcterms:created xsi:type="dcterms:W3CDTF">2021-02-08T14:37:11Z</dcterms:created>
  <dcterms:modified xsi:type="dcterms:W3CDTF">2021-02-08T15:36:45Z</dcterms:modified>
</cp:coreProperties>
</file>