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Lst>
  <p:sldIdLst>
    <p:sldId id="256" r:id="rId2"/>
    <p:sldId id="257" r:id="rId3"/>
    <p:sldId id="264" r:id="rId4"/>
    <p:sldId id="556" r:id="rId5"/>
    <p:sldId id="557" r:id="rId6"/>
    <p:sldId id="558" r:id="rId7"/>
    <p:sldId id="275" r:id="rId8"/>
    <p:sldId id="276" r:id="rId9"/>
    <p:sldId id="277" r:id="rId10"/>
    <p:sldId id="278" r:id="rId11"/>
    <p:sldId id="279" r:id="rId12"/>
    <p:sldId id="280" r:id="rId13"/>
    <p:sldId id="281" r:id="rId14"/>
    <p:sldId id="559" r:id="rId15"/>
    <p:sldId id="5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3"/>
    <p:restoredTop sz="94665"/>
  </p:normalViewPr>
  <p:slideViewPr>
    <p:cSldViewPr snapToGrid="0" snapToObjects="1">
      <p:cViewPr varScale="1">
        <p:scale>
          <a:sx n="102" d="100"/>
          <a:sy n="102" d="100"/>
        </p:scale>
        <p:origin x="200"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2/28/21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96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2/28/21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22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2/28/21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104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a:p>
        </p:txBody>
      </p:sp>
    </p:spTree>
    <p:extLst>
      <p:ext uri="{BB962C8B-B14F-4D97-AF65-F5344CB8AC3E}">
        <p14:creationId xmlns:p14="http://schemas.microsoft.com/office/powerpoint/2010/main" val="4082962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2/28/21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25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2/28/21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35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2/28/21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51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2/28/21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4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2/28/21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23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2/28/21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34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2/28/21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77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2/28/21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76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2/28/21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4686750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20" r:id="rId7"/>
    <p:sldLayoutId id="2147483721" r:id="rId8"/>
    <p:sldLayoutId id="2147483722" r:id="rId9"/>
    <p:sldLayoutId id="2147483723" r:id="rId10"/>
    <p:sldLayoutId id="2147483730"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www.bbc.co.uk/bitesize/topics/ztyr9j6/articles/z3s9j6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7278C5-34E8-4293-BE47-73B18483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2" name="Title 1">
            <a:extLst>
              <a:ext uri="{FF2B5EF4-FFF2-40B4-BE49-F238E27FC236}">
                <a16:creationId xmlns:a16="http://schemas.microsoft.com/office/drawing/2014/main" id="{12E1B82D-569B-BC49-87E8-1E82FB66BFFF}"/>
              </a:ext>
            </a:extLst>
          </p:cNvPr>
          <p:cNvSpPr>
            <a:spLocks noGrp="1"/>
          </p:cNvSpPr>
          <p:nvPr>
            <p:ph type="ctrTitle"/>
          </p:nvPr>
        </p:nvSpPr>
        <p:spPr>
          <a:xfrm>
            <a:off x="1256275" y="2271449"/>
            <a:ext cx="9679449" cy="2847058"/>
          </a:xfrm>
        </p:spPr>
        <p:txBody>
          <a:bodyPr anchor="b">
            <a:normAutofit/>
          </a:bodyPr>
          <a:lstStyle/>
          <a:p>
            <a:r>
              <a:rPr lang="en-US" sz="7200" dirty="0">
                <a:solidFill>
                  <a:srgbClr val="FFFFFF"/>
                </a:solidFill>
              </a:rPr>
              <a:t>The battle of Hastings </a:t>
            </a:r>
          </a:p>
        </p:txBody>
      </p:sp>
      <p:cxnSp>
        <p:nvCxnSpPr>
          <p:cNvPr id="13"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3336531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642558" y="0"/>
            <a:ext cx="8255725" cy="994306"/>
          </a:xfrm>
          <a:prstGeom prst="roundRect">
            <a:avLst>
              <a:gd name="adj" fmla="val 0"/>
            </a:avLst>
          </a:prstGeom>
          <a:noFill/>
        </p:spPr>
        <p:txBody>
          <a:bodyPr/>
          <a:lstStyle/>
          <a:p>
            <a:pPr algn="ctr"/>
            <a:r>
              <a:rPr lang="en-GB" altLang="en-US" sz="5400">
                <a:latin typeface="+mj-lt"/>
              </a:rPr>
              <a:t>The Battle of Hastings</a:t>
            </a:r>
            <a:endParaRPr lang="en-GB" sz="5400">
              <a:latin typeface="+mj-lt"/>
            </a:endParaRPr>
          </a:p>
        </p:txBody>
      </p:sp>
      <p:sp>
        <p:nvSpPr>
          <p:cNvPr id="6" name="Rectangle 6"/>
          <p:cNvSpPr>
            <a:spLocks noChangeArrowheads="1"/>
          </p:cNvSpPr>
          <p:nvPr/>
        </p:nvSpPr>
        <p:spPr bwMode="auto">
          <a:xfrm>
            <a:off x="402942" y="954247"/>
            <a:ext cx="11563643" cy="880844"/>
          </a:xfrm>
          <a:prstGeom prst="rect">
            <a:avLst/>
          </a:prstGeom>
          <a:noFill/>
          <a:ln>
            <a:noFill/>
          </a:ln>
        </p:spPr>
        <p:txBody>
          <a:bodyPr lIns="144000" tIns="144000" rIns="144000" bIns="144000" anchor="t"/>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altLang="en-US" sz="2800">
                <a:solidFill>
                  <a:schemeClr val="tx1"/>
                </a:solidFill>
                <a:latin typeface="+mj-lt"/>
              </a:rPr>
              <a:t>The Battle of Hastings began. Despite only having 5000 tired soldiers, Harold’s army put up a very good defence. They were at the top a hill and the Normans were at the bottom. The English army formed a shield wall and it was difficult for the Normans to break through it.</a:t>
            </a:r>
          </a:p>
          <a:p>
            <a:pPr algn="ctr">
              <a:lnSpc>
                <a:spcPct val="100000"/>
              </a:lnSpc>
              <a:spcBef>
                <a:spcPct val="0"/>
              </a:spcBef>
              <a:buNone/>
            </a:pPr>
            <a:endParaRPr lang="en-GB" altLang="en-US">
              <a:solidFill>
                <a:schemeClr val="tx1"/>
              </a:solidFill>
              <a:latin typeface="+mj-lt"/>
            </a:endParaRPr>
          </a:p>
        </p:txBody>
      </p:sp>
      <p:sp>
        <p:nvSpPr>
          <p:cNvPr id="8" name="Rectangle 1"/>
          <p:cNvSpPr>
            <a:spLocks noChangeArrowheads="1"/>
          </p:cNvSpPr>
          <p:nvPr/>
        </p:nvSpPr>
        <p:spPr bwMode="auto">
          <a:xfrm>
            <a:off x="660850" y="3737791"/>
            <a:ext cx="6704786" cy="1941658"/>
          </a:xfrm>
          <a:prstGeom prst="rect">
            <a:avLst/>
          </a:prstGeom>
          <a:noFill/>
          <a:ln>
            <a:noFill/>
          </a:ln>
        </p:spPr>
        <p:txBody>
          <a:bodyPr wrap="square" lIns="108000" tIns="108000" rIns="1332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mj-lt"/>
              </a:rPr>
              <a:t>However, word went around that Duke William had been killed. This made the English soldiers drop their shield wall.</a:t>
            </a:r>
          </a:p>
        </p:txBody>
      </p:sp>
      <p:pic>
        <p:nvPicPr>
          <p:cNvPr id="7" name="Picture 6">
            <a:extLst>
              <a:ext uri="{FF2B5EF4-FFF2-40B4-BE49-F238E27FC236}">
                <a16:creationId xmlns:a16="http://schemas.microsoft.com/office/drawing/2014/main" id="{C747DC66-C108-4ABF-B067-15350D52F1FB}"/>
              </a:ext>
            </a:extLst>
          </p:cNvPr>
          <p:cNvPicPr>
            <a:picLocks noChangeAspect="1"/>
          </p:cNvPicPr>
          <p:nvPr/>
        </p:nvPicPr>
        <p:blipFill rotWithShape="1">
          <a:blip r:embed="rId2"/>
          <a:srcRect l="15535" t="10188" r="17992" b="16278"/>
          <a:stretch/>
        </p:blipFill>
        <p:spPr>
          <a:xfrm>
            <a:off x="10601863" y="5734867"/>
            <a:ext cx="1325880" cy="900129"/>
          </a:xfrm>
          <a:prstGeom prst="rect">
            <a:avLst/>
          </a:prstGeom>
        </p:spPr>
      </p:pic>
      <p:sp>
        <p:nvSpPr>
          <p:cNvPr id="10" name="Footer Placeholder 3">
            <a:extLst>
              <a:ext uri="{FF2B5EF4-FFF2-40B4-BE49-F238E27FC236}">
                <a16:creationId xmlns:a16="http://schemas.microsoft.com/office/drawing/2014/main" id="{CBD11A76-95EC-4EDA-961F-96E4B9D243A5}"/>
              </a:ext>
            </a:extLst>
          </p:cNvPr>
          <p:cNvSpPr txBox="1">
            <a:spLocks/>
          </p:cNvSpPr>
          <p:nvPr/>
        </p:nvSpPr>
        <p:spPr>
          <a:xfrm>
            <a:off x="4056438" y="6452433"/>
            <a:ext cx="42566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 All rights reserved Northampton Primary Academy Trust 2021</a:t>
            </a:r>
            <a:endParaRPr lang="en-US" sz="1200"/>
          </a:p>
        </p:txBody>
      </p:sp>
      <p:pic>
        <p:nvPicPr>
          <p:cNvPr id="4100" name="Picture 4" descr="File:Pictures of English History Plate XI - The Battle of Hastings.jpg">
            <a:extLst>
              <a:ext uri="{FF2B5EF4-FFF2-40B4-BE49-F238E27FC236}">
                <a16:creationId xmlns:a16="http://schemas.microsoft.com/office/drawing/2014/main" id="{FD280ED9-4A13-4AB3-9DCC-4BF33C1C7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981" y="2889788"/>
            <a:ext cx="3253882" cy="3562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617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897212" y="-26081"/>
            <a:ext cx="8255725" cy="994306"/>
          </a:xfrm>
          <a:prstGeom prst="roundRect">
            <a:avLst>
              <a:gd name="adj" fmla="val 0"/>
            </a:avLst>
          </a:prstGeom>
          <a:noFill/>
        </p:spPr>
        <p:txBody>
          <a:bodyPr/>
          <a:lstStyle/>
          <a:p>
            <a:pPr algn="ctr"/>
            <a:r>
              <a:rPr lang="en-GB" altLang="en-US" sz="5400">
                <a:latin typeface="+mj-lt"/>
              </a:rPr>
              <a:t>The Duke’s Not Dead!</a:t>
            </a:r>
            <a:endParaRPr lang="en-GB" sz="5400">
              <a:latin typeface="+mj-lt"/>
            </a:endParaRPr>
          </a:p>
        </p:txBody>
      </p:sp>
      <p:sp>
        <p:nvSpPr>
          <p:cNvPr id="5" name="Rectangle 4"/>
          <p:cNvSpPr/>
          <p:nvPr/>
        </p:nvSpPr>
        <p:spPr>
          <a:xfrm>
            <a:off x="315430" y="968225"/>
            <a:ext cx="11978170" cy="2215991"/>
          </a:xfrm>
          <a:prstGeom prst="rect">
            <a:avLst/>
          </a:prstGeom>
        </p:spPr>
        <p:txBody>
          <a:bodyPr wrap="square" lIns="0" tIns="0" rIns="0" bIns="0">
            <a:spAutoFit/>
          </a:bodyPr>
          <a:lstStyle/>
          <a:p>
            <a:pPr>
              <a:spcBef>
                <a:spcPct val="0"/>
              </a:spcBef>
            </a:pPr>
            <a:r>
              <a:rPr lang="en-GB" altLang="en-US" sz="2400">
                <a:latin typeface="+mj-lt"/>
              </a:rPr>
              <a:t>The story goes that William then took off his helmet and shouted,</a:t>
            </a:r>
          </a:p>
          <a:p>
            <a:pPr>
              <a:spcBef>
                <a:spcPct val="0"/>
              </a:spcBef>
            </a:pPr>
            <a:r>
              <a:rPr lang="en-GB" altLang="en-US" sz="2400" b="1">
                <a:solidFill>
                  <a:srgbClr val="D564A3"/>
                </a:solidFill>
                <a:latin typeface="+mj-lt"/>
              </a:rPr>
              <a:t>“Look at me! I’m alive and with the aid of God I shall gain the victory!”</a:t>
            </a:r>
          </a:p>
          <a:p>
            <a:pPr>
              <a:spcBef>
                <a:spcPct val="0"/>
              </a:spcBef>
            </a:pPr>
            <a:endParaRPr lang="en-GB" altLang="en-US" sz="2400">
              <a:latin typeface="+mj-lt"/>
            </a:endParaRPr>
          </a:p>
          <a:p>
            <a:pPr>
              <a:spcBef>
                <a:spcPct val="0"/>
              </a:spcBef>
            </a:pPr>
            <a:r>
              <a:rPr lang="en-GB" altLang="en-US" sz="2400">
                <a:latin typeface="+mj-lt"/>
              </a:rPr>
              <a:t>His army now had more courage and moved in on the English army, mowing them down on their way.</a:t>
            </a:r>
          </a:p>
          <a:p>
            <a:pPr>
              <a:spcBef>
                <a:spcPct val="0"/>
              </a:spcBef>
            </a:pPr>
            <a:endParaRPr lang="en-GB" altLang="en-US" sz="2400">
              <a:latin typeface="+mj-lt"/>
            </a:endParaRPr>
          </a:p>
        </p:txBody>
      </p:sp>
      <p:sp>
        <p:nvSpPr>
          <p:cNvPr id="12" name="Rectangle 11"/>
          <p:cNvSpPr>
            <a:spLocks noChangeArrowheads="1"/>
          </p:cNvSpPr>
          <p:nvPr/>
        </p:nvSpPr>
        <p:spPr bwMode="auto">
          <a:xfrm>
            <a:off x="4793673" y="3276752"/>
            <a:ext cx="7499927" cy="1583899"/>
          </a:xfrm>
          <a:prstGeom prst="rect">
            <a:avLst/>
          </a:prstGeom>
          <a:noFill/>
          <a:ln>
            <a:noFill/>
          </a:ln>
        </p:spPr>
        <p:txBody>
          <a:bodyPr wrap="square" lIns="108000" tIns="108000" rIns="1692000" bIns="108000" anchor="ctr">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pPr>
            <a:r>
              <a:rPr lang="en-GB" altLang="en-US" sz="2400">
                <a:solidFill>
                  <a:schemeClr val="tx1"/>
                </a:solidFill>
                <a:latin typeface="+mj-lt"/>
              </a:rPr>
              <a:t>It is thought that Harold was shot in the eye with an arrow. Then, he was trampled into the ground. His army ran away into the night.</a:t>
            </a:r>
          </a:p>
        </p:txBody>
      </p:sp>
      <p:pic>
        <p:nvPicPr>
          <p:cNvPr id="6" name="Picture 5">
            <a:extLst>
              <a:ext uri="{FF2B5EF4-FFF2-40B4-BE49-F238E27FC236}">
                <a16:creationId xmlns:a16="http://schemas.microsoft.com/office/drawing/2014/main" id="{062A8F94-5DF4-47AB-9243-2607D86CC518}"/>
              </a:ext>
            </a:extLst>
          </p:cNvPr>
          <p:cNvPicPr>
            <a:picLocks noChangeAspect="1"/>
          </p:cNvPicPr>
          <p:nvPr/>
        </p:nvPicPr>
        <p:blipFill rotWithShape="1">
          <a:blip r:embed="rId2"/>
          <a:srcRect l="15535" t="10188" r="17992" b="16278"/>
          <a:stretch/>
        </p:blipFill>
        <p:spPr>
          <a:xfrm>
            <a:off x="10672689" y="5803595"/>
            <a:ext cx="1325880" cy="900129"/>
          </a:xfrm>
          <a:prstGeom prst="rect">
            <a:avLst/>
          </a:prstGeom>
        </p:spPr>
      </p:pic>
      <p:sp>
        <p:nvSpPr>
          <p:cNvPr id="7" name="Footer Placeholder 3">
            <a:extLst>
              <a:ext uri="{FF2B5EF4-FFF2-40B4-BE49-F238E27FC236}">
                <a16:creationId xmlns:a16="http://schemas.microsoft.com/office/drawing/2014/main" id="{92A10F9D-E4CC-4B16-9A86-92F1B8435E89}"/>
              </a:ext>
            </a:extLst>
          </p:cNvPr>
          <p:cNvSpPr txBox="1">
            <a:spLocks/>
          </p:cNvSpPr>
          <p:nvPr/>
        </p:nvSpPr>
        <p:spPr>
          <a:xfrm>
            <a:off x="3896751" y="6356350"/>
            <a:ext cx="42566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 All rights reserved Northampton Primary Academy Trust 2021</a:t>
            </a:r>
            <a:endParaRPr lang="en-US" sz="1200"/>
          </a:p>
        </p:txBody>
      </p:sp>
      <p:pic>
        <p:nvPicPr>
          <p:cNvPr id="3074" name="Picture 2" descr="File:Bayeuxtapestrydeathofharold.jpg">
            <a:extLst>
              <a:ext uri="{FF2B5EF4-FFF2-40B4-BE49-F238E27FC236}">
                <a16:creationId xmlns:a16="http://schemas.microsoft.com/office/drawing/2014/main" id="{79D6D74B-4FFE-449E-A1BB-D76A81A4E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554" y="3024287"/>
            <a:ext cx="3259193" cy="349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236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897212" y="136525"/>
            <a:ext cx="8255725" cy="994306"/>
          </a:xfrm>
          <a:prstGeom prst="roundRect">
            <a:avLst>
              <a:gd name="adj" fmla="val 0"/>
            </a:avLst>
          </a:prstGeom>
          <a:noFill/>
        </p:spPr>
        <p:txBody>
          <a:bodyPr/>
          <a:lstStyle/>
          <a:p>
            <a:pPr algn="ctr"/>
            <a:r>
              <a:rPr lang="en-GB" altLang="en-US" sz="5400">
                <a:latin typeface="+mj-lt"/>
              </a:rPr>
              <a:t>William the Conqueror</a:t>
            </a:r>
            <a:endParaRPr lang="en-GB" sz="5400">
              <a:latin typeface="+mj-lt"/>
            </a:endParaRPr>
          </a:p>
        </p:txBody>
      </p:sp>
      <p:sp>
        <p:nvSpPr>
          <p:cNvPr id="6" name="Rectangle 5"/>
          <p:cNvSpPr>
            <a:spLocks noChangeArrowheads="1"/>
          </p:cNvSpPr>
          <p:nvPr/>
        </p:nvSpPr>
        <p:spPr bwMode="auto">
          <a:xfrm>
            <a:off x="165880" y="1601427"/>
            <a:ext cx="117183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800">
                <a:solidFill>
                  <a:schemeClr val="tx1"/>
                </a:solidFill>
                <a:latin typeface="+mj-lt"/>
              </a:rPr>
              <a:t>William had Harold buried next to the battlefield with a headstone reading </a:t>
            </a:r>
          </a:p>
          <a:p>
            <a:pPr algn="ctr" eaLnBrk="1" hangingPunct="1">
              <a:lnSpc>
                <a:spcPct val="100000"/>
              </a:lnSpc>
              <a:spcBef>
                <a:spcPct val="0"/>
              </a:spcBef>
              <a:buFontTx/>
              <a:buNone/>
            </a:pPr>
            <a:r>
              <a:rPr lang="en-GB" altLang="en-US" sz="2800">
                <a:solidFill>
                  <a:schemeClr val="tx1"/>
                </a:solidFill>
                <a:latin typeface="+mj-lt"/>
              </a:rPr>
              <a:t>‘Here lies Harold, King of the English’. </a:t>
            </a:r>
          </a:p>
          <a:p>
            <a:pPr algn="ctr" eaLnBrk="1" hangingPunct="1">
              <a:lnSpc>
                <a:spcPct val="100000"/>
              </a:lnSpc>
              <a:spcBef>
                <a:spcPct val="0"/>
              </a:spcBef>
              <a:buFontTx/>
              <a:buNone/>
            </a:pPr>
            <a:br>
              <a:rPr lang="en-GB" altLang="en-US" sz="2800">
                <a:solidFill>
                  <a:schemeClr val="tx1"/>
                </a:solidFill>
                <a:latin typeface="+mj-lt"/>
              </a:rPr>
            </a:br>
            <a:r>
              <a:rPr lang="en-GB" altLang="en-US" sz="2800">
                <a:solidFill>
                  <a:schemeClr val="tx1"/>
                </a:solidFill>
                <a:latin typeface="+mj-lt"/>
              </a:rPr>
              <a:t>Harold’s body now rests at Waltham Abbey.</a:t>
            </a:r>
          </a:p>
        </p:txBody>
      </p:sp>
      <p:pic>
        <p:nvPicPr>
          <p:cNvPr id="10" name="Picture 9">
            <a:extLst>
              <a:ext uri="{FF2B5EF4-FFF2-40B4-BE49-F238E27FC236}">
                <a16:creationId xmlns:a16="http://schemas.microsoft.com/office/drawing/2014/main" id="{F649FE98-CB27-4EE7-ACAF-F4BCECD340F4}"/>
              </a:ext>
            </a:extLst>
          </p:cNvPr>
          <p:cNvPicPr>
            <a:picLocks noChangeAspect="1"/>
          </p:cNvPicPr>
          <p:nvPr/>
        </p:nvPicPr>
        <p:blipFill rotWithShape="1">
          <a:blip r:embed="rId2"/>
          <a:srcRect l="15535" t="10188" r="17992" b="16278"/>
          <a:stretch/>
        </p:blipFill>
        <p:spPr>
          <a:xfrm>
            <a:off x="10601863" y="5734867"/>
            <a:ext cx="1325880" cy="900129"/>
          </a:xfrm>
          <a:prstGeom prst="rect">
            <a:avLst/>
          </a:prstGeom>
        </p:spPr>
      </p:pic>
      <p:sp>
        <p:nvSpPr>
          <p:cNvPr id="11" name="Footer Placeholder 3">
            <a:extLst>
              <a:ext uri="{FF2B5EF4-FFF2-40B4-BE49-F238E27FC236}">
                <a16:creationId xmlns:a16="http://schemas.microsoft.com/office/drawing/2014/main" id="{D9EE84B7-75DD-4D9E-A271-165AF0A07351}"/>
              </a:ext>
            </a:extLst>
          </p:cNvPr>
          <p:cNvSpPr txBox="1">
            <a:spLocks/>
          </p:cNvSpPr>
          <p:nvPr/>
        </p:nvSpPr>
        <p:spPr>
          <a:xfrm>
            <a:off x="3896751" y="6356350"/>
            <a:ext cx="42566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 All rights reserved Northampton Primary Academy Trust 2021</a:t>
            </a:r>
            <a:endParaRPr lang="en-US" sz="1200"/>
          </a:p>
        </p:txBody>
      </p:sp>
      <p:pic>
        <p:nvPicPr>
          <p:cNvPr id="2050" name="Picture 2" descr="File:King William I ('The Conqueror') from NPG.jpg">
            <a:extLst>
              <a:ext uri="{FF2B5EF4-FFF2-40B4-BE49-F238E27FC236}">
                <a16:creationId xmlns:a16="http://schemas.microsoft.com/office/drawing/2014/main" id="{16869370-B1CF-44E4-8EA5-B41EB87DC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749" y="3351548"/>
            <a:ext cx="2392648" cy="3369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720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897212" y="287573"/>
            <a:ext cx="8255725" cy="994306"/>
          </a:xfrm>
          <a:prstGeom prst="roundRect">
            <a:avLst>
              <a:gd name="adj" fmla="val 0"/>
            </a:avLst>
          </a:prstGeom>
          <a:noFill/>
        </p:spPr>
        <p:txBody>
          <a:bodyPr/>
          <a:lstStyle/>
          <a:p>
            <a:pPr algn="ctr"/>
            <a:r>
              <a:rPr lang="en-GB" altLang="en-US" sz="5400">
                <a:latin typeface="+mj-lt"/>
              </a:rPr>
              <a:t>King William </a:t>
            </a:r>
            <a:endParaRPr lang="en-GB" sz="5400">
              <a:latin typeface="+mj-lt"/>
            </a:endParaRPr>
          </a:p>
        </p:txBody>
      </p:sp>
      <p:sp>
        <p:nvSpPr>
          <p:cNvPr id="6" name="Rectangle 5"/>
          <p:cNvSpPr>
            <a:spLocks noChangeArrowheads="1"/>
          </p:cNvSpPr>
          <p:nvPr/>
        </p:nvSpPr>
        <p:spPr bwMode="auto">
          <a:xfrm>
            <a:off x="848163" y="1427555"/>
            <a:ext cx="1035382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pPr>
            <a:r>
              <a:rPr lang="en-GB" altLang="en-US" sz="3200">
                <a:solidFill>
                  <a:schemeClr val="tx1"/>
                </a:solidFill>
                <a:latin typeface="+mj-lt"/>
              </a:rPr>
              <a:t>On Christmas Day, 1066, William was crowned King of </a:t>
            </a:r>
          </a:p>
          <a:p>
            <a:pPr algn="ctr">
              <a:lnSpc>
                <a:spcPct val="100000"/>
              </a:lnSpc>
              <a:spcBef>
                <a:spcPct val="0"/>
              </a:spcBef>
              <a:buNone/>
            </a:pPr>
            <a:r>
              <a:rPr lang="en-GB" altLang="en-US" sz="3200">
                <a:solidFill>
                  <a:schemeClr val="tx1"/>
                </a:solidFill>
                <a:latin typeface="+mj-lt"/>
              </a:rPr>
              <a:t>England in a ceremony at Westminster Abbey.</a:t>
            </a:r>
          </a:p>
        </p:txBody>
      </p:sp>
      <p:pic>
        <p:nvPicPr>
          <p:cNvPr id="7" name="Picture 6">
            <a:extLst>
              <a:ext uri="{FF2B5EF4-FFF2-40B4-BE49-F238E27FC236}">
                <a16:creationId xmlns:a16="http://schemas.microsoft.com/office/drawing/2014/main" id="{9BB7032D-222E-4A9F-BCDF-DDF6C066306C}"/>
              </a:ext>
            </a:extLst>
          </p:cNvPr>
          <p:cNvPicPr>
            <a:picLocks noChangeAspect="1"/>
          </p:cNvPicPr>
          <p:nvPr/>
        </p:nvPicPr>
        <p:blipFill rotWithShape="1">
          <a:blip r:embed="rId2"/>
          <a:srcRect l="15535" t="10188" r="17992" b="16278"/>
          <a:stretch/>
        </p:blipFill>
        <p:spPr>
          <a:xfrm>
            <a:off x="10601863" y="5734867"/>
            <a:ext cx="1325880" cy="900129"/>
          </a:xfrm>
          <a:prstGeom prst="rect">
            <a:avLst/>
          </a:prstGeom>
        </p:spPr>
      </p:pic>
      <p:sp>
        <p:nvSpPr>
          <p:cNvPr id="8" name="Footer Placeholder 3">
            <a:extLst>
              <a:ext uri="{FF2B5EF4-FFF2-40B4-BE49-F238E27FC236}">
                <a16:creationId xmlns:a16="http://schemas.microsoft.com/office/drawing/2014/main" id="{93F5676C-1E57-46B3-B2B2-0A38A9E30D23}"/>
              </a:ext>
            </a:extLst>
          </p:cNvPr>
          <p:cNvSpPr txBox="1">
            <a:spLocks/>
          </p:cNvSpPr>
          <p:nvPr/>
        </p:nvSpPr>
        <p:spPr>
          <a:xfrm>
            <a:off x="3896751" y="6356350"/>
            <a:ext cx="42566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 All rights reserved Northampton Primary Academy Trust 2021</a:t>
            </a:r>
            <a:endParaRPr lang="en-US" sz="1200"/>
          </a:p>
        </p:txBody>
      </p:sp>
      <p:pic>
        <p:nvPicPr>
          <p:cNvPr id="1026" name="Picture 2" descr="File:Westminster Abbey St Peter.jpg">
            <a:extLst>
              <a:ext uri="{FF2B5EF4-FFF2-40B4-BE49-F238E27FC236}">
                <a16:creationId xmlns:a16="http://schemas.microsoft.com/office/drawing/2014/main" id="{7C2F4649-F670-49D9-A70E-39CB53AFC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521" y="2835867"/>
            <a:ext cx="2769137" cy="344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959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F18463-13CA-D443-AE70-59D533BED3B2}"/>
              </a:ext>
            </a:extLst>
          </p:cNvPr>
          <p:cNvSpPr>
            <a:spLocks noGrp="1"/>
          </p:cNvSpPr>
          <p:nvPr>
            <p:ph type="title"/>
          </p:nvPr>
        </p:nvSpPr>
        <p:spPr>
          <a:xfrm>
            <a:off x="1522029" y="1209219"/>
            <a:ext cx="9249203" cy="3596239"/>
          </a:xfrm>
        </p:spPr>
        <p:txBody>
          <a:bodyPr vert="horz" lIns="91440" tIns="45720" rIns="91440" bIns="45720" rtlCol="0" anchor="b">
            <a:normAutofit/>
          </a:bodyPr>
          <a:lstStyle/>
          <a:p>
            <a:pPr algn="ctr"/>
            <a:r>
              <a:rPr lang="en-US" sz="3200" b="1" i="0" kern="1200" cap="all" baseline="0" dirty="0">
                <a:solidFill>
                  <a:schemeClr val="bg1"/>
                </a:solidFill>
                <a:latin typeface="+mj-lt"/>
                <a:ea typeface="+mj-ea"/>
                <a:cs typeface="+mj-cs"/>
              </a:rPr>
              <a:t>Use the template to create a comic strip of the events which happened leading up to the battle of </a:t>
            </a:r>
            <a:r>
              <a:rPr lang="en-US" sz="3200" b="1" i="0" kern="1200" cap="all" baseline="0" dirty="0" err="1">
                <a:solidFill>
                  <a:schemeClr val="bg1"/>
                </a:solidFill>
                <a:latin typeface="+mj-lt"/>
                <a:ea typeface="+mj-ea"/>
                <a:cs typeface="+mj-cs"/>
              </a:rPr>
              <a:t>hastings</a:t>
            </a:r>
            <a:r>
              <a:rPr lang="en-US" sz="3200" b="1" i="0" kern="1200" cap="all" baseline="0" dirty="0">
                <a:solidFill>
                  <a:schemeClr val="bg1"/>
                </a:solidFill>
                <a:latin typeface="+mj-lt"/>
                <a:ea typeface="+mj-ea"/>
                <a:cs typeface="+mj-cs"/>
              </a:rPr>
              <a:t>. You will need a brief sentence to go with a picture, I have written an example of how to split it up into the boxes.</a:t>
            </a:r>
          </a:p>
        </p:txBody>
      </p:sp>
      <p:sp>
        <p:nvSpPr>
          <p:cNvPr id="1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7"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19"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478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00CBB38-F46B-B248-A83D-871DDECA9F08}"/>
              </a:ext>
            </a:extLst>
          </p:cNvPr>
          <p:cNvGraphicFramePr>
            <a:graphicFrameLocks noGrp="1"/>
          </p:cNvGraphicFramePr>
          <p:nvPr>
            <p:extLst>
              <p:ext uri="{D42A27DB-BD31-4B8C-83A1-F6EECF244321}">
                <p14:modId xmlns:p14="http://schemas.microsoft.com/office/powerpoint/2010/main" val="763412621"/>
              </p:ext>
            </p:extLst>
          </p:nvPr>
        </p:nvGraphicFramePr>
        <p:xfrm>
          <a:off x="178145" y="65028"/>
          <a:ext cx="11395904" cy="6792972"/>
        </p:xfrm>
        <a:graphic>
          <a:graphicData uri="http://schemas.openxmlformats.org/drawingml/2006/table">
            <a:tbl>
              <a:tblPr firstRow="1" bandRow="1">
                <a:tableStyleId>{5940675A-B579-460E-94D1-54222C63F5DA}</a:tableStyleId>
              </a:tblPr>
              <a:tblGrid>
                <a:gridCol w="2848976">
                  <a:extLst>
                    <a:ext uri="{9D8B030D-6E8A-4147-A177-3AD203B41FA5}">
                      <a16:colId xmlns:a16="http://schemas.microsoft.com/office/drawing/2014/main" val="85592026"/>
                    </a:ext>
                  </a:extLst>
                </a:gridCol>
                <a:gridCol w="2848976">
                  <a:extLst>
                    <a:ext uri="{9D8B030D-6E8A-4147-A177-3AD203B41FA5}">
                      <a16:colId xmlns:a16="http://schemas.microsoft.com/office/drawing/2014/main" val="974029780"/>
                    </a:ext>
                  </a:extLst>
                </a:gridCol>
                <a:gridCol w="2848976">
                  <a:extLst>
                    <a:ext uri="{9D8B030D-6E8A-4147-A177-3AD203B41FA5}">
                      <a16:colId xmlns:a16="http://schemas.microsoft.com/office/drawing/2014/main" val="1584932815"/>
                    </a:ext>
                  </a:extLst>
                </a:gridCol>
                <a:gridCol w="2848976">
                  <a:extLst>
                    <a:ext uri="{9D8B030D-6E8A-4147-A177-3AD203B41FA5}">
                      <a16:colId xmlns:a16="http://schemas.microsoft.com/office/drawing/2014/main" val="1905268762"/>
                    </a:ext>
                  </a:extLst>
                </a:gridCol>
              </a:tblGrid>
              <a:tr h="2249917">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82875164"/>
                  </a:ext>
                </a:extLst>
              </a:tr>
              <a:tr h="911645">
                <a:tc>
                  <a:txBody>
                    <a:bodyPr/>
                    <a:lstStyle/>
                    <a:p>
                      <a:r>
                        <a:rPr lang="en-US" sz="1800" dirty="0">
                          <a:latin typeface="Chalkboard" panose="03050602040202020205" pitchFamily="66" charset="77"/>
                        </a:rPr>
                        <a:t>The king died in January 1066. </a:t>
                      </a:r>
                    </a:p>
                  </a:txBody>
                  <a:tcPr/>
                </a:tc>
                <a:tc>
                  <a:txBody>
                    <a:bodyPr/>
                    <a:lstStyle/>
                    <a:p>
                      <a:r>
                        <a:rPr lang="en-US" sz="1800" dirty="0">
                          <a:latin typeface="Chalkboard" panose="03050602040202020205" pitchFamily="66" charset="77"/>
                        </a:rPr>
                        <a:t>Harold Godwinson became king. William and Harald were not happy and wanted to fight for the title.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halkboard" panose="03050602040202020205" pitchFamily="66" charset="77"/>
                        </a:rPr>
                        <a:t>The king met </a:t>
                      </a:r>
                      <a:r>
                        <a:rPr lang="en-US" sz="1800" dirty="0" err="1">
                          <a:latin typeface="Chalkboard" panose="03050602040202020205" pitchFamily="66" charset="77"/>
                        </a:rPr>
                        <a:t>Haralds</a:t>
                      </a:r>
                      <a:r>
                        <a:rPr lang="en-US" sz="1800" dirty="0">
                          <a:latin typeface="Chalkboard" panose="03050602040202020205" pitchFamily="66" charset="77"/>
                        </a:rPr>
                        <a:t> army in the North of England and defeated him.</a:t>
                      </a:r>
                    </a:p>
                    <a:p>
                      <a:endParaRPr lang="en-US" sz="1800" dirty="0">
                        <a:latin typeface="Chalkboard" panose="03050602040202020205" pitchFamily="66"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halkboard" panose="03050602040202020205" pitchFamily="66" charset="77"/>
                        </a:rPr>
                        <a:t>He marched his tired men to the south of England to meet William.</a:t>
                      </a:r>
                    </a:p>
                    <a:p>
                      <a:endParaRPr lang="en-US" sz="1800" dirty="0">
                        <a:latin typeface="Chalkboard" panose="03050602040202020205" pitchFamily="66" charset="77"/>
                      </a:endParaRPr>
                    </a:p>
                  </a:txBody>
                  <a:tcPr/>
                </a:tc>
                <a:extLst>
                  <a:ext uri="{0D108BD9-81ED-4DB2-BD59-A6C34878D82A}">
                    <a16:rowId xmlns:a16="http://schemas.microsoft.com/office/drawing/2014/main" val="4250711662"/>
                  </a:ext>
                </a:extLst>
              </a:tr>
              <a:tr h="1891295">
                <a:tc>
                  <a:txBody>
                    <a:bodyPr/>
                    <a:lstStyle/>
                    <a:p>
                      <a:endParaRPr lang="en-US" sz="1800">
                        <a:latin typeface="Chalkboard" panose="03050602040202020205" pitchFamily="66" charset="77"/>
                      </a:endParaRPr>
                    </a:p>
                  </a:txBody>
                  <a:tcPr/>
                </a:tc>
                <a:tc>
                  <a:txBody>
                    <a:bodyPr/>
                    <a:lstStyle/>
                    <a:p>
                      <a:endParaRPr lang="en-US" sz="1800">
                        <a:latin typeface="Chalkboard" panose="03050602040202020205" pitchFamily="66" charset="77"/>
                      </a:endParaRPr>
                    </a:p>
                  </a:txBody>
                  <a:tcPr/>
                </a:tc>
                <a:tc>
                  <a:txBody>
                    <a:bodyPr/>
                    <a:lstStyle/>
                    <a:p>
                      <a:endParaRPr lang="en-US" sz="1800">
                        <a:latin typeface="Chalkboard" panose="03050602040202020205" pitchFamily="66" charset="77"/>
                      </a:endParaRPr>
                    </a:p>
                  </a:txBody>
                  <a:tcPr/>
                </a:tc>
                <a:tc>
                  <a:txBody>
                    <a:bodyPr/>
                    <a:lstStyle/>
                    <a:p>
                      <a:endParaRPr lang="en-US" sz="1800">
                        <a:latin typeface="Chalkboard" panose="03050602040202020205" pitchFamily="66" charset="77"/>
                      </a:endParaRPr>
                    </a:p>
                  </a:txBody>
                  <a:tcPr/>
                </a:tc>
                <a:extLst>
                  <a:ext uri="{0D108BD9-81ED-4DB2-BD59-A6C34878D82A}">
                    <a16:rowId xmlns:a16="http://schemas.microsoft.com/office/drawing/2014/main" val="2137127607"/>
                  </a:ext>
                </a:extLst>
              </a:tr>
              <a:tr h="828695">
                <a:tc>
                  <a:txBody>
                    <a:bodyPr/>
                    <a:lstStyle/>
                    <a:p>
                      <a:r>
                        <a:rPr lang="en-US" sz="1800" dirty="0">
                          <a:latin typeface="Chalkboard" panose="03050602040202020205" pitchFamily="66" charset="77"/>
                        </a:rPr>
                        <a:t>He met Williams army in Hastings and his army put up a good fight to defend their king.</a:t>
                      </a:r>
                    </a:p>
                  </a:txBody>
                  <a:tcPr/>
                </a:tc>
                <a:tc>
                  <a:txBody>
                    <a:bodyPr/>
                    <a:lstStyle/>
                    <a:p>
                      <a:r>
                        <a:rPr lang="en-US" sz="1800" dirty="0">
                          <a:latin typeface="Chalkboard" panose="03050602040202020205" pitchFamily="66" charset="77"/>
                        </a:rPr>
                        <a:t>Harold got shot in the eye with an arrow and died.</a:t>
                      </a:r>
                    </a:p>
                  </a:txBody>
                  <a:tcPr/>
                </a:tc>
                <a:tc>
                  <a:txBody>
                    <a:bodyPr/>
                    <a:lstStyle/>
                    <a:p>
                      <a:r>
                        <a:rPr lang="en-US" sz="1800" dirty="0">
                          <a:latin typeface="Chalkboard" panose="03050602040202020205" pitchFamily="66" charset="77"/>
                        </a:rPr>
                        <a:t>His army were leaderless so the war ended.</a:t>
                      </a:r>
                    </a:p>
                  </a:txBody>
                  <a:tcPr/>
                </a:tc>
                <a:tc>
                  <a:txBody>
                    <a:bodyPr/>
                    <a:lstStyle/>
                    <a:p>
                      <a:r>
                        <a:rPr lang="en-US" sz="1800" dirty="0">
                          <a:latin typeface="Chalkboard" panose="03050602040202020205" pitchFamily="66" charset="77"/>
                        </a:rPr>
                        <a:t>William was known as ‘William the Conqueror’ and was crowned king on Christmas day.</a:t>
                      </a:r>
                    </a:p>
                  </a:txBody>
                  <a:tcPr/>
                </a:tc>
                <a:extLst>
                  <a:ext uri="{0D108BD9-81ED-4DB2-BD59-A6C34878D82A}">
                    <a16:rowId xmlns:a16="http://schemas.microsoft.com/office/drawing/2014/main" val="1770073234"/>
                  </a:ext>
                </a:extLst>
              </a:tr>
            </a:tbl>
          </a:graphicData>
        </a:graphic>
      </p:graphicFrame>
    </p:spTree>
    <p:extLst>
      <p:ext uri="{BB962C8B-B14F-4D97-AF65-F5344CB8AC3E}">
        <p14:creationId xmlns:p14="http://schemas.microsoft.com/office/powerpoint/2010/main" val="1680560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EBCEA39C-D5DA-984B-822E-0CB6503C1180}"/>
              </a:ext>
            </a:extLst>
          </p:cNvPr>
          <p:cNvSpPr>
            <a:spLocks noGrp="1"/>
          </p:cNvSpPr>
          <p:nvPr>
            <p:ph idx="1"/>
          </p:nvPr>
        </p:nvSpPr>
        <p:spPr>
          <a:xfrm>
            <a:off x="6397039" y="381935"/>
            <a:ext cx="4685916" cy="5974415"/>
          </a:xfrm>
        </p:spPr>
        <p:txBody>
          <a:bodyPr anchor="ctr">
            <a:normAutofit/>
          </a:bodyPr>
          <a:lstStyle/>
          <a:p>
            <a:pPr marL="0" indent="0">
              <a:buNone/>
            </a:pPr>
            <a:r>
              <a:rPr lang="en-GB" sz="3200" dirty="0"/>
              <a:t>I want you to think back to the English we did before Christmas, the Anglo-Saxon boy. Can you remember Magnus and his father Harold Godwinson who were trying to befriend the king so that he could take over as king when he died? These history lessons lead on from this</a:t>
            </a:r>
            <a:endParaRPr lang="en-US" sz="3200" dirty="0"/>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0548B0E-5038-2E49-84FF-055F1C5629FC}"/>
              </a:ext>
            </a:extLst>
          </p:cNvPr>
          <p:cNvSpPr/>
          <p:nvPr/>
        </p:nvSpPr>
        <p:spPr>
          <a:xfrm>
            <a:off x="1330094" y="2885577"/>
            <a:ext cx="3736852" cy="646331"/>
          </a:xfrm>
          <a:prstGeom prst="rect">
            <a:avLst/>
          </a:prstGeom>
        </p:spPr>
        <p:txBody>
          <a:bodyPr wrap="square">
            <a:spAutoFit/>
          </a:bodyPr>
          <a:lstStyle/>
          <a:p>
            <a:r>
              <a:rPr lang="en-GB" b="0" i="0" dirty="0">
                <a:solidFill>
                  <a:srgbClr val="FF0000"/>
                </a:solidFill>
                <a:effectLst/>
                <a:hlinkClick r:id="rId2">
                  <a:extLst>
                    <a:ext uri="{A12FA001-AC4F-418D-AE19-62706E023703}">
                      <ahyp:hlinkClr xmlns:ahyp="http://schemas.microsoft.com/office/drawing/2018/hyperlinkcolor" val="tx"/>
                    </a:ext>
                  </a:extLst>
                </a:hlinkClick>
              </a:rPr>
              <a:t>https://www.bbc.co.uk/bitesize/topics/ztyr9j6/articles/z3s9j6f</a:t>
            </a:r>
            <a:endParaRPr lang="en-US" dirty="0">
              <a:solidFill>
                <a:srgbClr val="FF0000"/>
              </a:solidFill>
            </a:endParaRPr>
          </a:p>
        </p:txBody>
      </p:sp>
    </p:spTree>
    <p:extLst>
      <p:ext uri="{BB962C8B-B14F-4D97-AF65-F5344CB8AC3E}">
        <p14:creationId xmlns:p14="http://schemas.microsoft.com/office/powerpoint/2010/main" val="159806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739900" y="393132"/>
            <a:ext cx="8475255" cy="994306"/>
          </a:xfrm>
          <a:prstGeom prst="roundRect">
            <a:avLst>
              <a:gd name="adj" fmla="val 0"/>
            </a:avLst>
          </a:prstGeom>
          <a:noFill/>
        </p:spPr>
        <p:txBody>
          <a:bodyPr/>
          <a:lstStyle/>
          <a:p>
            <a:pPr algn="ctr"/>
            <a:r>
              <a:rPr lang="en-GB" sz="5400">
                <a:latin typeface="+mj-lt"/>
              </a:rPr>
              <a:t>The Battle of Hastings</a:t>
            </a:r>
          </a:p>
        </p:txBody>
      </p:sp>
      <p:sp>
        <p:nvSpPr>
          <p:cNvPr id="5" name="Rectangle 4"/>
          <p:cNvSpPr/>
          <p:nvPr/>
        </p:nvSpPr>
        <p:spPr>
          <a:xfrm>
            <a:off x="1168400" y="1387438"/>
            <a:ext cx="10210800" cy="984885"/>
          </a:xfrm>
          <a:prstGeom prst="rect">
            <a:avLst/>
          </a:prstGeom>
        </p:spPr>
        <p:txBody>
          <a:bodyPr wrap="square" lIns="0" tIns="0" rIns="0" bIns="0">
            <a:spAutoFit/>
          </a:bodyPr>
          <a:lstStyle/>
          <a:p>
            <a:pPr algn="ctr">
              <a:lnSpc>
                <a:spcPct val="100000"/>
              </a:lnSpc>
              <a:spcBef>
                <a:spcPct val="0"/>
              </a:spcBef>
              <a:buFontTx/>
              <a:buNone/>
            </a:pPr>
            <a:r>
              <a:rPr lang="en-GB" altLang="en-US" sz="3200">
                <a:latin typeface="+mj-lt"/>
              </a:rPr>
              <a:t>The Bayeux Tapestry tells the story of the Battle of Hastings. </a:t>
            </a:r>
          </a:p>
          <a:p>
            <a:pPr algn="ctr">
              <a:lnSpc>
                <a:spcPct val="100000"/>
              </a:lnSpc>
              <a:spcBef>
                <a:spcPct val="0"/>
              </a:spcBef>
              <a:buFontTx/>
              <a:buNone/>
            </a:pPr>
            <a:r>
              <a:rPr lang="en-GB" altLang="en-US" sz="3200">
                <a:latin typeface="+mj-lt"/>
              </a:rPr>
              <a:t>The tapestry was made around ten years after the battle.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2" t="-4830" r="62" b="18062"/>
          <a:stretch/>
        </p:blipFill>
        <p:spPr bwMode="auto">
          <a:xfrm>
            <a:off x="1964512" y="2680553"/>
            <a:ext cx="8262975" cy="367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D0F2939-58D8-4458-A8E1-9961C5E421FC}"/>
              </a:ext>
            </a:extLst>
          </p:cNvPr>
          <p:cNvPicPr>
            <a:picLocks noChangeAspect="1"/>
          </p:cNvPicPr>
          <p:nvPr/>
        </p:nvPicPr>
        <p:blipFill rotWithShape="1">
          <a:blip r:embed="rId3"/>
          <a:srcRect l="15535" t="10188" r="17992" b="16278"/>
          <a:stretch/>
        </p:blipFill>
        <p:spPr>
          <a:xfrm>
            <a:off x="10601863" y="5734867"/>
            <a:ext cx="1325880" cy="900129"/>
          </a:xfrm>
          <a:prstGeom prst="rect">
            <a:avLst/>
          </a:prstGeom>
        </p:spPr>
      </p:pic>
      <p:sp>
        <p:nvSpPr>
          <p:cNvPr id="9" name="Footer Placeholder 3">
            <a:extLst>
              <a:ext uri="{FF2B5EF4-FFF2-40B4-BE49-F238E27FC236}">
                <a16:creationId xmlns:a16="http://schemas.microsoft.com/office/drawing/2014/main" id="{951225DC-A539-452C-BE64-CC327889F6C6}"/>
              </a:ext>
            </a:extLst>
          </p:cNvPr>
          <p:cNvSpPr txBox="1">
            <a:spLocks/>
          </p:cNvSpPr>
          <p:nvPr/>
        </p:nvSpPr>
        <p:spPr>
          <a:xfrm>
            <a:off x="3896751" y="6356350"/>
            <a:ext cx="42566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 All rights reserved Northampton Primary Academy Trust 2021</a:t>
            </a:r>
            <a:endParaRPr lang="en-US" sz="1200"/>
          </a:p>
        </p:txBody>
      </p:sp>
    </p:spTree>
    <p:extLst>
      <p:ext uri="{BB962C8B-B14F-4D97-AF65-F5344CB8AC3E}">
        <p14:creationId xmlns:p14="http://schemas.microsoft.com/office/powerpoint/2010/main" val="371238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2159726" y="0"/>
            <a:ext cx="8255725" cy="994306"/>
          </a:xfrm>
          <a:prstGeom prst="roundRect">
            <a:avLst>
              <a:gd name="adj" fmla="val 0"/>
            </a:avLst>
          </a:prstGeom>
          <a:noFill/>
        </p:spPr>
        <p:txBody>
          <a:bodyPr/>
          <a:lstStyle/>
          <a:p>
            <a:pPr algn="ctr"/>
            <a:r>
              <a:rPr lang="en-GB" sz="5400">
                <a:latin typeface="+mj-lt"/>
              </a:rPr>
              <a:t>The Passing of the King</a:t>
            </a:r>
          </a:p>
        </p:txBody>
      </p:sp>
      <p:sp>
        <p:nvSpPr>
          <p:cNvPr id="5" name="Rectangle 4"/>
          <p:cNvSpPr/>
          <p:nvPr/>
        </p:nvSpPr>
        <p:spPr>
          <a:xfrm>
            <a:off x="5908898" y="1904249"/>
            <a:ext cx="5557408" cy="3016210"/>
          </a:xfrm>
          <a:prstGeom prst="rect">
            <a:avLst/>
          </a:prstGeom>
        </p:spPr>
        <p:txBody>
          <a:bodyPr wrap="square" lIns="0" tIns="0" rIns="0" bIns="0" anchor="t">
            <a:spAutoFit/>
          </a:bodyPr>
          <a:lstStyle/>
          <a:p>
            <a:pPr algn="just">
              <a:lnSpc>
                <a:spcPct val="100000"/>
              </a:lnSpc>
              <a:spcBef>
                <a:spcPct val="0"/>
              </a:spcBef>
              <a:buFontTx/>
              <a:buNone/>
            </a:pPr>
            <a:r>
              <a:rPr lang="en-GB" altLang="en-US" sz="2800">
                <a:latin typeface="+mj-lt"/>
              </a:rPr>
              <a:t>In January 1066, the King of England died. His name was Edward the Confessor. The tapestry shows the king handing the crown to his chosen successor – the person he chose to be the next King of England: </a:t>
            </a:r>
            <a:r>
              <a:rPr lang="en-GB" altLang="en-US" sz="2800" b="1">
                <a:latin typeface="+mj-lt"/>
              </a:rPr>
              <a:t>Harold Godwinson</a:t>
            </a:r>
            <a:r>
              <a:rPr lang="en-GB" altLang="en-US" sz="2800">
                <a:latin typeface="+mj-lt"/>
              </a:rPr>
              <a:t>.</a:t>
            </a:r>
          </a:p>
        </p:txBody>
      </p:sp>
      <p:pic>
        <p:nvPicPr>
          <p:cNvPr id="7"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5394"/>
          <a:stretch/>
        </p:blipFill>
        <p:spPr bwMode="auto">
          <a:xfrm>
            <a:off x="716549" y="994306"/>
            <a:ext cx="4488497" cy="519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34B53F7-BD8F-4327-8108-28701DC417B4}"/>
              </a:ext>
            </a:extLst>
          </p:cNvPr>
          <p:cNvPicPr>
            <a:picLocks noChangeAspect="1"/>
          </p:cNvPicPr>
          <p:nvPr/>
        </p:nvPicPr>
        <p:blipFill rotWithShape="1">
          <a:blip r:embed="rId3"/>
          <a:srcRect l="15535" t="10188" r="17992" b="16278"/>
          <a:stretch/>
        </p:blipFill>
        <p:spPr>
          <a:xfrm>
            <a:off x="10601863" y="5734867"/>
            <a:ext cx="1325880" cy="900129"/>
          </a:xfrm>
          <a:prstGeom prst="rect">
            <a:avLst/>
          </a:prstGeom>
        </p:spPr>
      </p:pic>
      <p:sp>
        <p:nvSpPr>
          <p:cNvPr id="8" name="Footer Placeholder 3">
            <a:extLst>
              <a:ext uri="{FF2B5EF4-FFF2-40B4-BE49-F238E27FC236}">
                <a16:creationId xmlns:a16="http://schemas.microsoft.com/office/drawing/2014/main" id="{4C87AECA-A141-47CB-8132-86F5AE232B01}"/>
              </a:ext>
            </a:extLst>
          </p:cNvPr>
          <p:cNvSpPr txBox="1">
            <a:spLocks/>
          </p:cNvSpPr>
          <p:nvPr/>
        </p:nvSpPr>
        <p:spPr>
          <a:xfrm>
            <a:off x="3896751" y="6356350"/>
            <a:ext cx="42566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 All rights reserved Northampton Primary Academy Trust 2021</a:t>
            </a:r>
            <a:endParaRPr lang="en-US" sz="1200"/>
          </a:p>
        </p:txBody>
      </p:sp>
    </p:spTree>
    <p:extLst>
      <p:ext uri="{BB962C8B-B14F-4D97-AF65-F5344CB8AC3E}">
        <p14:creationId xmlns:p14="http://schemas.microsoft.com/office/powerpoint/2010/main" val="366842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382654" y="268021"/>
            <a:ext cx="8255725" cy="994306"/>
          </a:xfrm>
          <a:prstGeom prst="roundRect">
            <a:avLst>
              <a:gd name="adj" fmla="val 0"/>
            </a:avLst>
          </a:prstGeom>
          <a:noFill/>
        </p:spPr>
        <p:txBody>
          <a:bodyPr/>
          <a:lstStyle/>
          <a:p>
            <a:pPr algn="ctr"/>
            <a:r>
              <a:rPr lang="en-GB" sz="5400">
                <a:latin typeface="+mj-lt"/>
              </a:rPr>
              <a:t>King Harold</a:t>
            </a:r>
          </a:p>
        </p:txBody>
      </p:sp>
      <p:sp>
        <p:nvSpPr>
          <p:cNvPr id="5" name="Rectangle 4"/>
          <p:cNvSpPr/>
          <p:nvPr/>
        </p:nvSpPr>
        <p:spPr>
          <a:xfrm>
            <a:off x="716522" y="2781712"/>
            <a:ext cx="5776642" cy="984885"/>
          </a:xfrm>
          <a:prstGeom prst="rect">
            <a:avLst/>
          </a:prstGeom>
        </p:spPr>
        <p:txBody>
          <a:bodyPr wrap="square" lIns="0" tIns="0" rIns="0" bIns="0" anchor="t">
            <a:spAutoFit/>
          </a:bodyPr>
          <a:lstStyle/>
          <a:p>
            <a:pPr>
              <a:lnSpc>
                <a:spcPct val="100000"/>
              </a:lnSpc>
              <a:spcBef>
                <a:spcPct val="0"/>
              </a:spcBef>
              <a:buFontTx/>
              <a:buNone/>
            </a:pPr>
            <a:r>
              <a:rPr lang="en-GB" altLang="en-US" sz="3200">
                <a:latin typeface="+mj-lt"/>
              </a:rPr>
              <a:t>Harold was crowned king at Westminster Abbey. </a:t>
            </a:r>
            <a:endParaRPr lang="en-GB" altLang="en-US" sz="3200">
              <a:latin typeface="+mj-lt"/>
              <a:cs typeface="Calibri"/>
            </a:endParaRPr>
          </a:p>
        </p:txBody>
      </p:sp>
      <p:pic>
        <p:nvPicPr>
          <p:cNvPr id="6" name="Picture 1"/>
          <p:cNvPicPr>
            <a:picLocks noChangeAspect="1"/>
          </p:cNvPicPr>
          <p:nvPr/>
        </p:nvPicPr>
        <p:blipFill rotWithShape="1">
          <a:blip r:embed="rId2">
            <a:extLst>
              <a:ext uri="{28A0092B-C50C-407E-A947-70E740481C1C}">
                <a14:useLocalDpi xmlns:a14="http://schemas.microsoft.com/office/drawing/2010/main" val="0"/>
              </a:ext>
            </a:extLst>
          </a:blip>
          <a:srcRect l="8592" r="13607" b="3069"/>
          <a:stretch/>
        </p:blipFill>
        <p:spPr bwMode="auto">
          <a:xfrm>
            <a:off x="6416207" y="1262327"/>
            <a:ext cx="4393139" cy="500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9CE3656-5E3A-4A9E-9EB6-3CD452CE5F72}"/>
              </a:ext>
            </a:extLst>
          </p:cNvPr>
          <p:cNvPicPr>
            <a:picLocks noChangeAspect="1"/>
          </p:cNvPicPr>
          <p:nvPr/>
        </p:nvPicPr>
        <p:blipFill rotWithShape="1">
          <a:blip r:embed="rId3"/>
          <a:srcRect l="15535" t="10188" r="17992" b="16278"/>
          <a:stretch/>
        </p:blipFill>
        <p:spPr>
          <a:xfrm>
            <a:off x="10809346" y="5820803"/>
            <a:ext cx="1325880" cy="900129"/>
          </a:xfrm>
          <a:prstGeom prst="rect">
            <a:avLst/>
          </a:prstGeom>
        </p:spPr>
      </p:pic>
      <p:sp>
        <p:nvSpPr>
          <p:cNvPr id="8" name="Footer Placeholder 3">
            <a:extLst>
              <a:ext uri="{FF2B5EF4-FFF2-40B4-BE49-F238E27FC236}">
                <a16:creationId xmlns:a16="http://schemas.microsoft.com/office/drawing/2014/main" id="{D8E7E03B-87DA-468A-BD42-215912037E8D}"/>
              </a:ext>
            </a:extLst>
          </p:cNvPr>
          <p:cNvSpPr txBox="1">
            <a:spLocks/>
          </p:cNvSpPr>
          <p:nvPr/>
        </p:nvSpPr>
        <p:spPr>
          <a:xfrm>
            <a:off x="3382191" y="6355807"/>
            <a:ext cx="42566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 All rights reserved Northampton Primary Academy Trust 2021</a:t>
            </a:r>
            <a:endParaRPr lang="en-US" sz="1200"/>
          </a:p>
        </p:txBody>
      </p:sp>
    </p:spTree>
    <p:extLst>
      <p:ext uri="{BB962C8B-B14F-4D97-AF65-F5344CB8AC3E}">
        <p14:creationId xmlns:p14="http://schemas.microsoft.com/office/powerpoint/2010/main" val="190460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537399" y="442214"/>
            <a:ext cx="8255725" cy="994306"/>
          </a:xfrm>
          <a:prstGeom prst="roundRect">
            <a:avLst>
              <a:gd name="adj" fmla="val 0"/>
            </a:avLst>
          </a:prstGeom>
          <a:noFill/>
        </p:spPr>
        <p:txBody>
          <a:bodyPr/>
          <a:lstStyle/>
          <a:p>
            <a:pPr algn="ctr"/>
            <a:r>
              <a:rPr lang="en-GB" altLang="en-US" sz="5400">
                <a:latin typeface="+mj-lt"/>
              </a:rPr>
              <a:t>William, Duke of Normandy</a:t>
            </a:r>
            <a:endParaRPr lang="en-GB" sz="5400">
              <a:latin typeface="+mj-lt"/>
            </a:endParaRPr>
          </a:p>
        </p:txBody>
      </p:sp>
      <p:sp>
        <p:nvSpPr>
          <p:cNvPr id="5" name="Rectangle 4"/>
          <p:cNvSpPr/>
          <p:nvPr/>
        </p:nvSpPr>
        <p:spPr>
          <a:xfrm>
            <a:off x="281354" y="2804794"/>
            <a:ext cx="5680423" cy="1969770"/>
          </a:xfrm>
          <a:prstGeom prst="rect">
            <a:avLst/>
          </a:prstGeom>
        </p:spPr>
        <p:txBody>
          <a:bodyPr wrap="square" lIns="0" tIns="0" rIns="0" bIns="0" anchor="t">
            <a:spAutoFit/>
          </a:bodyPr>
          <a:lstStyle/>
          <a:p>
            <a:pPr algn="just">
              <a:spcAft>
                <a:spcPts val="1200"/>
              </a:spcAft>
            </a:pPr>
            <a:r>
              <a:rPr lang="en-GB" altLang="en-US" sz="3200">
                <a:latin typeface="+mj-lt"/>
              </a:rPr>
              <a:t>William was Duke of Normandy in France. He very much wanted to be King of England and decided on a plan to get his way.</a:t>
            </a:r>
          </a:p>
        </p:txBody>
      </p:sp>
      <p:pic>
        <p:nvPicPr>
          <p:cNvPr id="7" name="Picture 1"/>
          <p:cNvPicPr>
            <a:picLocks noChangeAspect="1"/>
          </p:cNvPicPr>
          <p:nvPr/>
        </p:nvPicPr>
        <p:blipFill rotWithShape="1">
          <a:blip r:embed="rId2">
            <a:extLst>
              <a:ext uri="{28A0092B-C50C-407E-A947-70E740481C1C}">
                <a14:useLocalDpi xmlns:a14="http://schemas.microsoft.com/office/drawing/2010/main" val="0"/>
              </a:ext>
            </a:extLst>
          </a:blip>
          <a:srcRect l="5932" t="7254" b="4375"/>
          <a:stretch/>
        </p:blipFill>
        <p:spPr bwMode="auto">
          <a:xfrm>
            <a:off x="6810913" y="1609237"/>
            <a:ext cx="3816350" cy="436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32062DA-8069-46F0-BA3C-6A8965C8B086}"/>
              </a:ext>
            </a:extLst>
          </p:cNvPr>
          <p:cNvPicPr>
            <a:picLocks noChangeAspect="1"/>
          </p:cNvPicPr>
          <p:nvPr/>
        </p:nvPicPr>
        <p:blipFill rotWithShape="1">
          <a:blip r:embed="rId3"/>
          <a:srcRect l="15535" t="10188" r="17992" b="16278"/>
          <a:stretch/>
        </p:blipFill>
        <p:spPr>
          <a:xfrm>
            <a:off x="10601863" y="5734867"/>
            <a:ext cx="1325880" cy="900129"/>
          </a:xfrm>
          <a:prstGeom prst="rect">
            <a:avLst/>
          </a:prstGeom>
        </p:spPr>
      </p:pic>
      <p:sp>
        <p:nvSpPr>
          <p:cNvPr id="8" name="Footer Placeholder 3">
            <a:extLst>
              <a:ext uri="{FF2B5EF4-FFF2-40B4-BE49-F238E27FC236}">
                <a16:creationId xmlns:a16="http://schemas.microsoft.com/office/drawing/2014/main" id="{E435288D-9EF2-4B6C-9E72-7B3C8C0F5946}"/>
              </a:ext>
            </a:extLst>
          </p:cNvPr>
          <p:cNvSpPr txBox="1">
            <a:spLocks/>
          </p:cNvSpPr>
          <p:nvPr/>
        </p:nvSpPr>
        <p:spPr>
          <a:xfrm>
            <a:off x="3896751" y="6356350"/>
            <a:ext cx="42566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 All rights reserved Northampton Primary Academy Trust 2021</a:t>
            </a:r>
            <a:endParaRPr lang="en-US" sz="1200"/>
          </a:p>
        </p:txBody>
      </p:sp>
    </p:spTree>
    <p:extLst>
      <p:ext uri="{BB962C8B-B14F-4D97-AF65-F5344CB8AC3E}">
        <p14:creationId xmlns:p14="http://schemas.microsoft.com/office/powerpoint/2010/main" val="325782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795875" y="0"/>
            <a:ext cx="8255725" cy="994306"/>
          </a:xfrm>
          <a:prstGeom prst="roundRect">
            <a:avLst>
              <a:gd name="adj" fmla="val 0"/>
            </a:avLst>
          </a:prstGeom>
          <a:noFill/>
        </p:spPr>
        <p:txBody>
          <a:bodyPr/>
          <a:lstStyle/>
          <a:p>
            <a:pPr algn="ctr"/>
            <a:r>
              <a:rPr lang="en-GB" altLang="en-US" sz="5400">
                <a:latin typeface="+mj-lt"/>
              </a:rPr>
              <a:t>September 1066</a:t>
            </a:r>
            <a:endParaRPr lang="en-GB" sz="5400">
              <a:latin typeface="+mj-lt"/>
            </a:endParaRPr>
          </a:p>
        </p:txBody>
      </p:sp>
      <p:sp>
        <p:nvSpPr>
          <p:cNvPr id="6" name="Rectangle 6"/>
          <p:cNvSpPr>
            <a:spLocks noChangeArrowheads="1"/>
          </p:cNvSpPr>
          <p:nvPr/>
        </p:nvSpPr>
        <p:spPr bwMode="auto">
          <a:xfrm>
            <a:off x="5392384" y="1440998"/>
            <a:ext cx="6226891" cy="4360883"/>
          </a:xfrm>
          <a:prstGeom prst="rect">
            <a:avLst/>
          </a:prstGeom>
          <a:noFill/>
          <a:ln>
            <a:noFill/>
          </a:ln>
        </p:spPr>
        <p:txBody>
          <a:bodyPr lIns="144000" tIns="144000" rIns="144000" bIns="144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3200">
                <a:solidFill>
                  <a:schemeClr val="tx1"/>
                </a:solidFill>
                <a:latin typeface="+mj-lt"/>
              </a:rPr>
              <a:t>Harald Hardrada, the Norwegian king, also wanted the English throne. He tried to invade Northumbria in the north of England. King Harold sent his army to meet them, and the invaders lost the battle at Stamford Bridge in Yorkshire.</a:t>
            </a:r>
            <a:endParaRPr lang="en-GB" altLang="en-US" sz="3200" b="1">
              <a:solidFill>
                <a:schemeClr val="tx1"/>
              </a:solidFill>
              <a:latin typeface="+mj-lt"/>
            </a:endParaRPr>
          </a:p>
        </p:txBody>
      </p:sp>
      <p:pic>
        <p:nvPicPr>
          <p:cNvPr id="7" name="Picture 6">
            <a:extLst>
              <a:ext uri="{FF2B5EF4-FFF2-40B4-BE49-F238E27FC236}">
                <a16:creationId xmlns:a16="http://schemas.microsoft.com/office/drawing/2014/main" id="{F7620F6E-A2A6-4EF7-97E5-D75C763377B2}"/>
              </a:ext>
            </a:extLst>
          </p:cNvPr>
          <p:cNvPicPr>
            <a:picLocks noChangeAspect="1"/>
          </p:cNvPicPr>
          <p:nvPr/>
        </p:nvPicPr>
        <p:blipFill rotWithShape="1">
          <a:blip r:embed="rId2"/>
          <a:srcRect l="15535" t="10188" r="17992" b="16278"/>
          <a:stretch/>
        </p:blipFill>
        <p:spPr>
          <a:xfrm>
            <a:off x="10601863" y="5734867"/>
            <a:ext cx="1325880" cy="900129"/>
          </a:xfrm>
          <a:prstGeom prst="rect">
            <a:avLst/>
          </a:prstGeom>
        </p:spPr>
      </p:pic>
      <p:sp>
        <p:nvSpPr>
          <p:cNvPr id="8" name="Footer Placeholder 3">
            <a:extLst>
              <a:ext uri="{FF2B5EF4-FFF2-40B4-BE49-F238E27FC236}">
                <a16:creationId xmlns:a16="http://schemas.microsoft.com/office/drawing/2014/main" id="{58C1CFF8-427A-4D53-9B3A-DE7CF25BBFF2}"/>
              </a:ext>
            </a:extLst>
          </p:cNvPr>
          <p:cNvSpPr txBox="1">
            <a:spLocks/>
          </p:cNvSpPr>
          <p:nvPr/>
        </p:nvSpPr>
        <p:spPr>
          <a:xfrm>
            <a:off x="3896751" y="6356350"/>
            <a:ext cx="42566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 All rights reserved Northampton Primary Academy Trust 2021</a:t>
            </a:r>
            <a:endParaRPr lang="en-US" sz="1200"/>
          </a:p>
        </p:txBody>
      </p:sp>
      <p:pic>
        <p:nvPicPr>
          <p:cNvPr id="9" name="Picture 2" descr="File:Battle of Hastings map.jpg">
            <a:extLst>
              <a:ext uri="{FF2B5EF4-FFF2-40B4-BE49-F238E27FC236}">
                <a16:creationId xmlns:a16="http://schemas.microsoft.com/office/drawing/2014/main" id="{DE10389A-6B8E-41F5-8362-AAD8B8858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65" y="851594"/>
            <a:ext cx="3809977" cy="547284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45B3A869-8A18-40D9-918C-5373AEBF3EDE}"/>
              </a:ext>
            </a:extLst>
          </p:cNvPr>
          <p:cNvCxnSpPr>
            <a:cxnSpLocks/>
          </p:cNvCxnSpPr>
          <p:nvPr/>
        </p:nvCxnSpPr>
        <p:spPr bwMode="auto">
          <a:xfrm flipH="1">
            <a:off x="3182249" y="2096086"/>
            <a:ext cx="2168571" cy="18162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34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828416" y="124449"/>
            <a:ext cx="8255725" cy="994306"/>
          </a:xfrm>
          <a:prstGeom prst="roundRect">
            <a:avLst>
              <a:gd name="adj" fmla="val 0"/>
            </a:avLst>
          </a:prstGeom>
          <a:noFill/>
        </p:spPr>
        <p:txBody>
          <a:bodyPr/>
          <a:lstStyle/>
          <a:p>
            <a:pPr algn="ctr"/>
            <a:r>
              <a:rPr lang="en-GB" altLang="en-US" sz="5400">
                <a:latin typeface="+mj-lt"/>
              </a:rPr>
              <a:t>William Makes His Move</a:t>
            </a:r>
            <a:endParaRPr lang="en-GB" sz="5400">
              <a:latin typeface="+mj-lt"/>
            </a:endParaRPr>
          </a:p>
        </p:txBody>
      </p:sp>
      <p:sp>
        <p:nvSpPr>
          <p:cNvPr id="5" name="Rectangle 4"/>
          <p:cNvSpPr/>
          <p:nvPr/>
        </p:nvSpPr>
        <p:spPr>
          <a:xfrm>
            <a:off x="4543864" y="1433162"/>
            <a:ext cx="7512147" cy="861774"/>
          </a:xfrm>
          <a:prstGeom prst="rect">
            <a:avLst/>
          </a:prstGeom>
        </p:spPr>
        <p:txBody>
          <a:bodyPr wrap="square" lIns="0" tIns="0" rIns="0" bIns="0" anchor="t">
            <a:spAutoFit/>
          </a:bodyPr>
          <a:lstStyle/>
          <a:p>
            <a:pPr>
              <a:spcBef>
                <a:spcPct val="0"/>
              </a:spcBef>
            </a:pPr>
            <a:r>
              <a:rPr lang="en-GB" altLang="en-US" sz="2800">
                <a:latin typeface="+mj-lt"/>
              </a:rPr>
              <a:t>Two days later, William and his fleet of 700 ships sailed across the English Channel from France. </a:t>
            </a:r>
            <a:endParaRPr lang="en-GB" altLang="en-US" sz="2800">
              <a:latin typeface="+mj-lt"/>
              <a:cs typeface="Calibri"/>
            </a:endParaRPr>
          </a:p>
        </p:txBody>
      </p:sp>
      <p:sp>
        <p:nvSpPr>
          <p:cNvPr id="6" name="Title 20"/>
          <p:cNvSpPr txBox="1">
            <a:spLocks/>
          </p:cNvSpPr>
          <p:nvPr/>
        </p:nvSpPr>
        <p:spPr>
          <a:xfrm>
            <a:off x="4417948" y="2384747"/>
            <a:ext cx="7599112" cy="2233939"/>
          </a:xfrm>
          <a:prstGeom prst="roundRect">
            <a:avLst>
              <a:gd name="adj" fmla="val 0"/>
            </a:avLst>
          </a:prstGeom>
          <a:noFill/>
          <a:ln w="25400">
            <a:noFill/>
          </a:ln>
        </p:spPr>
        <p:txBody>
          <a:bodyPr vert="horz" lIns="108000" tIns="252000" rIns="108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2800" b="0">
                <a:solidFill>
                  <a:schemeClr val="tx1"/>
                </a:solidFill>
                <a:latin typeface="+mj-lt"/>
              </a:rPr>
              <a:t>The Norman invaders set about pillaging and burning the area across from the harbour mouth in order to force Harold to defend his people and country.</a:t>
            </a:r>
          </a:p>
        </p:txBody>
      </p:sp>
      <p:sp>
        <p:nvSpPr>
          <p:cNvPr id="8" name="Rectangle 7"/>
          <p:cNvSpPr/>
          <p:nvPr/>
        </p:nvSpPr>
        <p:spPr>
          <a:xfrm>
            <a:off x="4541616" y="4708999"/>
            <a:ext cx="6212743" cy="1292662"/>
          </a:xfrm>
          <a:prstGeom prst="rect">
            <a:avLst/>
          </a:prstGeom>
        </p:spPr>
        <p:txBody>
          <a:bodyPr wrap="square" lIns="0" tIns="0" rIns="0" bIns="0" anchor="t">
            <a:spAutoFit/>
          </a:bodyPr>
          <a:lstStyle/>
          <a:p>
            <a:pPr>
              <a:spcBef>
                <a:spcPct val="0"/>
              </a:spcBef>
            </a:pPr>
            <a:r>
              <a:rPr lang="en-GB" altLang="en-US" sz="2800">
                <a:latin typeface="+mj-lt"/>
              </a:rPr>
              <a:t>It worked. Harold raced down the country and gathered whatever army he could along the way.</a:t>
            </a:r>
            <a:endParaRPr lang="en-GB" altLang="en-US" sz="2800">
              <a:latin typeface="+mj-lt"/>
              <a:cs typeface="Calibri"/>
            </a:endParaRPr>
          </a:p>
        </p:txBody>
      </p:sp>
      <p:pic>
        <p:nvPicPr>
          <p:cNvPr id="9" name="Picture 8">
            <a:extLst>
              <a:ext uri="{FF2B5EF4-FFF2-40B4-BE49-F238E27FC236}">
                <a16:creationId xmlns:a16="http://schemas.microsoft.com/office/drawing/2014/main" id="{FDB25829-1398-4CD9-9FDE-CD77E34D4E7A}"/>
              </a:ext>
            </a:extLst>
          </p:cNvPr>
          <p:cNvPicPr>
            <a:picLocks noChangeAspect="1"/>
          </p:cNvPicPr>
          <p:nvPr/>
        </p:nvPicPr>
        <p:blipFill rotWithShape="1">
          <a:blip r:embed="rId2"/>
          <a:srcRect l="15535" t="10188" r="17992" b="16278"/>
          <a:stretch/>
        </p:blipFill>
        <p:spPr>
          <a:xfrm>
            <a:off x="10601863" y="5734867"/>
            <a:ext cx="1325880" cy="900129"/>
          </a:xfrm>
          <a:prstGeom prst="rect">
            <a:avLst/>
          </a:prstGeom>
        </p:spPr>
      </p:pic>
      <p:sp>
        <p:nvSpPr>
          <p:cNvPr id="11" name="Footer Placeholder 3">
            <a:extLst>
              <a:ext uri="{FF2B5EF4-FFF2-40B4-BE49-F238E27FC236}">
                <a16:creationId xmlns:a16="http://schemas.microsoft.com/office/drawing/2014/main" id="{F873B253-F90F-4030-9A4B-A31FCB4387B2}"/>
              </a:ext>
            </a:extLst>
          </p:cNvPr>
          <p:cNvSpPr txBox="1">
            <a:spLocks/>
          </p:cNvSpPr>
          <p:nvPr/>
        </p:nvSpPr>
        <p:spPr>
          <a:xfrm>
            <a:off x="3896751" y="6356350"/>
            <a:ext cx="42566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t>© All rights reserved Northampton Primary Academy Trust 2021</a:t>
            </a:r>
            <a:endParaRPr lang="en-US" sz="1200"/>
          </a:p>
        </p:txBody>
      </p:sp>
      <p:pic>
        <p:nvPicPr>
          <p:cNvPr id="5122" name="Picture 2" descr="File:Battle of Hastings map.jpg">
            <a:extLst>
              <a:ext uri="{FF2B5EF4-FFF2-40B4-BE49-F238E27FC236}">
                <a16:creationId xmlns:a16="http://schemas.microsoft.com/office/drawing/2014/main" id="{817F2BEB-A566-475E-A3D1-893372718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89" y="1118755"/>
            <a:ext cx="3809977" cy="547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06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656626" y="118658"/>
            <a:ext cx="8255725" cy="994306"/>
          </a:xfrm>
          <a:prstGeom prst="roundRect">
            <a:avLst>
              <a:gd name="adj" fmla="val 0"/>
            </a:avLst>
          </a:prstGeom>
          <a:noFill/>
        </p:spPr>
        <p:txBody>
          <a:bodyPr/>
          <a:lstStyle/>
          <a:p>
            <a:pPr algn="ctr"/>
            <a:r>
              <a:rPr lang="en-GB" altLang="en-US" sz="5400">
                <a:latin typeface="+mj-lt"/>
              </a:rPr>
              <a:t>14</a:t>
            </a:r>
            <a:r>
              <a:rPr lang="en-GB" altLang="en-US" sz="5400" baseline="30000">
                <a:latin typeface="+mj-lt"/>
              </a:rPr>
              <a:t>th</a:t>
            </a:r>
            <a:r>
              <a:rPr lang="en-GB" altLang="en-US" sz="5400">
                <a:latin typeface="+mj-lt"/>
              </a:rPr>
              <a:t> October 1066</a:t>
            </a:r>
            <a:endParaRPr lang="en-GB" sz="5400">
              <a:latin typeface="+mj-lt"/>
            </a:endParaRPr>
          </a:p>
        </p:txBody>
      </p:sp>
      <p:sp>
        <p:nvSpPr>
          <p:cNvPr id="6" name="Rectangle 6"/>
          <p:cNvSpPr>
            <a:spLocks noChangeArrowheads="1"/>
          </p:cNvSpPr>
          <p:nvPr/>
        </p:nvSpPr>
        <p:spPr bwMode="auto">
          <a:xfrm>
            <a:off x="133643" y="631523"/>
            <a:ext cx="11924713" cy="789691"/>
          </a:xfrm>
          <a:prstGeom prst="rect">
            <a:avLst/>
          </a:prstGeom>
          <a:noFill/>
          <a:ln>
            <a:noFill/>
          </a:ln>
        </p:spPr>
        <p:txBody>
          <a:bodyPr lIns="144000" tIns="144000" rIns="144000" bIns="144000" anchor="t"/>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pPr>
            <a:r>
              <a:rPr lang="en-GB" altLang="en-US" sz="2800" dirty="0">
                <a:solidFill>
                  <a:schemeClr val="tx1"/>
                </a:solidFill>
                <a:latin typeface="+mj-lt"/>
              </a:rPr>
              <a:t>Harold was on his way to Hastings. </a:t>
            </a:r>
          </a:p>
          <a:p>
            <a:pPr algn="ctr">
              <a:lnSpc>
                <a:spcPct val="100000"/>
              </a:lnSpc>
              <a:spcBef>
                <a:spcPct val="0"/>
              </a:spcBef>
              <a:buNone/>
            </a:pPr>
            <a:endParaRPr lang="en-GB" altLang="en-US" sz="2800" dirty="0">
              <a:solidFill>
                <a:schemeClr val="tx1"/>
              </a:solidFill>
              <a:latin typeface="+mj-lt"/>
            </a:endParaRPr>
          </a:p>
          <a:p>
            <a:pPr algn="ctr">
              <a:lnSpc>
                <a:spcPct val="100000"/>
              </a:lnSpc>
              <a:spcBef>
                <a:spcPct val="0"/>
              </a:spcBef>
              <a:buNone/>
            </a:pPr>
            <a:r>
              <a:rPr lang="en-GB" altLang="en-US" sz="2800" dirty="0">
                <a:solidFill>
                  <a:schemeClr val="tx1"/>
                </a:solidFill>
                <a:latin typeface="+mj-lt"/>
              </a:rPr>
              <a:t>William heard the news and marched out to face Harold.</a:t>
            </a:r>
          </a:p>
        </p:txBody>
      </p:sp>
      <p:sp>
        <p:nvSpPr>
          <p:cNvPr id="7" name="Title 20"/>
          <p:cNvSpPr txBox="1">
            <a:spLocks/>
          </p:cNvSpPr>
          <p:nvPr/>
        </p:nvSpPr>
        <p:spPr>
          <a:xfrm>
            <a:off x="3798278" y="3305062"/>
            <a:ext cx="8393722" cy="1548961"/>
          </a:xfrm>
          <a:prstGeom prst="roundRect">
            <a:avLst>
              <a:gd name="adj" fmla="val 0"/>
            </a:avLst>
          </a:prstGeom>
          <a:noFill/>
          <a:ln w="25400">
            <a:noFill/>
          </a:ln>
        </p:spPr>
        <p:txBody>
          <a:bodyPr vert="horz" lIns="108000" tIns="252000" rIns="108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2800" b="0" dirty="0">
                <a:solidFill>
                  <a:schemeClr val="tx1"/>
                </a:solidFill>
                <a:latin typeface="+mj-lt"/>
              </a:rPr>
              <a:t>His army was made up of 15,000 professional soldiers, who were well trained and well equipped.</a:t>
            </a:r>
          </a:p>
          <a:p>
            <a:pPr>
              <a:lnSpc>
                <a:spcPct val="100000"/>
              </a:lnSpc>
            </a:pPr>
            <a:endParaRPr lang="en-GB" altLang="en-US" sz="2800" b="0" dirty="0">
              <a:solidFill>
                <a:schemeClr val="tx1"/>
              </a:solidFill>
              <a:latin typeface="+mj-lt"/>
            </a:endParaRPr>
          </a:p>
          <a:p>
            <a:pPr>
              <a:lnSpc>
                <a:spcPct val="100000"/>
              </a:lnSpc>
            </a:pPr>
            <a:r>
              <a:rPr lang="en-GB" altLang="en-US" sz="2800" b="0" dirty="0">
                <a:solidFill>
                  <a:schemeClr val="tx1"/>
                </a:solidFill>
                <a:latin typeface="+mj-lt"/>
              </a:rPr>
              <a:t>The English army were tired from their long march. They were poorly paid and many only agreed to fight because they were allowed to keep anything they found as a result of battle. They could keep horses, expensive weapons and armour.</a:t>
            </a:r>
            <a:endParaRPr lang="en-GB" altLang="en-US" sz="2800" b="0" dirty="0">
              <a:solidFill>
                <a:schemeClr val="tx1"/>
              </a:solidFill>
              <a:latin typeface="+mj-lt"/>
              <a:cs typeface="Calibri"/>
            </a:endParaRPr>
          </a:p>
        </p:txBody>
      </p:sp>
      <p:pic>
        <p:nvPicPr>
          <p:cNvPr id="8" name="Picture 7">
            <a:extLst>
              <a:ext uri="{FF2B5EF4-FFF2-40B4-BE49-F238E27FC236}">
                <a16:creationId xmlns:a16="http://schemas.microsoft.com/office/drawing/2014/main" id="{ACA52C27-BD6C-470B-A27E-B57E5964A4D8}"/>
              </a:ext>
            </a:extLst>
          </p:cNvPr>
          <p:cNvPicPr>
            <a:picLocks noChangeAspect="1"/>
          </p:cNvPicPr>
          <p:nvPr/>
        </p:nvPicPr>
        <p:blipFill rotWithShape="1">
          <a:blip r:embed="rId2"/>
          <a:srcRect l="15535" t="10188" r="17992" b="16278"/>
          <a:stretch/>
        </p:blipFill>
        <p:spPr>
          <a:xfrm>
            <a:off x="10601863" y="5734867"/>
            <a:ext cx="1325880" cy="900129"/>
          </a:xfrm>
          <a:prstGeom prst="rect">
            <a:avLst/>
          </a:prstGeom>
        </p:spPr>
      </p:pic>
      <p:sp>
        <p:nvSpPr>
          <p:cNvPr id="9" name="Footer Placeholder 3">
            <a:extLst>
              <a:ext uri="{FF2B5EF4-FFF2-40B4-BE49-F238E27FC236}">
                <a16:creationId xmlns:a16="http://schemas.microsoft.com/office/drawing/2014/main" id="{9941F69F-34B4-472C-AA25-3B5AD8F1B796}"/>
              </a:ext>
            </a:extLst>
          </p:cNvPr>
          <p:cNvSpPr txBox="1">
            <a:spLocks/>
          </p:cNvSpPr>
          <p:nvPr/>
        </p:nvSpPr>
        <p:spPr>
          <a:xfrm>
            <a:off x="3896751" y="6356350"/>
            <a:ext cx="425664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latin typeface="+mj-lt"/>
              </a:rPr>
              <a:t>© All rights reserved Northampton Primary Academy Trust 2021</a:t>
            </a:r>
            <a:endParaRPr lang="en-US" sz="1200">
              <a:latin typeface="+mj-lt"/>
            </a:endParaRPr>
          </a:p>
        </p:txBody>
      </p:sp>
      <p:pic>
        <p:nvPicPr>
          <p:cNvPr id="6146" name="Picture 2" descr="https://upload.wikimedia.org/wikipedia/commons/thumb/f/f8/Norman-conquest-1066.svg/420px-Norman-conquest-1066.svg.png">
            <a:extLst>
              <a:ext uri="{FF2B5EF4-FFF2-40B4-BE49-F238E27FC236}">
                <a16:creationId xmlns:a16="http://schemas.microsoft.com/office/drawing/2014/main" id="{0122A535-0CD2-4526-B78C-F555FE706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57" y="2805675"/>
            <a:ext cx="3507104" cy="317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520836"/>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10</TotalTime>
  <Words>879</Words>
  <Application>Microsoft Macintosh PowerPoint</Application>
  <PresentationFormat>Widescreen</PresentationFormat>
  <Paragraphs>61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Chalkboard</vt:lpstr>
      <vt:lpstr>Twinkl</vt:lpstr>
      <vt:lpstr>Univers</vt:lpstr>
      <vt:lpstr>GradientVTI</vt:lpstr>
      <vt:lpstr>The battle of Hastings </vt:lpstr>
      <vt:lpstr>PowerPoint Presentation</vt:lpstr>
      <vt:lpstr>The Battle of Hastings</vt:lpstr>
      <vt:lpstr>The Passing of the King</vt:lpstr>
      <vt:lpstr>King Harold</vt:lpstr>
      <vt:lpstr>William, Duke of Normandy</vt:lpstr>
      <vt:lpstr>September 1066</vt:lpstr>
      <vt:lpstr>William Makes His Move</vt:lpstr>
      <vt:lpstr>14th October 1066</vt:lpstr>
      <vt:lpstr>The Battle of Hastings</vt:lpstr>
      <vt:lpstr>The Duke’s Not Dead!</vt:lpstr>
      <vt:lpstr>William the Conqueror</vt:lpstr>
      <vt:lpstr>King William </vt:lpstr>
      <vt:lpstr>Use the template to create a comic strip of the events which happened leading up to the battle of hastings. You will need a brief sentence to go with a picture, I have written an example of how to split it up into the boxes.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battle of Hastings </dc:title>
  <dc:creator>G Bishop</dc:creator>
  <cp:lastModifiedBy>G Bishop</cp:lastModifiedBy>
  <cp:revision>2</cp:revision>
  <dcterms:created xsi:type="dcterms:W3CDTF">2021-02-28T19:51:51Z</dcterms:created>
  <dcterms:modified xsi:type="dcterms:W3CDTF">2021-02-28T20:02:01Z</dcterms:modified>
</cp:coreProperties>
</file>