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8" r:id="rId2"/>
    <p:sldId id="269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anose="020B0604020202020204" pitchFamily="2" charset="0"/>
      <p:regular r:id="rId21"/>
      <p:bold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9A"/>
    <a:srgbClr val="51C4C8"/>
    <a:srgbClr val="969696"/>
    <a:srgbClr val="FFFFFF"/>
    <a:srgbClr val="00A7E6"/>
    <a:srgbClr val="2CB7BC"/>
    <a:srgbClr val="B0DFF9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22" y="5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E922CE-D8C3-4813-AF74-95CF227868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7508C4-F24C-49A1-8360-53B0277B8D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2081C1-E859-4AB2-97E9-005818E25D9F}" type="datetimeFigureOut">
              <a:rPr lang="en-GB"/>
              <a:pPr>
                <a:defRPr/>
              </a:pPr>
              <a:t>25/02/2021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F0D1DC-5B13-4981-813A-283916FF93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A1E4C-8C8E-4829-B0B6-4BA3FA55BC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4581ED-C1E7-42A4-9417-7A35A6768A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C8400E-E36F-4EBA-840B-1DFCA9510B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113C93-3146-41CA-8499-F3192A3A50A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A49000-FE9A-4C21-B97D-E5787F4344D3}" type="datetimeFigureOut">
              <a:rPr lang="en-GB"/>
              <a:pPr>
                <a:defRPr/>
              </a:pPr>
              <a:t>25/02/2021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0F0606C-DDCB-437D-9C08-171715C691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5085510-9A72-4355-9CA6-FFFA2CBA1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A4529-DD03-4FE0-AD25-912D359349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0C44B-F17B-4EA8-806B-14F6F1E358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DB180F-DD33-4CDC-B630-7E9F71F32C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08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52A346F-A629-4317-A129-D3C9CD46996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61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2F09016B-438C-4A61-9799-8B728F3AEE0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04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AB2BD3F3-E31B-4578-AD4D-8B7A02B64DDA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683560C6-8749-44A9-8E5F-D0D8FF8FFC49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50EEC2-670B-4FCD-85E3-491BA2F0A5A9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9EBE7B-125F-482E-857D-A85D548E41DF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08C782A1-8B7C-48A8-B6C6-6B489DC26873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359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03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FC8A7F-EDF7-43FC-AF33-BF0A78A9269E}"/>
              </a:ext>
            </a:extLst>
          </p:cNvPr>
          <p:cNvSpPr/>
          <p:nvPr/>
        </p:nvSpPr>
        <p:spPr>
          <a:xfrm>
            <a:off x="730250" y="2454275"/>
            <a:ext cx="7653338" cy="369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219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" pitchFamily="2" charset="0"/>
              </a:rPr>
              <a:t>Identifying Parts of the Sentence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39788" y="1370013"/>
            <a:ext cx="76327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To be able to recognise and use active and passive voice, you must be able to identify the parts of the sentence. In the following sentences, identify the </a:t>
            </a:r>
            <a:r>
              <a:rPr lang="en-GB" altLang="en-US" b="1">
                <a:solidFill>
                  <a:srgbClr val="00639A"/>
                </a:solidFill>
                <a:cs typeface="Arial" panose="020B0604020202020204" pitchFamily="34" charset="0"/>
              </a:rPr>
              <a:t>subject</a:t>
            </a:r>
            <a:r>
              <a:rPr lang="en-GB" altLang="en-US">
                <a:solidFill>
                  <a:srgbClr val="00639A"/>
                </a:solidFill>
                <a:cs typeface="Arial" panose="020B0604020202020204" pitchFamily="34" charset="0"/>
              </a:rPr>
              <a:t>,</a:t>
            </a: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GB" altLang="en-US" b="1">
                <a:solidFill>
                  <a:srgbClr val="00A7E6"/>
                </a:solidFill>
                <a:cs typeface="Arial" panose="020B0604020202020204" pitchFamily="34" charset="0"/>
              </a:rPr>
              <a:t>action</a:t>
            </a: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 (the verb) and </a:t>
            </a:r>
            <a:r>
              <a:rPr lang="en-GB" altLang="en-US" b="1">
                <a:solidFill>
                  <a:srgbClr val="2CB7BC"/>
                </a:solidFill>
                <a:cs typeface="Arial" panose="020B0604020202020204" pitchFamily="34" charset="0"/>
              </a:rPr>
              <a:t>object</a:t>
            </a:r>
            <a:r>
              <a:rPr lang="en-GB" altLang="en-US" b="1">
                <a:solidFill>
                  <a:srgbClr val="00B050"/>
                </a:solidFill>
                <a:cs typeface="Arial" panose="020B0604020202020204" pitchFamily="34" charset="0"/>
              </a:rPr>
              <a:t>:</a:t>
            </a:r>
            <a:endParaRPr lang="en-GB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9788" y="2476500"/>
            <a:ext cx="7331075" cy="422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plane is boarded by the family.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9788" y="5635625"/>
            <a:ext cx="7632700" cy="422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Did you notice the preposition ‘by’ in some of these sentences?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39788" y="2957513"/>
            <a:ext cx="7331075" cy="422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damage was caused by the storm.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39788" y="3479800"/>
            <a:ext cx="7331075" cy="422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Issac threw a ball at the window.	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39788" y="3990975"/>
            <a:ext cx="7331075" cy="422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magician pulled a rabbit from the hat.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39788" y="4502150"/>
            <a:ext cx="7331075" cy="422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Helen practised her recorder every day.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39788" y="4972050"/>
            <a:ext cx="7331075" cy="422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flowers were grown by my nan.</a:t>
            </a:r>
          </a:p>
        </p:txBody>
      </p:sp>
      <p:pic>
        <p:nvPicPr>
          <p:cNvPr id="922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6"/>
          <a:stretch>
            <a:fillRect/>
          </a:stretch>
        </p:blipFill>
        <p:spPr bwMode="auto">
          <a:xfrm>
            <a:off x="7108825" y="3690938"/>
            <a:ext cx="156845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39788" y="2451100"/>
            <a:ext cx="4657725" cy="439738"/>
            <a:chOff x="6041143" y="2844070"/>
            <a:chExt cx="4658192" cy="43949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E799702-5E48-4F4B-B3E3-CA0614AFD71D}"/>
                </a:ext>
              </a:extLst>
            </p:cNvPr>
            <p:cNvSpPr/>
            <p:nvPr/>
          </p:nvSpPr>
          <p:spPr>
            <a:xfrm>
              <a:off x="6041143" y="2861523"/>
              <a:ext cx="4658192" cy="422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9246" name="Rectangle 18"/>
            <p:cNvSpPr>
              <a:spLocks noChangeArrowheads="1"/>
            </p:cNvSpPr>
            <p:nvPr/>
          </p:nvSpPr>
          <p:spPr bwMode="auto">
            <a:xfrm>
              <a:off x="6041143" y="2844070"/>
              <a:ext cx="3809656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The </a:t>
              </a:r>
              <a:r>
                <a:rPr lang="en-GB" altLang="en-US" b="1">
                  <a:solidFill>
                    <a:srgbClr val="00639A"/>
                  </a:solidFill>
                </a:rPr>
                <a:t>plane</a:t>
              </a:r>
              <a:r>
                <a:rPr lang="en-GB" altLang="en-US" b="1">
                  <a:solidFill>
                    <a:schemeClr val="tx1"/>
                  </a:solidFill>
                </a:rPr>
                <a:t> </a:t>
              </a:r>
              <a:r>
                <a:rPr lang="en-GB" altLang="en-US" b="1">
                  <a:solidFill>
                    <a:srgbClr val="00A7E6"/>
                  </a:solidFill>
                </a:rPr>
                <a:t>is boarded </a:t>
              </a:r>
              <a:r>
                <a:rPr lang="en-GB" altLang="en-US">
                  <a:solidFill>
                    <a:schemeClr val="tx1"/>
                  </a:solidFill>
                </a:rPr>
                <a:t>by the </a:t>
              </a:r>
              <a:r>
                <a:rPr lang="en-GB" altLang="en-US" b="1">
                  <a:solidFill>
                    <a:srgbClr val="2CB7BC"/>
                  </a:solidFill>
                </a:rPr>
                <a:t>family</a:t>
              </a:r>
              <a:r>
                <a:rPr lang="en-GB" altLang="en-US">
                  <a:solidFill>
                    <a:schemeClr val="tx1"/>
                  </a:solidFill>
                </a:rPr>
                <a:t>.</a:t>
              </a: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839788" y="2944813"/>
            <a:ext cx="4657725" cy="439737"/>
            <a:chOff x="6041142" y="2844070"/>
            <a:chExt cx="4658193" cy="43949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6B9633A-56C1-4F50-9F86-EF145998F551}"/>
                </a:ext>
              </a:extLst>
            </p:cNvPr>
            <p:cNvSpPr/>
            <p:nvPr/>
          </p:nvSpPr>
          <p:spPr>
            <a:xfrm>
              <a:off x="6041142" y="2861522"/>
              <a:ext cx="4658193" cy="422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44" name="Rectangle 28"/>
            <p:cNvSpPr>
              <a:spLocks noChangeArrowheads="1"/>
            </p:cNvSpPr>
            <p:nvPr/>
          </p:nvSpPr>
          <p:spPr bwMode="auto">
            <a:xfrm>
              <a:off x="6041142" y="2844070"/>
              <a:ext cx="435846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The </a:t>
              </a:r>
              <a:r>
                <a:rPr lang="en-GB" altLang="en-US" b="1">
                  <a:solidFill>
                    <a:srgbClr val="00639A"/>
                  </a:solidFill>
                </a:rPr>
                <a:t>damage</a:t>
              </a:r>
              <a:r>
                <a:rPr lang="en-GB" altLang="en-US">
                  <a:solidFill>
                    <a:schemeClr val="tx1"/>
                  </a:solidFill>
                </a:rPr>
                <a:t> </a:t>
              </a:r>
              <a:r>
                <a:rPr lang="en-GB" altLang="en-US" b="1">
                  <a:solidFill>
                    <a:srgbClr val="00A7E6"/>
                  </a:solidFill>
                </a:rPr>
                <a:t>was caused </a:t>
              </a:r>
              <a:r>
                <a:rPr lang="en-GB" altLang="en-US">
                  <a:solidFill>
                    <a:schemeClr val="tx1"/>
                  </a:solidFill>
                </a:rPr>
                <a:t>by the </a:t>
              </a:r>
              <a:r>
                <a:rPr lang="en-GB" altLang="en-US" b="1">
                  <a:solidFill>
                    <a:srgbClr val="2CB7BC"/>
                  </a:solidFill>
                </a:rPr>
                <a:t>storm</a:t>
              </a:r>
              <a:r>
                <a:rPr lang="en-GB" altLang="en-US">
                  <a:solidFill>
                    <a:schemeClr val="tx1"/>
                  </a:solidFill>
                </a:rPr>
                <a:t>.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839788" y="3484563"/>
            <a:ext cx="4657725" cy="439737"/>
            <a:chOff x="6041143" y="2844070"/>
            <a:chExt cx="4658192" cy="439497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9E457BE-3A4D-410D-AF56-AD0965F1A1C0}"/>
                </a:ext>
              </a:extLst>
            </p:cNvPr>
            <p:cNvSpPr/>
            <p:nvPr/>
          </p:nvSpPr>
          <p:spPr>
            <a:xfrm>
              <a:off x="6041143" y="2861522"/>
              <a:ext cx="4658192" cy="422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9242" name="Rectangle 52"/>
            <p:cNvSpPr>
              <a:spLocks noChangeArrowheads="1"/>
            </p:cNvSpPr>
            <p:nvPr/>
          </p:nvSpPr>
          <p:spPr bwMode="auto">
            <a:xfrm>
              <a:off x="6041143" y="2844070"/>
              <a:ext cx="3809656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00639A"/>
                  </a:solidFill>
                </a:rPr>
                <a:t>Issac</a:t>
              </a:r>
              <a:r>
                <a:rPr lang="en-GB" altLang="en-US" b="1">
                  <a:solidFill>
                    <a:schemeClr val="tx1"/>
                  </a:solidFill>
                </a:rPr>
                <a:t> </a:t>
              </a:r>
              <a:r>
                <a:rPr lang="en-GB" altLang="en-US" b="1">
                  <a:solidFill>
                    <a:srgbClr val="00A7E6"/>
                  </a:solidFill>
                </a:rPr>
                <a:t>threw</a:t>
              </a:r>
              <a:r>
                <a:rPr lang="en-GB" altLang="en-US" b="1">
                  <a:solidFill>
                    <a:schemeClr val="tx1"/>
                  </a:solidFill>
                </a:rPr>
                <a:t> </a:t>
              </a:r>
              <a:r>
                <a:rPr lang="en-GB" altLang="en-US">
                  <a:solidFill>
                    <a:schemeClr val="tx1"/>
                  </a:solidFill>
                </a:rPr>
                <a:t>a </a:t>
              </a:r>
              <a:r>
                <a:rPr lang="en-GB" altLang="en-US" b="1">
                  <a:solidFill>
                    <a:srgbClr val="2CB7BC"/>
                  </a:solidFill>
                </a:rPr>
                <a:t>ball</a:t>
              </a:r>
              <a:r>
                <a:rPr lang="en-GB" altLang="en-US">
                  <a:solidFill>
                    <a:schemeClr val="tx1"/>
                  </a:solidFill>
                </a:rPr>
                <a:t> at the window.	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839788" y="3983038"/>
            <a:ext cx="4657725" cy="438150"/>
            <a:chOff x="6041143" y="2844070"/>
            <a:chExt cx="4658192" cy="43949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1B3B2E2-1993-45A8-9207-DB0B554E3E40}"/>
                </a:ext>
              </a:extLst>
            </p:cNvPr>
            <p:cNvSpPr/>
            <p:nvPr/>
          </p:nvSpPr>
          <p:spPr>
            <a:xfrm>
              <a:off x="6041143" y="2861586"/>
              <a:ext cx="4658192" cy="4219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9240" name="Rectangle 55"/>
            <p:cNvSpPr>
              <a:spLocks noChangeArrowheads="1"/>
            </p:cNvSpPr>
            <p:nvPr/>
          </p:nvSpPr>
          <p:spPr bwMode="auto">
            <a:xfrm>
              <a:off x="6041143" y="2844070"/>
              <a:ext cx="4468526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The </a:t>
              </a:r>
              <a:r>
                <a:rPr lang="en-GB" altLang="en-US" b="1">
                  <a:solidFill>
                    <a:srgbClr val="00639A"/>
                  </a:solidFill>
                </a:rPr>
                <a:t>magician</a:t>
              </a:r>
              <a:r>
                <a:rPr lang="en-GB" altLang="en-US">
                  <a:solidFill>
                    <a:schemeClr val="tx1"/>
                  </a:solidFill>
                </a:rPr>
                <a:t> </a:t>
              </a:r>
              <a:r>
                <a:rPr lang="en-GB" altLang="en-US" b="1">
                  <a:solidFill>
                    <a:srgbClr val="00B0F0"/>
                  </a:solidFill>
                </a:rPr>
                <a:t>pulled</a:t>
              </a:r>
              <a:r>
                <a:rPr lang="en-GB" altLang="en-US">
                  <a:solidFill>
                    <a:schemeClr val="tx1"/>
                  </a:solidFill>
                </a:rPr>
                <a:t> a </a:t>
              </a:r>
              <a:r>
                <a:rPr lang="en-GB" altLang="en-US" b="1">
                  <a:solidFill>
                    <a:srgbClr val="2CB7BC"/>
                  </a:solidFill>
                </a:rPr>
                <a:t>rabbit</a:t>
              </a:r>
              <a:r>
                <a:rPr lang="en-GB" altLang="en-US">
                  <a:solidFill>
                    <a:schemeClr val="tx1"/>
                  </a:solidFill>
                </a:rPr>
                <a:t> from the hat.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39788" y="4510088"/>
            <a:ext cx="4657725" cy="439737"/>
            <a:chOff x="6041143" y="2844070"/>
            <a:chExt cx="4658192" cy="43949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F1351E8-04B4-4BBF-9BB4-6FE2BA35128E}"/>
                </a:ext>
              </a:extLst>
            </p:cNvPr>
            <p:cNvSpPr/>
            <p:nvPr/>
          </p:nvSpPr>
          <p:spPr>
            <a:xfrm>
              <a:off x="6041143" y="2861522"/>
              <a:ext cx="4658192" cy="422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9238" name="Rectangle 58"/>
            <p:cNvSpPr>
              <a:spLocks noChangeArrowheads="1"/>
            </p:cNvSpPr>
            <p:nvPr/>
          </p:nvSpPr>
          <p:spPr bwMode="auto">
            <a:xfrm>
              <a:off x="6041143" y="2844070"/>
              <a:ext cx="4468526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00639A"/>
                  </a:solidFill>
                </a:rPr>
                <a:t>Helen</a:t>
              </a:r>
              <a:r>
                <a:rPr lang="en-GB" altLang="en-US" b="1">
                  <a:solidFill>
                    <a:schemeClr val="tx1"/>
                  </a:solidFill>
                </a:rPr>
                <a:t> </a:t>
              </a:r>
              <a:r>
                <a:rPr lang="en-GB" altLang="en-US" b="1">
                  <a:solidFill>
                    <a:srgbClr val="00A7E6"/>
                  </a:solidFill>
                </a:rPr>
                <a:t>practised</a:t>
              </a:r>
              <a:r>
                <a:rPr lang="en-GB" altLang="en-US" b="1">
                  <a:solidFill>
                    <a:schemeClr val="tx1"/>
                  </a:solidFill>
                </a:rPr>
                <a:t> </a:t>
              </a:r>
              <a:r>
                <a:rPr lang="en-GB" altLang="en-US">
                  <a:solidFill>
                    <a:schemeClr val="tx1"/>
                  </a:solidFill>
                </a:rPr>
                <a:t>her </a:t>
              </a:r>
              <a:r>
                <a:rPr lang="en-GB" altLang="en-US" b="1">
                  <a:solidFill>
                    <a:srgbClr val="2CB7BC"/>
                  </a:solidFill>
                </a:rPr>
                <a:t>recorder</a:t>
              </a:r>
              <a:r>
                <a:rPr lang="en-GB" altLang="en-US">
                  <a:solidFill>
                    <a:schemeClr val="tx1"/>
                  </a:solidFill>
                </a:rPr>
                <a:t> every day.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39788" y="4964113"/>
            <a:ext cx="4657725" cy="439737"/>
            <a:chOff x="6041143" y="2844070"/>
            <a:chExt cx="4658192" cy="439497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F932EFB-D138-4A0A-8134-D318F976036D}"/>
                </a:ext>
              </a:extLst>
            </p:cNvPr>
            <p:cNvSpPr/>
            <p:nvPr/>
          </p:nvSpPr>
          <p:spPr>
            <a:xfrm>
              <a:off x="6041143" y="2861522"/>
              <a:ext cx="4658192" cy="422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9236" name="Rectangle 61"/>
            <p:cNvSpPr>
              <a:spLocks noChangeArrowheads="1"/>
            </p:cNvSpPr>
            <p:nvPr/>
          </p:nvSpPr>
          <p:spPr bwMode="auto">
            <a:xfrm>
              <a:off x="6041143" y="2844070"/>
              <a:ext cx="4468526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The </a:t>
              </a:r>
              <a:r>
                <a:rPr lang="en-GB" altLang="en-US" b="1">
                  <a:solidFill>
                    <a:srgbClr val="00639A"/>
                  </a:solidFill>
                </a:rPr>
                <a:t>flowers</a:t>
              </a:r>
              <a:r>
                <a:rPr lang="en-GB" altLang="en-US" b="1">
                  <a:solidFill>
                    <a:schemeClr val="tx1"/>
                  </a:solidFill>
                </a:rPr>
                <a:t> </a:t>
              </a:r>
              <a:r>
                <a:rPr lang="en-GB" altLang="en-US" b="1">
                  <a:solidFill>
                    <a:srgbClr val="00A7E6"/>
                  </a:solidFill>
                </a:rPr>
                <a:t>were grown </a:t>
              </a:r>
              <a:r>
                <a:rPr lang="en-GB" altLang="en-US">
                  <a:solidFill>
                    <a:schemeClr val="tx1"/>
                  </a:solidFill>
                </a:rPr>
                <a:t>by my </a:t>
              </a:r>
              <a:r>
                <a:rPr lang="en-GB" altLang="en-US" b="1">
                  <a:solidFill>
                    <a:srgbClr val="2CB7BC"/>
                  </a:solidFill>
                </a:rPr>
                <a:t>nan</a:t>
              </a:r>
              <a:r>
                <a:rPr lang="en-GB" altLang="en-US">
                  <a:solidFill>
                    <a:schemeClr val="tx1"/>
                  </a:solidFill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6568D7A-F85F-43BD-9AD7-21BEC978F4F5}"/>
              </a:ext>
            </a:extLst>
          </p:cNvPr>
          <p:cNvSpPr/>
          <p:nvPr/>
        </p:nvSpPr>
        <p:spPr>
          <a:xfrm>
            <a:off x="619125" y="1292225"/>
            <a:ext cx="7896225" cy="4906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8435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" pitchFamily="2" charset="0"/>
              </a:rPr>
              <a:t>Quick Quiz 2</a:t>
            </a:r>
            <a:endParaRPr lang="en-GB" altLang="en-US" sz="3600" smtClean="0">
              <a:solidFill>
                <a:srgbClr val="FF0000"/>
              </a:solidFill>
              <a:latin typeface="Twinkl" pitchFamily="2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50888" y="129222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Underline the objects in these active sentences: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AB9B12B-909E-4403-AC06-AD70F4441B9F}"/>
              </a:ext>
            </a:extLst>
          </p:cNvPr>
          <p:cNvSpPr/>
          <p:nvPr/>
        </p:nvSpPr>
        <p:spPr>
          <a:xfrm>
            <a:off x="839788" y="3998913"/>
            <a:ext cx="4657725" cy="422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50888" y="1881188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 climbed the tallest tree in the park yesterday.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50888" y="310356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class boarded the coach noisily to go on their trip to London.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50888" y="4514850"/>
            <a:ext cx="76327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We eat our lunch on the field in the summer.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750888" y="1878013"/>
            <a:ext cx="5522912" cy="439737"/>
            <a:chOff x="6041141" y="2844070"/>
            <a:chExt cx="5522182" cy="43949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B9547A6-6FBE-4CB2-BDCB-EA42E0FA1531}"/>
                </a:ext>
              </a:extLst>
            </p:cNvPr>
            <p:cNvSpPr/>
            <p:nvPr/>
          </p:nvSpPr>
          <p:spPr>
            <a:xfrm>
              <a:off x="6041141" y="2861522"/>
              <a:ext cx="5522182" cy="422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8450" name="Rectangle 22"/>
            <p:cNvSpPr>
              <a:spLocks noChangeArrowheads="1"/>
            </p:cNvSpPr>
            <p:nvPr/>
          </p:nvSpPr>
          <p:spPr bwMode="auto">
            <a:xfrm>
              <a:off x="6041141" y="2844070"/>
              <a:ext cx="4879305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 climbed the tallest </a:t>
              </a:r>
              <a:r>
                <a:rPr lang="en-GB" altLang="en-US" b="1" u="sng">
                  <a:solidFill>
                    <a:srgbClr val="00639A"/>
                  </a:solidFill>
                </a:rPr>
                <a:t>tree</a:t>
              </a:r>
              <a:r>
                <a:rPr lang="en-GB" altLang="en-US">
                  <a:solidFill>
                    <a:schemeClr val="tx1"/>
                  </a:solidFill>
                </a:rPr>
                <a:t> in the park yesterday.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50888" y="3114675"/>
            <a:ext cx="6773862" cy="438150"/>
            <a:chOff x="6041141" y="2844070"/>
            <a:chExt cx="6773656" cy="43949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FFFEB95-B681-4CCD-8060-980D8C57DEFC}"/>
                </a:ext>
              </a:extLst>
            </p:cNvPr>
            <p:cNvSpPr/>
            <p:nvPr/>
          </p:nvSpPr>
          <p:spPr>
            <a:xfrm>
              <a:off x="6041141" y="2861587"/>
              <a:ext cx="6675234" cy="421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8448" name="Rectangle 25"/>
            <p:cNvSpPr>
              <a:spLocks noChangeArrowheads="1"/>
            </p:cNvSpPr>
            <p:nvPr/>
          </p:nvSpPr>
          <p:spPr bwMode="auto">
            <a:xfrm>
              <a:off x="6041141" y="2844070"/>
              <a:ext cx="6773656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The class boarded the </a:t>
              </a:r>
              <a:r>
                <a:rPr lang="en-GB" altLang="en-US" b="1" u="sng">
                  <a:solidFill>
                    <a:srgbClr val="00639A"/>
                  </a:solidFill>
                </a:rPr>
                <a:t>coach</a:t>
              </a:r>
              <a:r>
                <a:rPr lang="en-GB" altLang="en-US">
                  <a:solidFill>
                    <a:schemeClr val="tx1"/>
                  </a:solidFill>
                </a:rPr>
                <a:t> noisily to go on their trip to London.</a:t>
              </a: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750888" y="4527550"/>
            <a:ext cx="6773862" cy="439738"/>
            <a:chOff x="6041141" y="2844070"/>
            <a:chExt cx="6773656" cy="43949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1010D55-3070-47F3-B706-587F73111543}"/>
                </a:ext>
              </a:extLst>
            </p:cNvPr>
            <p:cNvSpPr/>
            <p:nvPr/>
          </p:nvSpPr>
          <p:spPr>
            <a:xfrm>
              <a:off x="6041141" y="2861523"/>
              <a:ext cx="6675234" cy="422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8446" name="Rectangle 28"/>
            <p:cNvSpPr>
              <a:spLocks noChangeArrowheads="1"/>
            </p:cNvSpPr>
            <p:nvPr/>
          </p:nvSpPr>
          <p:spPr bwMode="auto">
            <a:xfrm>
              <a:off x="6041141" y="2844070"/>
              <a:ext cx="6773656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We eat our </a:t>
              </a:r>
              <a:r>
                <a:rPr lang="en-GB" altLang="en-US" b="1" u="sng">
                  <a:solidFill>
                    <a:srgbClr val="00639A"/>
                  </a:solidFill>
                </a:rPr>
                <a:t>lunch</a:t>
              </a:r>
              <a:r>
                <a:rPr lang="en-GB" altLang="en-US">
                  <a:solidFill>
                    <a:schemeClr val="tx1"/>
                  </a:solidFill>
                </a:rPr>
                <a:t> on the field in the summer.</a:t>
              </a:r>
            </a:p>
          </p:txBody>
        </p:sp>
      </p:grpSp>
      <p:pic>
        <p:nvPicPr>
          <p:cNvPr id="1844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3582988"/>
            <a:ext cx="261937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" pitchFamily="2" charset="0"/>
              </a:rPr>
              <a:t>Quick Quiz 3</a:t>
            </a:r>
            <a:endParaRPr lang="en-GB" altLang="en-US" sz="3600" smtClean="0">
              <a:solidFill>
                <a:srgbClr val="FF0000"/>
              </a:solidFill>
              <a:latin typeface="Twinkl" pitchFamily="2" charset="0"/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750888" y="129222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Rewrite these sentences in the passive voice: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A5EA137-2C35-43D5-B73F-9906489E87D3}"/>
              </a:ext>
            </a:extLst>
          </p:cNvPr>
          <p:cNvSpPr/>
          <p:nvPr/>
        </p:nvSpPr>
        <p:spPr>
          <a:xfrm>
            <a:off x="839788" y="3998913"/>
            <a:ext cx="4657725" cy="422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50888" y="1873250"/>
            <a:ext cx="642461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Gina visited the library regularly.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The library was visited by Gina regularly.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750888" y="3208338"/>
            <a:ext cx="642461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My family always eat turkey for Christmas dinner.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Turkey is always eaten by my family for Christmas dinner.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750888" y="4527550"/>
            <a:ext cx="642461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lazy girl ignored her alarm clock.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The alarm clock was ignored by the lazy girl.</a:t>
            </a:r>
          </a:p>
        </p:txBody>
      </p:sp>
      <p:pic>
        <p:nvPicPr>
          <p:cNvPr id="1946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2717800"/>
            <a:ext cx="1420812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" pitchFamily="2" charset="0"/>
              </a:rPr>
              <a:t>Active or Passive Voice?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739775" y="1182688"/>
            <a:ext cx="7632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Now, sort these sentences into the correct places in the table below: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47713" y="1658938"/>
            <a:ext cx="3449637" cy="538162"/>
          </a:xfrm>
          <a:prstGeom prst="rect">
            <a:avLst/>
          </a:prstGeom>
          <a:solidFill>
            <a:srgbClr val="B0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The plane is boarded by the family.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AA706E0-BB37-4911-B61F-2620DA1D6D72}"/>
              </a:ext>
            </a:extLst>
          </p:cNvPr>
          <p:cNvSpPr/>
          <p:nvPr/>
        </p:nvSpPr>
        <p:spPr>
          <a:xfrm>
            <a:off x="839788" y="3998913"/>
            <a:ext cx="4657725" cy="422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402893-6D9E-4FB2-87B2-31DC9D5F6D09}"/>
              </a:ext>
            </a:extLst>
          </p:cNvPr>
          <p:cNvGraphicFramePr>
            <a:graphicFrameLocks noGrp="1"/>
          </p:cNvGraphicFramePr>
          <p:nvPr/>
        </p:nvGraphicFramePr>
        <p:xfrm>
          <a:off x="747713" y="3640138"/>
          <a:ext cx="7616825" cy="2543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4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3957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2CB7BC"/>
                          </a:solidFill>
                          <a:latin typeface="Twinkl" pitchFamily="2" charset="0"/>
                        </a:rPr>
                        <a:t>Active</a:t>
                      </a:r>
                      <a:endParaRPr lang="en-GB" sz="1800" dirty="0">
                        <a:solidFill>
                          <a:srgbClr val="2CB7BC"/>
                        </a:solidFill>
                      </a:endParaRPr>
                    </a:p>
                  </a:txBody>
                  <a:tcPr marL="91443" marR="91443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00639A"/>
                        </a:solidFill>
                      </a:endParaRPr>
                    </a:p>
                  </a:txBody>
                  <a:tcPr marL="91443" marR="91443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9218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00639A"/>
                          </a:solidFill>
                          <a:latin typeface="Twinkl" pitchFamily="2" charset="0"/>
                        </a:rPr>
                        <a:t>Passive</a:t>
                      </a:r>
                      <a:endParaRPr lang="en-GB" sz="1800" b="1" dirty="0"/>
                    </a:p>
                  </a:txBody>
                  <a:tcPr marL="91443" marR="91443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3" marR="91443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216150" y="4973638"/>
            <a:ext cx="32623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The plane is boarded by the family.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216150" y="4395788"/>
            <a:ext cx="451167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Helen practised her recorder every day.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216150" y="3714750"/>
            <a:ext cx="705326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The magician pulled a rabbit from the hat.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216150" y="4037013"/>
            <a:ext cx="4511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Issac threw a ball at the window.	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217738" y="5348288"/>
            <a:ext cx="465296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The damage was caused by the storm.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217738" y="5708650"/>
            <a:ext cx="4652962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The flowers were grown by my nan.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4287838" y="1665288"/>
            <a:ext cx="4076700" cy="538162"/>
          </a:xfrm>
          <a:prstGeom prst="rect">
            <a:avLst/>
          </a:prstGeom>
          <a:solidFill>
            <a:srgbClr val="B0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The magician pulled a rabbit from the hat.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47713" y="2317750"/>
            <a:ext cx="3540125" cy="536575"/>
          </a:xfrm>
          <a:prstGeom prst="rect">
            <a:avLst/>
          </a:prstGeom>
          <a:solidFill>
            <a:srgbClr val="B0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Issac threw a ball at the window.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395788" y="2312988"/>
            <a:ext cx="3976687" cy="536575"/>
          </a:xfrm>
          <a:prstGeom prst="rect">
            <a:avLst/>
          </a:prstGeom>
          <a:solidFill>
            <a:srgbClr val="B0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Helen practised her recorder every day.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395788" y="2957513"/>
            <a:ext cx="3976687" cy="536575"/>
          </a:xfrm>
          <a:prstGeom prst="rect">
            <a:avLst/>
          </a:prstGeom>
          <a:solidFill>
            <a:srgbClr val="B0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The damage was caused by the storm.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747713" y="2960688"/>
            <a:ext cx="3540125" cy="536575"/>
          </a:xfrm>
          <a:prstGeom prst="rect">
            <a:avLst/>
          </a:prstGeom>
          <a:solidFill>
            <a:srgbClr val="B0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The flowers were grown by my nan.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/>
      <p:bldP spid="36" grpId="0"/>
      <p:bldP spid="37" grpId="0"/>
      <p:bldP spid="39" grpId="0"/>
      <p:bldP spid="40" grpId="0"/>
      <p:bldP spid="41" grpId="0"/>
      <p:bldP spid="42" grpId="0" animBg="1"/>
      <p:bldP spid="43" grpId="0" animBg="1"/>
      <p:bldP spid="45" grpId="0" animBg="1"/>
      <p:bldP spid="46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334963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" pitchFamily="2" charset="0"/>
              </a:rPr>
              <a:t>Your Turn – Active Sentences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750888" y="100171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Choose a square to reveal a picture. Write an </a:t>
            </a:r>
            <a:r>
              <a:rPr lang="en-GB" altLang="en-US" b="1">
                <a:solidFill>
                  <a:schemeClr val="tx1"/>
                </a:solidFill>
              </a:rPr>
              <a:t>active</a:t>
            </a:r>
            <a:r>
              <a:rPr lang="en-GB" altLang="en-US">
                <a:solidFill>
                  <a:schemeClr val="tx1"/>
                </a:solidFill>
              </a:rPr>
              <a:t> sentence about the picture: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824038"/>
            <a:ext cx="103505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53E0C4-1D0D-4CEA-9FE7-0FBF2CC1A761}"/>
              </a:ext>
            </a:extLst>
          </p:cNvPr>
          <p:cNvSpPr/>
          <p:nvPr/>
        </p:nvSpPr>
        <p:spPr>
          <a:xfrm>
            <a:off x="739775" y="1778000"/>
            <a:ext cx="1420813" cy="1323975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5517D4-221A-4A30-8849-363145A69342}"/>
              </a:ext>
            </a:extLst>
          </p:cNvPr>
          <p:cNvSpPr/>
          <p:nvPr/>
        </p:nvSpPr>
        <p:spPr>
          <a:xfrm>
            <a:off x="2735263" y="1778000"/>
            <a:ext cx="1422400" cy="1323975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D7504A-6FA5-4F40-BAE6-7D72AF0C785E}"/>
              </a:ext>
            </a:extLst>
          </p:cNvPr>
          <p:cNvSpPr/>
          <p:nvPr/>
        </p:nvSpPr>
        <p:spPr>
          <a:xfrm>
            <a:off x="4773613" y="1778000"/>
            <a:ext cx="1422400" cy="1323975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93934C-D542-4A6D-876C-C3B1B78B6D11}"/>
              </a:ext>
            </a:extLst>
          </p:cNvPr>
          <p:cNvSpPr/>
          <p:nvPr/>
        </p:nvSpPr>
        <p:spPr>
          <a:xfrm>
            <a:off x="6813550" y="1778000"/>
            <a:ext cx="1420813" cy="1323975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72774A-5FEC-4821-8963-9743E337BF84}"/>
              </a:ext>
            </a:extLst>
          </p:cNvPr>
          <p:cNvSpPr/>
          <p:nvPr/>
        </p:nvSpPr>
        <p:spPr>
          <a:xfrm>
            <a:off x="739775" y="3351213"/>
            <a:ext cx="1420813" cy="1323975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6CB29E-E64A-4F1C-88D0-584CB8ABE70E}"/>
              </a:ext>
            </a:extLst>
          </p:cNvPr>
          <p:cNvSpPr/>
          <p:nvPr/>
        </p:nvSpPr>
        <p:spPr>
          <a:xfrm>
            <a:off x="2735263" y="3351213"/>
            <a:ext cx="1422400" cy="1323975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0D8A49-7041-49DC-BCA4-397D981E9328}"/>
              </a:ext>
            </a:extLst>
          </p:cNvPr>
          <p:cNvSpPr/>
          <p:nvPr/>
        </p:nvSpPr>
        <p:spPr>
          <a:xfrm>
            <a:off x="4773613" y="3351213"/>
            <a:ext cx="1422400" cy="1323975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71D116-DF81-4E36-B217-B7659AD28A83}"/>
              </a:ext>
            </a:extLst>
          </p:cNvPr>
          <p:cNvSpPr/>
          <p:nvPr/>
        </p:nvSpPr>
        <p:spPr>
          <a:xfrm>
            <a:off x="6813550" y="3351213"/>
            <a:ext cx="1420813" cy="1323975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E6113A-2107-4E70-A0F3-8F184FD35925}"/>
              </a:ext>
            </a:extLst>
          </p:cNvPr>
          <p:cNvSpPr/>
          <p:nvPr/>
        </p:nvSpPr>
        <p:spPr>
          <a:xfrm>
            <a:off x="2735263" y="4926013"/>
            <a:ext cx="1422400" cy="1322387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8700F1-E947-4AC7-A0E0-A3F6F68A4782}"/>
              </a:ext>
            </a:extLst>
          </p:cNvPr>
          <p:cNvSpPr/>
          <p:nvPr/>
        </p:nvSpPr>
        <p:spPr>
          <a:xfrm>
            <a:off x="4773613" y="4926013"/>
            <a:ext cx="1422400" cy="1322387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1895475"/>
            <a:ext cx="1347788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787525"/>
            <a:ext cx="98901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1860550"/>
            <a:ext cx="14208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3322638"/>
            <a:ext cx="8699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3627438"/>
            <a:ext cx="129222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3522663"/>
            <a:ext cx="14303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3540125"/>
            <a:ext cx="141922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4949825"/>
            <a:ext cx="1414462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5186363"/>
            <a:ext cx="1431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" pitchFamily="2" charset="0"/>
              </a:rPr>
              <a:t>Changing Sentences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750888" y="1374775"/>
            <a:ext cx="7632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It is possible to change a sentence from active to passive voice, or from passive to active voice. It is important that you do not change the tense of the sentence. Have a go at altering these sentences: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074039D-1791-4841-8EA4-FA13FB33302B}"/>
              </a:ext>
            </a:extLst>
          </p:cNvPr>
          <p:cNvSpPr/>
          <p:nvPr/>
        </p:nvSpPr>
        <p:spPr>
          <a:xfrm>
            <a:off x="839788" y="3998913"/>
            <a:ext cx="4657725" cy="422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50888" y="2528888"/>
            <a:ext cx="5961062" cy="844550"/>
          </a:xfrm>
          <a:prstGeom prst="rect">
            <a:avLst/>
          </a:prstGeom>
          <a:solidFill>
            <a:srgbClr val="B0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 the plain, the lioness chased an antelope.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On the plain, an antelope was chased by the lioness.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50888" y="5629275"/>
            <a:ext cx="76327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Are your new sentences active or passive?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50888" y="3616325"/>
            <a:ext cx="5378450" cy="844550"/>
          </a:xfrm>
          <a:prstGeom prst="rect">
            <a:avLst/>
          </a:prstGeom>
          <a:solidFill>
            <a:srgbClr val="B0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Harry ate sandwiches for lunch.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Sandwiches were eaten by Harry for lunch.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50888" y="4694238"/>
            <a:ext cx="4835525" cy="846137"/>
          </a:xfrm>
          <a:prstGeom prst="rect">
            <a:avLst/>
          </a:prstGeom>
          <a:solidFill>
            <a:srgbClr val="B0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carrots are always eaten by my brother.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My brother always eats the carrots.</a:t>
            </a:r>
            <a:endParaRPr lang="en-GB" altLang="en-US" sz="1200" b="1">
              <a:solidFill>
                <a:schemeClr val="tx1"/>
              </a:solidFill>
            </a:endParaRPr>
          </a:p>
        </p:txBody>
      </p:sp>
      <p:pic>
        <p:nvPicPr>
          <p:cNvPr id="1229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4341813"/>
            <a:ext cx="2925762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E66352-E38C-496E-931E-8382A82F12A6}"/>
              </a:ext>
            </a:extLst>
          </p:cNvPr>
          <p:cNvSpPr/>
          <p:nvPr/>
        </p:nvSpPr>
        <p:spPr>
          <a:xfrm>
            <a:off x="574675" y="1255713"/>
            <a:ext cx="7896225" cy="4906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5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" pitchFamily="2" charset="0"/>
              </a:rPr>
              <a:t>Tricky Passive Sentences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50888" y="123190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Read these passive sentences. What do you notice about them?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A4C4909-B900-4577-B93F-03559DA308C1}"/>
              </a:ext>
            </a:extLst>
          </p:cNvPr>
          <p:cNvSpPr/>
          <p:nvPr/>
        </p:nvSpPr>
        <p:spPr>
          <a:xfrm>
            <a:off x="839788" y="3998913"/>
            <a:ext cx="4657725" cy="422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50888" y="4821238"/>
            <a:ext cx="7632700" cy="1398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They all have an </a:t>
            </a:r>
            <a:r>
              <a:rPr lang="en-GB" altLang="en-US" b="1">
                <a:solidFill>
                  <a:srgbClr val="00A7E6"/>
                </a:solidFill>
              </a:rPr>
              <a:t>action</a:t>
            </a:r>
            <a:r>
              <a:rPr lang="en-GB" altLang="en-US">
                <a:solidFill>
                  <a:schemeClr val="tx1"/>
                </a:solidFill>
              </a:rPr>
              <a:t> and a </a:t>
            </a:r>
            <a:r>
              <a:rPr lang="en-GB" altLang="en-US" b="1">
                <a:solidFill>
                  <a:srgbClr val="00639A"/>
                </a:solidFill>
              </a:rPr>
              <a:t>subject</a:t>
            </a:r>
            <a:r>
              <a:rPr lang="en-GB" altLang="en-US">
                <a:solidFill>
                  <a:schemeClr val="tx1"/>
                </a:solidFill>
              </a:rPr>
              <a:t> but none of them have a </a:t>
            </a:r>
            <a:r>
              <a:rPr lang="en-GB" altLang="en-US" b="1">
                <a:solidFill>
                  <a:srgbClr val="51C4C8"/>
                </a:solidFill>
              </a:rPr>
              <a:t>object</a:t>
            </a:r>
            <a:r>
              <a:rPr lang="en-GB" altLang="en-US">
                <a:solidFill>
                  <a:schemeClr val="tx1"/>
                </a:solidFill>
              </a:rPr>
              <a:t>. Sometimes the prepositional (by…) phrase can be removed and the sentence will still make sense – you just won’t know who/what performed the verb.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85825" y="4116388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present was opened.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31850" y="227330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jewellery was stolen.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38200" y="319881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bicycle was ridden.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838200" y="2249488"/>
            <a:ext cx="4657725" cy="439737"/>
            <a:chOff x="6041143" y="2844070"/>
            <a:chExt cx="4658192" cy="43949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C15F01F-D2BD-4213-9EEF-C201B8AB7A36}"/>
                </a:ext>
              </a:extLst>
            </p:cNvPr>
            <p:cNvSpPr/>
            <p:nvPr/>
          </p:nvSpPr>
          <p:spPr>
            <a:xfrm>
              <a:off x="6041143" y="2861522"/>
              <a:ext cx="4658192" cy="422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3332" name="Rectangle 24"/>
            <p:cNvSpPr>
              <a:spLocks noChangeArrowheads="1"/>
            </p:cNvSpPr>
            <p:nvPr/>
          </p:nvSpPr>
          <p:spPr bwMode="auto">
            <a:xfrm>
              <a:off x="6041143" y="2844070"/>
              <a:ext cx="3809656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The </a:t>
              </a:r>
              <a:r>
                <a:rPr lang="en-GB" altLang="en-US" b="1">
                  <a:solidFill>
                    <a:srgbClr val="00639A"/>
                  </a:solidFill>
                </a:rPr>
                <a:t>jewellery</a:t>
              </a:r>
              <a:r>
                <a:rPr lang="en-GB" altLang="en-US">
                  <a:solidFill>
                    <a:schemeClr val="tx1"/>
                  </a:solidFill>
                </a:rPr>
                <a:t> was </a:t>
              </a:r>
              <a:r>
                <a:rPr lang="en-GB" altLang="en-US" b="1">
                  <a:solidFill>
                    <a:srgbClr val="00B0F0"/>
                  </a:solidFill>
                </a:rPr>
                <a:t>stolen</a:t>
              </a:r>
              <a:r>
                <a:rPr lang="en-GB" altLang="en-US">
                  <a:solidFill>
                    <a:schemeClr val="tx1"/>
                  </a:solidFill>
                </a:rPr>
                <a:t>.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838200" y="3198813"/>
            <a:ext cx="4657725" cy="439737"/>
            <a:chOff x="6041143" y="2844070"/>
            <a:chExt cx="4658192" cy="43949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4E95C8-534F-4FF7-8475-D527545549BE}"/>
                </a:ext>
              </a:extLst>
            </p:cNvPr>
            <p:cNvSpPr/>
            <p:nvPr/>
          </p:nvSpPr>
          <p:spPr>
            <a:xfrm>
              <a:off x="6041143" y="2861522"/>
              <a:ext cx="4658192" cy="422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3330" name="Rectangle 29"/>
            <p:cNvSpPr>
              <a:spLocks noChangeArrowheads="1"/>
            </p:cNvSpPr>
            <p:nvPr/>
          </p:nvSpPr>
          <p:spPr bwMode="auto">
            <a:xfrm>
              <a:off x="6041143" y="2844070"/>
              <a:ext cx="3809656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The </a:t>
              </a:r>
              <a:r>
                <a:rPr lang="en-GB" altLang="en-US" b="1">
                  <a:solidFill>
                    <a:srgbClr val="00639A"/>
                  </a:solidFill>
                </a:rPr>
                <a:t>bicycle</a:t>
              </a:r>
              <a:r>
                <a:rPr lang="en-GB" altLang="en-US">
                  <a:solidFill>
                    <a:schemeClr val="tx1"/>
                  </a:solidFill>
                </a:rPr>
                <a:t> was </a:t>
              </a:r>
              <a:r>
                <a:rPr lang="en-GB" altLang="en-US" b="1">
                  <a:solidFill>
                    <a:srgbClr val="00B0F0"/>
                  </a:solidFill>
                </a:rPr>
                <a:t>ridden</a:t>
              </a:r>
              <a:r>
                <a:rPr lang="en-GB" altLang="en-US">
                  <a:solidFill>
                    <a:schemeClr val="tx1"/>
                  </a:solidFill>
                </a:rPr>
                <a:t>.</a:t>
              </a: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838200" y="4108450"/>
            <a:ext cx="4657725" cy="439738"/>
            <a:chOff x="6041143" y="2844070"/>
            <a:chExt cx="4658192" cy="43949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A9D46B3-E643-4CB3-B435-AAFEA3ED581D}"/>
                </a:ext>
              </a:extLst>
            </p:cNvPr>
            <p:cNvSpPr/>
            <p:nvPr/>
          </p:nvSpPr>
          <p:spPr>
            <a:xfrm>
              <a:off x="6041143" y="2861523"/>
              <a:ext cx="4658192" cy="422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3328" name="Rectangle 38"/>
            <p:cNvSpPr>
              <a:spLocks noChangeArrowheads="1"/>
            </p:cNvSpPr>
            <p:nvPr/>
          </p:nvSpPr>
          <p:spPr bwMode="auto">
            <a:xfrm>
              <a:off x="6041143" y="2844070"/>
              <a:ext cx="3809656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The </a:t>
              </a:r>
              <a:r>
                <a:rPr lang="en-GB" altLang="en-US" b="1">
                  <a:solidFill>
                    <a:srgbClr val="00639A"/>
                  </a:solidFill>
                </a:rPr>
                <a:t>present</a:t>
              </a:r>
              <a:r>
                <a:rPr lang="en-GB" altLang="en-US">
                  <a:solidFill>
                    <a:schemeClr val="tx1"/>
                  </a:solidFill>
                </a:rPr>
                <a:t> was </a:t>
              </a:r>
              <a:r>
                <a:rPr lang="en-GB" altLang="en-US" b="1">
                  <a:solidFill>
                    <a:srgbClr val="00A7E6"/>
                  </a:solidFill>
                </a:rPr>
                <a:t>opened</a:t>
              </a:r>
              <a:r>
                <a:rPr lang="en-GB" altLang="en-US">
                  <a:solidFill>
                    <a:schemeClr val="tx1"/>
                  </a:solidFill>
                </a:rPr>
                <a:t>.</a:t>
              </a:r>
            </a:p>
          </p:txBody>
        </p:sp>
      </p:grpSp>
      <p:pic>
        <p:nvPicPr>
          <p:cNvPr id="13325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2562225"/>
            <a:ext cx="2338387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1976438"/>
            <a:ext cx="14668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3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1FD8CE-3F03-4EBF-88BC-DDEEB868B192}"/>
              </a:ext>
            </a:extLst>
          </p:cNvPr>
          <p:cNvSpPr/>
          <p:nvPr/>
        </p:nvSpPr>
        <p:spPr>
          <a:xfrm>
            <a:off x="739775" y="1778000"/>
            <a:ext cx="1420813" cy="1323975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339" name="Title 20"/>
          <p:cNvSpPr>
            <a:spLocks noGrp="1"/>
          </p:cNvSpPr>
          <p:nvPr>
            <p:ph type="title"/>
          </p:nvPr>
        </p:nvSpPr>
        <p:spPr>
          <a:xfrm>
            <a:off x="446088" y="341313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" pitchFamily="2" charset="0"/>
              </a:rPr>
              <a:t>Your Turn – Passive Sentences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57238" y="1031875"/>
            <a:ext cx="76327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Choose a square to reveal a picture. Write a </a:t>
            </a:r>
            <a:r>
              <a:rPr lang="en-GB" altLang="en-US" b="1">
                <a:solidFill>
                  <a:schemeClr val="tx1"/>
                </a:solidFill>
              </a:rPr>
              <a:t>passive</a:t>
            </a:r>
            <a:r>
              <a:rPr lang="en-GB" altLang="en-US">
                <a:solidFill>
                  <a:schemeClr val="tx1"/>
                </a:solidFill>
              </a:rPr>
              <a:t> sentence about the picture: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3EC7FA-579F-48EB-B785-D0F65B11630B}"/>
              </a:ext>
            </a:extLst>
          </p:cNvPr>
          <p:cNvSpPr/>
          <p:nvPr/>
        </p:nvSpPr>
        <p:spPr>
          <a:xfrm>
            <a:off x="2735263" y="1778000"/>
            <a:ext cx="1422400" cy="1323975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CB8E0-890B-45E2-8A37-200FCF213AD2}"/>
              </a:ext>
            </a:extLst>
          </p:cNvPr>
          <p:cNvSpPr/>
          <p:nvPr/>
        </p:nvSpPr>
        <p:spPr>
          <a:xfrm>
            <a:off x="4773613" y="1778000"/>
            <a:ext cx="1422400" cy="1323975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2A8030-76FC-44DD-AF0E-8E7B8482791E}"/>
              </a:ext>
            </a:extLst>
          </p:cNvPr>
          <p:cNvSpPr/>
          <p:nvPr/>
        </p:nvSpPr>
        <p:spPr>
          <a:xfrm>
            <a:off x="6813550" y="1778000"/>
            <a:ext cx="1420813" cy="1323975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5E8A25-59FE-479A-AF56-34FAF7A3A897}"/>
              </a:ext>
            </a:extLst>
          </p:cNvPr>
          <p:cNvSpPr/>
          <p:nvPr/>
        </p:nvSpPr>
        <p:spPr>
          <a:xfrm>
            <a:off x="739775" y="3351213"/>
            <a:ext cx="1420813" cy="1323975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8988E4-0317-414E-8C5F-2A234AD6FA90}"/>
              </a:ext>
            </a:extLst>
          </p:cNvPr>
          <p:cNvSpPr/>
          <p:nvPr/>
        </p:nvSpPr>
        <p:spPr>
          <a:xfrm>
            <a:off x="2735263" y="3351213"/>
            <a:ext cx="1422400" cy="1323975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ED2789-DE90-4AF7-808C-2F6A6A6C9ADF}"/>
              </a:ext>
            </a:extLst>
          </p:cNvPr>
          <p:cNvSpPr/>
          <p:nvPr/>
        </p:nvSpPr>
        <p:spPr>
          <a:xfrm>
            <a:off x="4773613" y="3351213"/>
            <a:ext cx="1422400" cy="1323975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F8F2A0-3AF2-438F-8912-81C8B43DD72B}"/>
              </a:ext>
            </a:extLst>
          </p:cNvPr>
          <p:cNvSpPr/>
          <p:nvPr/>
        </p:nvSpPr>
        <p:spPr>
          <a:xfrm>
            <a:off x="6813550" y="3351213"/>
            <a:ext cx="1420813" cy="1323975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DD650C-F52C-4708-A5F7-BB3A4514FDBB}"/>
              </a:ext>
            </a:extLst>
          </p:cNvPr>
          <p:cNvSpPr/>
          <p:nvPr/>
        </p:nvSpPr>
        <p:spPr>
          <a:xfrm>
            <a:off x="2735263" y="4926013"/>
            <a:ext cx="1422400" cy="1322387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1A0670-A1EF-454F-8EBE-81FD10BB788E}"/>
              </a:ext>
            </a:extLst>
          </p:cNvPr>
          <p:cNvSpPr/>
          <p:nvPr/>
        </p:nvSpPr>
        <p:spPr>
          <a:xfrm>
            <a:off x="4773613" y="4926013"/>
            <a:ext cx="1422400" cy="1322387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878013"/>
            <a:ext cx="8445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54200"/>
            <a:ext cx="6286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2174875"/>
            <a:ext cx="1508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968500"/>
            <a:ext cx="12811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3363913"/>
            <a:ext cx="13874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3395663"/>
            <a:ext cx="12715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3394075"/>
            <a:ext cx="1389062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3567113"/>
            <a:ext cx="136525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5141913"/>
            <a:ext cx="13970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4953000"/>
            <a:ext cx="10985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" pitchFamily="2" charset="0"/>
              </a:rPr>
              <a:t>Amazing Active Voice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750888" y="1358900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write descriptions of these photos in the active voice?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88CF978-C825-40B6-A3A3-CF1FF4BF72C0}"/>
              </a:ext>
            </a:extLst>
          </p:cNvPr>
          <p:cNvSpPr/>
          <p:nvPr/>
        </p:nvSpPr>
        <p:spPr>
          <a:xfrm>
            <a:off x="839788" y="3998913"/>
            <a:ext cx="4657725" cy="422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50888" y="4633913"/>
            <a:ext cx="3509962" cy="844550"/>
          </a:xfrm>
          <a:prstGeom prst="rect">
            <a:avLst/>
          </a:prstGeom>
          <a:solidFill>
            <a:srgbClr val="B0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children enjoyed climbing during their school camp.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60900" y="4633913"/>
            <a:ext cx="3509963" cy="844550"/>
          </a:xfrm>
          <a:prstGeom prst="rect">
            <a:avLst/>
          </a:prstGeom>
          <a:solidFill>
            <a:srgbClr val="B0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They spent the day kayaking down the river.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2141538"/>
            <a:ext cx="350996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2138363"/>
            <a:ext cx="3509962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" pitchFamily="2" charset="0"/>
              </a:rPr>
              <a:t>Perfect Passive Voice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750888" y="129222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write descriptions of these photos in the passive voice?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B0A1550-A6C4-421D-862F-035A4E6A7E78}"/>
              </a:ext>
            </a:extLst>
          </p:cNvPr>
          <p:cNvSpPr/>
          <p:nvPr/>
        </p:nvSpPr>
        <p:spPr>
          <a:xfrm>
            <a:off x="839788" y="3998913"/>
            <a:ext cx="4657725" cy="422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50888" y="4633913"/>
            <a:ext cx="3509962" cy="844550"/>
          </a:xfrm>
          <a:prstGeom prst="rect">
            <a:avLst/>
          </a:prstGeom>
          <a:solidFill>
            <a:srgbClr val="B0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Tasty cupcakes were baked by my aunt for my birthday party.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13288" y="4633913"/>
            <a:ext cx="3721100" cy="844550"/>
          </a:xfrm>
          <a:prstGeom prst="rect">
            <a:avLst/>
          </a:prstGeom>
          <a:solidFill>
            <a:srgbClr val="B0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water balloons were blown up by my brother for the water fight.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2138363"/>
            <a:ext cx="3509962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2138363"/>
            <a:ext cx="372110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575FAEA-45FD-421A-A5E5-A416270FE5BF}"/>
              </a:ext>
            </a:extLst>
          </p:cNvPr>
          <p:cNvSpPr/>
          <p:nvPr/>
        </p:nvSpPr>
        <p:spPr>
          <a:xfrm>
            <a:off x="619125" y="1292225"/>
            <a:ext cx="7896225" cy="4906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" pitchFamily="2" charset="0"/>
              </a:rPr>
              <a:t>Quick Quiz 1</a:t>
            </a:r>
            <a:endParaRPr lang="en-GB" altLang="en-US" sz="3600" smtClean="0">
              <a:solidFill>
                <a:srgbClr val="FF0000"/>
              </a:solidFill>
              <a:latin typeface="Twinkl" pitchFamily="2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50888" y="129222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Which sentence is written in the passive voice?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0AADCC5-F995-4971-8B43-B390A119A3E0}"/>
              </a:ext>
            </a:extLst>
          </p:cNvPr>
          <p:cNvSpPr/>
          <p:nvPr/>
        </p:nvSpPr>
        <p:spPr>
          <a:xfrm>
            <a:off x="839788" y="3998913"/>
            <a:ext cx="4657725" cy="422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50888" y="1881188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Keira played for the netball team.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50888" y="284956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tasty meal was cooked by my mum.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50888" y="3986213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My little brother always wakes up early.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50888" y="5122863"/>
            <a:ext cx="76327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/>
              <a:t>I am lucky to be going on holiday to France with</a:t>
            </a:r>
            <a:br>
              <a:rPr lang="en-GB" altLang="en-US"/>
            </a:br>
            <a:r>
              <a:rPr lang="en-GB" altLang="en-US"/>
              <a:t>my best friend’s family.</a:t>
            </a: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174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8"/>
          <a:stretch>
            <a:fillRect/>
          </a:stretch>
        </p:blipFill>
        <p:spPr bwMode="auto">
          <a:xfrm>
            <a:off x="5768975" y="1414463"/>
            <a:ext cx="290036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742950" y="2860675"/>
            <a:ext cx="5522913" cy="439738"/>
            <a:chOff x="6041142" y="2844070"/>
            <a:chExt cx="5522181" cy="43949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80A2B77-38A6-44E1-99F0-7418102FFB32}"/>
                </a:ext>
              </a:extLst>
            </p:cNvPr>
            <p:cNvSpPr/>
            <p:nvPr/>
          </p:nvSpPr>
          <p:spPr>
            <a:xfrm>
              <a:off x="6041142" y="2861523"/>
              <a:ext cx="5522181" cy="422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7421" name="Rectangle 17"/>
            <p:cNvSpPr>
              <a:spLocks noChangeArrowheads="1"/>
            </p:cNvSpPr>
            <p:nvPr/>
          </p:nvSpPr>
          <p:spPr bwMode="auto">
            <a:xfrm>
              <a:off x="6041142" y="2844070"/>
              <a:ext cx="4477152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00639A"/>
                  </a:solidFill>
                </a:rPr>
                <a:t>The tasty meal was cooked by my mum.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196</TotalTime>
  <Words>801</Words>
  <Application>Microsoft Office PowerPoint</Application>
  <PresentationFormat>On-screen Show (4:3)</PresentationFormat>
  <Paragraphs>104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Sassoon Infant Rg</vt:lpstr>
      <vt:lpstr>Arial</vt:lpstr>
      <vt:lpstr>Twinkl SemiBold</vt:lpstr>
      <vt:lpstr>Calibri</vt:lpstr>
      <vt:lpstr>Twinkl</vt:lpstr>
      <vt:lpstr>Office Theme</vt:lpstr>
      <vt:lpstr>Identifying Parts of the Sentence</vt:lpstr>
      <vt:lpstr>Active or Passive Voice?</vt:lpstr>
      <vt:lpstr>Your Turn – Active Sentences</vt:lpstr>
      <vt:lpstr>Changing Sentences</vt:lpstr>
      <vt:lpstr>Tricky Passive Sentences</vt:lpstr>
      <vt:lpstr>Your Turn – Passive Sentences</vt:lpstr>
      <vt:lpstr>Amazing Active Voice</vt:lpstr>
      <vt:lpstr>Perfect Passive Voice</vt:lpstr>
      <vt:lpstr>Quick Quiz 1</vt:lpstr>
      <vt:lpstr>Quick Quiz 2</vt:lpstr>
      <vt:lpstr>Quick Quiz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Shauna Luckett</dc:creator>
  <cp:lastModifiedBy>Gemma Kinsella</cp:lastModifiedBy>
  <cp:revision>29</cp:revision>
  <dcterms:created xsi:type="dcterms:W3CDTF">2017-07-12T13:32:55Z</dcterms:created>
  <dcterms:modified xsi:type="dcterms:W3CDTF">2021-02-25T13:47:14Z</dcterms:modified>
</cp:coreProperties>
</file>