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6" r:id="rId2"/>
    <p:sldId id="261" r:id="rId3"/>
    <p:sldId id="262" r:id="rId4"/>
    <p:sldId id="256" r:id="rId5"/>
    <p:sldId id="257" r:id="rId6"/>
    <p:sldId id="258" r:id="rId7"/>
    <p:sldId id="259" r:id="rId8"/>
    <p:sldId id="264" r:id="rId9"/>
    <p:sldId id="265" r:id="rId10"/>
    <p:sldId id="260"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C331327-DDA7-48AE-B81E-5ECEF0F6CB42}" type="datetimeFigureOut">
              <a:rPr lang="en-GB" smtClean="0"/>
              <a:t>26/01/2021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439EF4D9-22A8-495D-9218-491225BDAF64}"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27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C331327-DDA7-48AE-B81E-5ECEF0F6CB42}"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EF4D9-22A8-495D-9218-491225BDAF64}" type="slidenum">
              <a:rPr lang="en-GB" smtClean="0"/>
              <a:t>‹#›</a:t>
            </a:fld>
            <a:endParaRPr lang="en-GB"/>
          </a:p>
        </p:txBody>
      </p:sp>
    </p:spTree>
    <p:extLst>
      <p:ext uri="{BB962C8B-B14F-4D97-AF65-F5344CB8AC3E}">
        <p14:creationId xmlns:p14="http://schemas.microsoft.com/office/powerpoint/2010/main" val="170494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331327-DDA7-48AE-B81E-5ECEF0F6CB42}"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EF4D9-22A8-495D-9218-491225BDAF64}"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845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331327-DDA7-48AE-B81E-5ECEF0F6CB42}"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EF4D9-22A8-495D-9218-491225BDAF64}"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896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331327-DDA7-48AE-B81E-5ECEF0F6CB42}"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EF4D9-22A8-495D-9218-491225BDAF64}" type="slidenum">
              <a:rPr lang="en-GB" smtClean="0"/>
              <a:t>‹#›</a:t>
            </a:fld>
            <a:endParaRPr lang="en-GB"/>
          </a:p>
        </p:txBody>
      </p:sp>
    </p:spTree>
    <p:extLst>
      <p:ext uri="{BB962C8B-B14F-4D97-AF65-F5344CB8AC3E}">
        <p14:creationId xmlns:p14="http://schemas.microsoft.com/office/powerpoint/2010/main" val="2331007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331327-DDA7-48AE-B81E-5ECEF0F6CB42}"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EF4D9-22A8-495D-9218-491225BDAF64}"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7558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331327-DDA7-48AE-B81E-5ECEF0F6CB42}"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EF4D9-22A8-495D-9218-491225BDAF64}"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343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331327-DDA7-48AE-B81E-5ECEF0F6CB42}"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EF4D9-22A8-495D-9218-491225BDAF64}"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1041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331327-DDA7-48AE-B81E-5ECEF0F6CB42}"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EF4D9-22A8-495D-9218-491225BDAF64}"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671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331327-DDA7-48AE-B81E-5ECEF0F6CB42}"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EF4D9-22A8-495D-9218-491225BDAF64}" type="slidenum">
              <a:rPr lang="en-GB" smtClean="0"/>
              <a:t>‹#›</a:t>
            </a:fld>
            <a:endParaRPr lang="en-GB"/>
          </a:p>
        </p:txBody>
      </p:sp>
    </p:spTree>
    <p:extLst>
      <p:ext uri="{BB962C8B-B14F-4D97-AF65-F5344CB8AC3E}">
        <p14:creationId xmlns:p14="http://schemas.microsoft.com/office/powerpoint/2010/main" val="267256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331327-DDA7-48AE-B81E-5ECEF0F6CB42}"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EF4D9-22A8-495D-9218-491225BDAF64}"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90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331327-DDA7-48AE-B81E-5ECEF0F6CB42}"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EF4D9-22A8-495D-9218-491225BDAF64}" type="slidenum">
              <a:rPr lang="en-GB" smtClean="0"/>
              <a:t>‹#›</a:t>
            </a:fld>
            <a:endParaRPr lang="en-GB"/>
          </a:p>
        </p:txBody>
      </p:sp>
    </p:spTree>
    <p:extLst>
      <p:ext uri="{BB962C8B-B14F-4D97-AF65-F5344CB8AC3E}">
        <p14:creationId xmlns:p14="http://schemas.microsoft.com/office/powerpoint/2010/main" val="15303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331327-DDA7-48AE-B81E-5ECEF0F6CB42}" type="datetimeFigureOut">
              <a:rPr lang="en-GB" smtClean="0"/>
              <a:t>26/01/2021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9EF4D9-22A8-495D-9218-491225BDAF64}"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133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331327-DDA7-48AE-B81E-5ECEF0F6CB42}" type="datetimeFigureOut">
              <a:rPr lang="en-GB" smtClean="0"/>
              <a:t>26/01/2021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9EF4D9-22A8-495D-9218-491225BDAF64}"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11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31327-DDA7-48AE-B81E-5ECEF0F6CB42}" type="datetimeFigureOut">
              <a:rPr lang="en-GB" smtClean="0"/>
              <a:t>26/01/2021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9EF4D9-22A8-495D-9218-491225BDAF64}" type="slidenum">
              <a:rPr lang="en-GB" smtClean="0"/>
              <a:t>‹#›</a:t>
            </a:fld>
            <a:endParaRPr lang="en-GB"/>
          </a:p>
        </p:txBody>
      </p:sp>
    </p:spTree>
    <p:extLst>
      <p:ext uri="{BB962C8B-B14F-4D97-AF65-F5344CB8AC3E}">
        <p14:creationId xmlns:p14="http://schemas.microsoft.com/office/powerpoint/2010/main" val="367068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C331327-DDA7-48AE-B81E-5ECEF0F6CB42}"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EF4D9-22A8-495D-9218-491225BDAF64}"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03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C331327-DDA7-48AE-B81E-5ECEF0F6CB42}"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EF4D9-22A8-495D-9218-491225BDAF64}" type="slidenum">
              <a:rPr lang="en-GB" smtClean="0"/>
              <a:t>‹#›</a:t>
            </a:fld>
            <a:endParaRPr lang="en-GB"/>
          </a:p>
        </p:txBody>
      </p:sp>
    </p:spTree>
    <p:extLst>
      <p:ext uri="{BB962C8B-B14F-4D97-AF65-F5344CB8AC3E}">
        <p14:creationId xmlns:p14="http://schemas.microsoft.com/office/powerpoint/2010/main" val="833226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331327-DDA7-48AE-B81E-5ECEF0F6CB42}" type="datetimeFigureOut">
              <a:rPr lang="en-GB" smtClean="0"/>
              <a:t>26/01/2021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9EF4D9-22A8-495D-9218-491225BDAF64}" type="slidenum">
              <a:rPr lang="en-GB" smtClean="0"/>
              <a:t>‹#›</a:t>
            </a:fld>
            <a:endParaRPr lang="en-GB"/>
          </a:p>
        </p:txBody>
      </p:sp>
    </p:spTree>
    <p:extLst>
      <p:ext uri="{BB962C8B-B14F-4D97-AF65-F5344CB8AC3E}">
        <p14:creationId xmlns:p14="http://schemas.microsoft.com/office/powerpoint/2010/main" val="28528940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bbc.co.uk/bitesize/clips/zdsb9j6" TargetMode="Externa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teach/class-clips-video/english-a-midsummer-nights-dream-1-welcome-to-athens/zfyyscw" TargetMode="External"/><Relationship Id="rId2" Type="http://schemas.openxmlformats.org/officeDocument/2006/relationships/hyperlink" Target="https://youtu.be/cruIJSHbsq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v2Hn7PM20Hw"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Da1jeVEcpg0"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Wednesday 27.1.21</a:t>
            </a:r>
            <a:endParaRPr lang="en-GB" dirty="0"/>
          </a:p>
        </p:txBody>
      </p:sp>
      <p:sp>
        <p:nvSpPr>
          <p:cNvPr id="3" name="Subtitle 2"/>
          <p:cNvSpPr>
            <a:spLocks noGrp="1"/>
          </p:cNvSpPr>
          <p:nvPr>
            <p:ph type="subTitle" idx="1"/>
          </p:nvPr>
        </p:nvSpPr>
        <p:spPr>
          <a:xfrm>
            <a:off x="5229221" y="8270541"/>
            <a:ext cx="6815669" cy="1320802"/>
          </a:xfrm>
        </p:spPr>
        <p:txBody>
          <a:bodyPr/>
          <a:lstStyle/>
          <a:p>
            <a:endParaRPr lang="en-GB" dirty="0"/>
          </a:p>
        </p:txBody>
      </p:sp>
      <p:pic>
        <p:nvPicPr>
          <p:cNvPr id="2050" name="Picture 2" descr="16 Positive Resilience Quotes | Resilience quotes, Resilience, Inspirational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5154"/>
            <a:ext cx="3176139" cy="317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26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0060" y="736979"/>
            <a:ext cx="7983940" cy="1754326"/>
          </a:xfrm>
          <a:prstGeom prst="rect">
            <a:avLst/>
          </a:prstGeom>
        </p:spPr>
        <p:txBody>
          <a:bodyPr wrap="square">
            <a:spAutoFit/>
          </a:bodyPr>
          <a:lstStyle/>
          <a:p>
            <a:r>
              <a:rPr lang="en-US" b="0" i="0" dirty="0" smtClean="0">
                <a:solidFill>
                  <a:srgbClr val="231F20"/>
                </a:solidFill>
                <a:effectLst/>
                <a:latin typeface="Kinetic" panose="00000500000000000000" pitchFamily="50" charset="0"/>
              </a:rPr>
              <a:t>Australian artist Ken Done shows Kirsten O'Brien how he uses his simplified style of drawing and painting to capture the landmarks and places that most inspire his work. Ken Done composes a picture on site, using the landmark of Tower Bridge in London as the focus for his artwork. Using bold strokes and </a:t>
            </a:r>
            <a:r>
              <a:rPr lang="en-US" b="0" i="0" dirty="0" err="1" smtClean="0">
                <a:solidFill>
                  <a:srgbClr val="231F20"/>
                </a:solidFill>
                <a:effectLst/>
                <a:latin typeface="Kinetic" panose="00000500000000000000" pitchFamily="50" charset="0"/>
              </a:rPr>
              <a:t>colours</a:t>
            </a:r>
            <a:r>
              <a:rPr lang="en-US" b="0" i="0" dirty="0" smtClean="0">
                <a:solidFill>
                  <a:srgbClr val="231F20"/>
                </a:solidFill>
                <a:effectLst/>
                <a:latin typeface="Kinetic" panose="00000500000000000000" pitchFamily="50" charset="0"/>
              </a:rPr>
              <a:t> with very little detail, children work with the artist to compose their own pictures in his simplistic style.</a:t>
            </a:r>
            <a:endParaRPr lang="en-GB" dirty="0">
              <a:latin typeface="Kinetic" panose="00000500000000000000" pitchFamily="50" charset="0"/>
            </a:endParaRPr>
          </a:p>
        </p:txBody>
      </p:sp>
      <p:sp>
        <p:nvSpPr>
          <p:cNvPr id="3" name="Rectangle 2"/>
          <p:cNvSpPr/>
          <p:nvPr/>
        </p:nvSpPr>
        <p:spPr>
          <a:xfrm>
            <a:off x="120718" y="6124011"/>
            <a:ext cx="4497193" cy="369332"/>
          </a:xfrm>
          <a:prstGeom prst="rect">
            <a:avLst/>
          </a:prstGeom>
        </p:spPr>
        <p:txBody>
          <a:bodyPr wrap="none">
            <a:spAutoFit/>
          </a:bodyPr>
          <a:lstStyle/>
          <a:p>
            <a:r>
              <a:rPr lang="en-GB" dirty="0" smtClean="0">
                <a:hlinkClick r:id="rId2"/>
              </a:rPr>
              <a:t>https://www.bbc.co.uk/bitesize/clips/zdsb9j6</a:t>
            </a:r>
            <a:r>
              <a:rPr lang="en-GB" dirty="0" smtClean="0"/>
              <a:t> </a:t>
            </a:r>
            <a:endParaRPr lang="en-GB" dirty="0"/>
          </a:p>
        </p:txBody>
      </p:sp>
      <p:pic>
        <p:nvPicPr>
          <p:cNvPr id="4" name="Picture 3"/>
          <p:cNvPicPr>
            <a:picLocks noChangeAspect="1"/>
          </p:cNvPicPr>
          <p:nvPr/>
        </p:nvPicPr>
        <p:blipFill>
          <a:blip r:embed="rId3"/>
          <a:stretch>
            <a:fillRect/>
          </a:stretch>
        </p:blipFill>
        <p:spPr>
          <a:xfrm>
            <a:off x="5587691" y="2491305"/>
            <a:ext cx="4619625" cy="3419475"/>
          </a:xfrm>
          <a:prstGeom prst="rect">
            <a:avLst/>
          </a:prstGeom>
        </p:spPr>
      </p:pic>
      <p:pic>
        <p:nvPicPr>
          <p:cNvPr id="1026" name="Picture 2" descr="Exhibition reveals human history of Tower Bridge - City Matt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724" y="2880916"/>
            <a:ext cx="4693784" cy="264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14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486" y="671860"/>
            <a:ext cx="6396251" cy="5632311"/>
          </a:xfrm>
          <a:prstGeom prst="rect">
            <a:avLst/>
          </a:prstGeom>
        </p:spPr>
        <p:txBody>
          <a:bodyPr wrap="square">
            <a:spAutoFit/>
          </a:bodyPr>
          <a:lstStyle/>
          <a:p>
            <a:r>
              <a:rPr lang="en-US" b="1" dirty="0" smtClean="0">
                <a:latin typeface="Kinetic" panose="00000500000000000000" pitchFamily="50" charset="0"/>
              </a:rPr>
              <a:t>Reading:</a:t>
            </a:r>
            <a:endParaRPr lang="en-US" dirty="0" smtClean="0">
              <a:latin typeface="Kinetic" panose="00000500000000000000" pitchFamily="50" charset="0"/>
            </a:endParaRPr>
          </a:p>
          <a:p>
            <a:r>
              <a:rPr lang="en-US" dirty="0" smtClean="0">
                <a:latin typeface="Kinetic" panose="00000500000000000000" pitchFamily="50" charset="0"/>
              </a:rPr>
              <a:t>Read Hermia's letter to her father and then answer the questions below:</a:t>
            </a:r>
          </a:p>
          <a:p>
            <a:r>
              <a:rPr lang="en-US" dirty="0" smtClean="0">
                <a:latin typeface="Kinetic" panose="00000500000000000000" pitchFamily="50" charset="0"/>
              </a:rPr>
              <a:t>Dear Father,</a:t>
            </a:r>
          </a:p>
          <a:p>
            <a:r>
              <a:rPr lang="en-US" dirty="0" smtClean="0">
                <a:latin typeface="Kinetic" panose="00000500000000000000" pitchFamily="50" charset="0"/>
              </a:rPr>
              <a:t>When you brought me before the court, I felt confused and embarrassed. I had no idea why you brought me before Theseus, Lysander and Demetrius. You could have talked to me and discussed this before you took the law into your own hands</a:t>
            </a:r>
          </a:p>
          <a:p>
            <a:r>
              <a:rPr lang="en-US" dirty="0" smtClean="0">
                <a:latin typeface="Kinetic" panose="00000500000000000000" pitchFamily="50" charset="0"/>
              </a:rPr>
              <a:t> </a:t>
            </a:r>
          </a:p>
          <a:p>
            <a:r>
              <a:rPr lang="en-US" dirty="0" smtClean="0">
                <a:latin typeface="Kinetic" panose="00000500000000000000" pitchFamily="50" charset="0"/>
              </a:rPr>
              <a:t>I </a:t>
            </a:r>
            <a:r>
              <a:rPr lang="en-US" dirty="0" smtClean="0">
                <a:latin typeface="Kinetic" panose="00000500000000000000" pitchFamily="50" charset="0"/>
              </a:rPr>
              <a:t>love </a:t>
            </a:r>
            <a:r>
              <a:rPr lang="en-US" dirty="0" smtClean="0">
                <a:latin typeface="Kinetic" panose="00000500000000000000" pitchFamily="50" charset="0"/>
              </a:rPr>
              <a:t>my one true </a:t>
            </a:r>
            <a:r>
              <a:rPr lang="en-US" dirty="0" smtClean="0">
                <a:latin typeface="Kinetic" panose="00000500000000000000" pitchFamily="50" charset="0"/>
              </a:rPr>
              <a:t>love, Lysander, </a:t>
            </a:r>
            <a:r>
              <a:rPr lang="en-US" dirty="0" smtClean="0">
                <a:latin typeface="Kinetic" panose="00000500000000000000" pitchFamily="50" charset="0"/>
              </a:rPr>
              <a:t>but you will not allow it. Why can't you respect that I am an adult and allow me to make my own decisions in life.  I hate this </a:t>
            </a:r>
            <a:r>
              <a:rPr lang="en-US" dirty="0" smtClean="0">
                <a:latin typeface="Kinetic" panose="00000500000000000000" pitchFamily="50" charset="0"/>
              </a:rPr>
              <a:t>situation I’m in, </a:t>
            </a:r>
            <a:r>
              <a:rPr lang="en-US" dirty="0" smtClean="0">
                <a:latin typeface="Kinetic" panose="00000500000000000000" pitchFamily="50" charset="0"/>
              </a:rPr>
              <a:t>it is all your fault.</a:t>
            </a:r>
          </a:p>
          <a:p>
            <a:r>
              <a:rPr lang="en-US" dirty="0" smtClean="0">
                <a:latin typeface="Kinetic" panose="00000500000000000000" pitchFamily="50" charset="0"/>
              </a:rPr>
              <a:t>I remember, once when you loved me and let me be my own person.  One thing I would change about the world is that people should have the right to choose who they love. Who cares about the Athenian law! I am afraid that I will be forced to marry someone who I will begin to resent because of you. My biggest question to you </a:t>
            </a:r>
            <a:r>
              <a:rPr lang="en-US" dirty="0" smtClean="0">
                <a:latin typeface="Kinetic" panose="00000500000000000000" pitchFamily="50" charset="0"/>
              </a:rPr>
              <a:t>is: Why </a:t>
            </a:r>
            <a:r>
              <a:rPr lang="en-US" dirty="0" smtClean="0">
                <a:latin typeface="Kinetic" panose="00000500000000000000" pitchFamily="50" charset="0"/>
              </a:rPr>
              <a:t>won't you let me choose</a:t>
            </a:r>
            <a:r>
              <a:rPr lang="en-US" dirty="0" smtClean="0">
                <a:latin typeface="Kinetic" panose="00000500000000000000" pitchFamily="50" charset="0"/>
              </a:rPr>
              <a:t>?</a:t>
            </a:r>
          </a:p>
          <a:p>
            <a:r>
              <a:rPr lang="en-GB" dirty="0">
                <a:latin typeface="Kinetic" panose="00000500000000000000" pitchFamily="50" charset="0"/>
              </a:rPr>
              <a:t>Your heartbroken daughter, Hermia.</a:t>
            </a:r>
            <a:endParaRPr lang="en-US" dirty="0">
              <a:latin typeface="Kinetic" panose="00000500000000000000" pitchFamily="50"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87737" y="804081"/>
            <a:ext cx="609600" cy="609600"/>
          </a:xfrm>
          <a:prstGeom prst="rect">
            <a:avLst/>
          </a:prstGeom>
        </p:spPr>
      </p:pic>
      <p:sp>
        <p:nvSpPr>
          <p:cNvPr id="4" name="Rectangle 3"/>
          <p:cNvSpPr/>
          <p:nvPr/>
        </p:nvSpPr>
        <p:spPr>
          <a:xfrm>
            <a:off x="7588154" y="2861692"/>
            <a:ext cx="3630306" cy="3416320"/>
          </a:xfrm>
          <a:prstGeom prst="rect">
            <a:avLst/>
          </a:prstGeom>
        </p:spPr>
        <p:txBody>
          <a:bodyPr wrap="square">
            <a:spAutoFit/>
          </a:bodyPr>
          <a:lstStyle/>
          <a:p>
            <a:pPr>
              <a:buFont typeface="+mj-lt"/>
              <a:buAutoNum type="arabicPeriod"/>
            </a:pPr>
            <a:r>
              <a:rPr lang="en-US" dirty="0">
                <a:latin typeface="Kinetic" panose="00000500000000000000" pitchFamily="50" charset="0"/>
              </a:rPr>
              <a:t>Why is Hermia embarrassed?</a:t>
            </a:r>
          </a:p>
          <a:p>
            <a:pPr>
              <a:buFont typeface="+mj-lt"/>
              <a:buAutoNum type="arabicPeriod"/>
            </a:pPr>
            <a:r>
              <a:rPr lang="en-US" dirty="0">
                <a:latin typeface="Kinetic" panose="00000500000000000000" pitchFamily="50" charset="0"/>
              </a:rPr>
              <a:t>What situation is Hermia in at the moment?</a:t>
            </a:r>
          </a:p>
          <a:p>
            <a:pPr>
              <a:buFont typeface="+mj-lt"/>
              <a:buAutoNum type="arabicPeriod"/>
            </a:pPr>
            <a:r>
              <a:rPr lang="en-US" dirty="0">
                <a:latin typeface="Kinetic" panose="00000500000000000000" pitchFamily="50" charset="0"/>
              </a:rPr>
              <a:t>What is Hermia planning to do?</a:t>
            </a:r>
          </a:p>
          <a:p>
            <a:pPr>
              <a:buFont typeface="+mj-lt"/>
              <a:buAutoNum type="arabicPeriod"/>
            </a:pPr>
            <a:r>
              <a:rPr lang="en-US" dirty="0">
                <a:latin typeface="Kinetic" panose="00000500000000000000" pitchFamily="50" charset="0"/>
              </a:rPr>
              <a:t>Which word has a similar meaning to afraid. Choose one of these: anxious, worried, sad</a:t>
            </a:r>
          </a:p>
          <a:p>
            <a:pPr>
              <a:buFont typeface="+mj-lt"/>
              <a:buAutoNum type="arabicPeriod"/>
            </a:pPr>
            <a:r>
              <a:rPr lang="en-US" dirty="0">
                <a:latin typeface="Kinetic" panose="00000500000000000000" pitchFamily="50" charset="0"/>
              </a:rPr>
              <a:t>What other word is the similar to heartbroken? Complete the line Your___________________ daughter, Hermia with a similar word.</a:t>
            </a:r>
          </a:p>
        </p:txBody>
      </p:sp>
    </p:spTree>
    <p:extLst>
      <p:ext uri="{BB962C8B-B14F-4D97-AF65-F5344CB8AC3E}">
        <p14:creationId xmlns:p14="http://schemas.microsoft.com/office/powerpoint/2010/main" val="4220847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39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4" y="695236"/>
            <a:ext cx="10740788" cy="2308324"/>
          </a:xfrm>
          <a:prstGeom prst="rect">
            <a:avLst/>
          </a:prstGeom>
        </p:spPr>
        <p:txBody>
          <a:bodyPr wrap="square">
            <a:spAutoFit/>
          </a:bodyPr>
          <a:lstStyle/>
          <a:p>
            <a:r>
              <a:rPr lang="en-US" dirty="0" smtClean="0">
                <a:latin typeface="Kinetic" panose="00000500000000000000" pitchFamily="50" charset="0"/>
              </a:rPr>
              <a:t>You are going to make a paper chain of four people: Here is a link below to help you, you only need to watch up until the person lays them out on the table. Please don't decorate them. Once you have cut them out you need to write Lysander on the first one, Hermia on the second, Demetrius on the third and ? on the last one - as we don't know who the fourth lover is yet.</a:t>
            </a:r>
          </a:p>
          <a:p>
            <a:r>
              <a:rPr lang="en-US" dirty="0" smtClean="0">
                <a:latin typeface="Kinetic" panose="00000500000000000000" pitchFamily="50" charset="0"/>
              </a:rPr>
              <a:t>Keep your writing small and try and make your paper chain lovers/ people as big as possible.</a:t>
            </a:r>
          </a:p>
          <a:p>
            <a:r>
              <a:rPr lang="en-US" dirty="0" smtClean="0">
                <a:latin typeface="Kinetic" panose="00000500000000000000" pitchFamily="50" charset="0"/>
              </a:rPr>
              <a:t>Now write as much as you know about each of the characters and who they are. How are they related? What do we know about them from the play? If </a:t>
            </a:r>
            <a:r>
              <a:rPr lang="en-US" dirty="0" smtClean="0">
                <a:latin typeface="Kinetic" panose="00000500000000000000" pitchFamily="50" charset="0"/>
              </a:rPr>
              <a:t>your </a:t>
            </a:r>
            <a:r>
              <a:rPr lang="en-US" dirty="0" smtClean="0">
                <a:latin typeface="Kinetic" panose="00000500000000000000" pitchFamily="50" charset="0"/>
              </a:rPr>
              <a:t>people are too small stick them to a </a:t>
            </a:r>
            <a:r>
              <a:rPr lang="en-US" dirty="0" smtClean="0">
                <a:latin typeface="Kinetic" panose="00000500000000000000" pitchFamily="50" charset="0"/>
              </a:rPr>
              <a:t>bigger </a:t>
            </a:r>
            <a:r>
              <a:rPr lang="en-US" dirty="0" smtClean="0">
                <a:latin typeface="Kinetic" panose="00000500000000000000" pitchFamily="50" charset="0"/>
              </a:rPr>
              <a:t>sheet of paper and write about each lover underneath.</a:t>
            </a:r>
            <a:endParaRPr lang="en-US" dirty="0">
              <a:latin typeface="Kinetic" panose="00000500000000000000" pitchFamily="50" charset="0"/>
            </a:endParaRPr>
          </a:p>
        </p:txBody>
      </p:sp>
      <p:sp>
        <p:nvSpPr>
          <p:cNvPr id="3" name="Rectangle 2"/>
          <p:cNvSpPr/>
          <p:nvPr/>
        </p:nvSpPr>
        <p:spPr>
          <a:xfrm>
            <a:off x="3630305" y="2634228"/>
            <a:ext cx="3026406" cy="369332"/>
          </a:xfrm>
          <a:prstGeom prst="rect">
            <a:avLst/>
          </a:prstGeom>
        </p:spPr>
        <p:txBody>
          <a:bodyPr wrap="none">
            <a:spAutoFit/>
          </a:bodyPr>
          <a:lstStyle/>
          <a:p>
            <a:r>
              <a:rPr lang="en-GB" dirty="0">
                <a:hlinkClick r:id="rId2"/>
              </a:rPr>
              <a:t>https://</a:t>
            </a:r>
            <a:r>
              <a:rPr lang="en-GB" dirty="0" smtClean="0">
                <a:hlinkClick r:id="rId2"/>
              </a:rPr>
              <a:t>youtu.be/cruIJSHbsqk</a:t>
            </a:r>
            <a:r>
              <a:rPr lang="en-GB" dirty="0" smtClean="0"/>
              <a:t> </a:t>
            </a:r>
            <a:endParaRPr lang="en-GB" dirty="0"/>
          </a:p>
        </p:txBody>
      </p:sp>
      <p:sp>
        <p:nvSpPr>
          <p:cNvPr id="4" name="Rectangle 3"/>
          <p:cNvSpPr/>
          <p:nvPr/>
        </p:nvSpPr>
        <p:spPr>
          <a:xfrm>
            <a:off x="709684" y="3360593"/>
            <a:ext cx="10340455" cy="2585323"/>
          </a:xfrm>
          <a:prstGeom prst="rect">
            <a:avLst/>
          </a:prstGeom>
        </p:spPr>
        <p:txBody>
          <a:bodyPr wrap="square">
            <a:spAutoFit/>
          </a:bodyPr>
          <a:lstStyle/>
          <a:p>
            <a:r>
              <a:rPr lang="en-US" dirty="0">
                <a:latin typeface="Kinetic" panose="00000500000000000000" pitchFamily="50" charset="0"/>
              </a:rPr>
              <a:t>Now watch the clip underneath to reveal who the fourth lover is and what they have to do with the play/ story of Midsummer Night's dream.</a:t>
            </a:r>
          </a:p>
          <a:p>
            <a:r>
              <a:rPr lang="en-US" dirty="0">
                <a:latin typeface="Kinetic" panose="00000500000000000000" pitchFamily="50" charset="0"/>
                <a:hlinkClick r:id="rId3"/>
              </a:rPr>
              <a:t>https://www.bbc.co.uk/teach/class-clips-video/english-a-midsummer-nights-dream-1-welcome-to-athens/zfyyscw</a:t>
            </a:r>
            <a:endParaRPr lang="en-US" dirty="0">
              <a:latin typeface="Kinetic" panose="00000500000000000000" pitchFamily="50" charset="0"/>
            </a:endParaRPr>
          </a:p>
          <a:p>
            <a:r>
              <a:rPr lang="en-US" dirty="0">
                <a:latin typeface="Kinetic" panose="00000500000000000000" pitchFamily="50" charset="0"/>
              </a:rPr>
              <a:t>Now you can add anything you have learnt about the Lysander, Hermia and Demetrius and you should be able to name and write about the fourth lover. Now she has been revealed.</a:t>
            </a:r>
          </a:p>
          <a:p>
            <a:r>
              <a:rPr lang="en-US" dirty="0">
                <a:latin typeface="Kinetic" panose="00000500000000000000" pitchFamily="50" charset="0"/>
              </a:rPr>
              <a:t>Try and write as much as you can about what you have learnt about the four lovers.</a:t>
            </a:r>
          </a:p>
          <a:p>
            <a:endParaRPr lang="en-US" b="1" dirty="0" smtClean="0">
              <a:latin typeface="Kinetic" panose="00000500000000000000" pitchFamily="50" charset="0"/>
            </a:endParaRPr>
          </a:p>
          <a:p>
            <a:r>
              <a:rPr lang="en-US" b="1" dirty="0" smtClean="0">
                <a:latin typeface="Kinetic" panose="00000500000000000000" pitchFamily="50" charset="0"/>
              </a:rPr>
              <a:t>KEEP </a:t>
            </a:r>
            <a:r>
              <a:rPr lang="en-US" b="1" dirty="0">
                <a:latin typeface="Kinetic" panose="00000500000000000000" pitchFamily="50" charset="0"/>
              </a:rPr>
              <a:t>YOUR PAPER CHAINS FOR TOMORROW</a:t>
            </a:r>
            <a:endParaRPr lang="en-US" dirty="0">
              <a:latin typeface="Kinetic" panose="00000500000000000000" pitchFamily="50" charset="0"/>
            </a:endParaRPr>
          </a:p>
        </p:txBody>
      </p:sp>
    </p:spTree>
    <p:extLst>
      <p:ext uri="{BB962C8B-B14F-4D97-AF65-F5344CB8AC3E}">
        <p14:creationId xmlns:p14="http://schemas.microsoft.com/office/powerpoint/2010/main" val="301278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1168273"/>
              </p:ext>
            </p:extLst>
          </p:nvPr>
        </p:nvGraphicFramePr>
        <p:xfrm>
          <a:off x="3071505" y="2179977"/>
          <a:ext cx="8128000" cy="741680"/>
        </p:xfrm>
        <a:graphic>
          <a:graphicData uri="http://schemas.openxmlformats.org/drawingml/2006/table">
            <a:tbl>
              <a:tblPr firstRow="1" bandRow="1">
                <a:tableStyleId>{5940675A-B579-460E-94D1-54222C63F5DA}</a:tableStyleId>
              </a:tblPr>
              <a:tblGrid>
                <a:gridCol w="812800">
                  <a:extLst>
                    <a:ext uri="{9D8B030D-6E8A-4147-A177-3AD203B41FA5}">
                      <a16:colId xmlns:a16="http://schemas.microsoft.com/office/drawing/2014/main" val="4234582701"/>
                    </a:ext>
                  </a:extLst>
                </a:gridCol>
                <a:gridCol w="812800">
                  <a:extLst>
                    <a:ext uri="{9D8B030D-6E8A-4147-A177-3AD203B41FA5}">
                      <a16:colId xmlns:a16="http://schemas.microsoft.com/office/drawing/2014/main" val="1080736143"/>
                    </a:ext>
                  </a:extLst>
                </a:gridCol>
                <a:gridCol w="812800">
                  <a:extLst>
                    <a:ext uri="{9D8B030D-6E8A-4147-A177-3AD203B41FA5}">
                      <a16:colId xmlns:a16="http://schemas.microsoft.com/office/drawing/2014/main" val="993940915"/>
                    </a:ext>
                  </a:extLst>
                </a:gridCol>
                <a:gridCol w="812800">
                  <a:extLst>
                    <a:ext uri="{9D8B030D-6E8A-4147-A177-3AD203B41FA5}">
                      <a16:colId xmlns:a16="http://schemas.microsoft.com/office/drawing/2014/main" val="3348674802"/>
                    </a:ext>
                  </a:extLst>
                </a:gridCol>
                <a:gridCol w="812800">
                  <a:extLst>
                    <a:ext uri="{9D8B030D-6E8A-4147-A177-3AD203B41FA5}">
                      <a16:colId xmlns:a16="http://schemas.microsoft.com/office/drawing/2014/main" val="2679735531"/>
                    </a:ext>
                  </a:extLst>
                </a:gridCol>
                <a:gridCol w="812800">
                  <a:extLst>
                    <a:ext uri="{9D8B030D-6E8A-4147-A177-3AD203B41FA5}">
                      <a16:colId xmlns:a16="http://schemas.microsoft.com/office/drawing/2014/main" val="3796233385"/>
                    </a:ext>
                  </a:extLst>
                </a:gridCol>
                <a:gridCol w="812800">
                  <a:extLst>
                    <a:ext uri="{9D8B030D-6E8A-4147-A177-3AD203B41FA5}">
                      <a16:colId xmlns:a16="http://schemas.microsoft.com/office/drawing/2014/main" val="202967006"/>
                    </a:ext>
                  </a:extLst>
                </a:gridCol>
                <a:gridCol w="812800">
                  <a:extLst>
                    <a:ext uri="{9D8B030D-6E8A-4147-A177-3AD203B41FA5}">
                      <a16:colId xmlns:a16="http://schemas.microsoft.com/office/drawing/2014/main" val="4208577081"/>
                    </a:ext>
                  </a:extLst>
                </a:gridCol>
                <a:gridCol w="812800">
                  <a:extLst>
                    <a:ext uri="{9D8B030D-6E8A-4147-A177-3AD203B41FA5}">
                      <a16:colId xmlns:a16="http://schemas.microsoft.com/office/drawing/2014/main" val="799816518"/>
                    </a:ext>
                  </a:extLst>
                </a:gridCol>
                <a:gridCol w="812800">
                  <a:extLst>
                    <a:ext uri="{9D8B030D-6E8A-4147-A177-3AD203B41FA5}">
                      <a16:colId xmlns:a16="http://schemas.microsoft.com/office/drawing/2014/main" val="3929744668"/>
                    </a:ext>
                  </a:extLst>
                </a:gridCol>
              </a:tblGrid>
              <a:tr h="370840">
                <a:tc>
                  <a:txBody>
                    <a:bodyPr/>
                    <a:lstStyle/>
                    <a:p>
                      <a:pPr algn="ctr"/>
                      <a:r>
                        <a:rPr lang="en-GB" dirty="0" smtClean="0"/>
                        <a:t>6</a:t>
                      </a:r>
                      <a:endParaRPr lang="en-GB" dirty="0"/>
                    </a:p>
                  </a:txBody>
                  <a:tcPr/>
                </a:tc>
                <a:tc>
                  <a:txBody>
                    <a:bodyPr/>
                    <a:lstStyle/>
                    <a:p>
                      <a:pPr algn="ctr"/>
                      <a:r>
                        <a:rPr lang="en-GB" dirty="0" smtClean="0"/>
                        <a:t>5</a:t>
                      </a:r>
                      <a:endParaRPr lang="en-GB" dirty="0"/>
                    </a:p>
                  </a:txBody>
                  <a:tcPr/>
                </a:tc>
                <a:tc>
                  <a:txBody>
                    <a:bodyPr/>
                    <a:lstStyle/>
                    <a:p>
                      <a:pPr algn="ctr"/>
                      <a:r>
                        <a:rPr lang="en-GB" dirty="0" smtClean="0"/>
                        <a:t>3</a:t>
                      </a:r>
                      <a:endParaRPr lang="en-GB" dirty="0"/>
                    </a:p>
                  </a:txBody>
                  <a:tcPr/>
                </a:tc>
                <a:tc>
                  <a:txBody>
                    <a:bodyPr/>
                    <a:lstStyle/>
                    <a:p>
                      <a:pPr algn="ctr"/>
                      <a:r>
                        <a:rPr lang="en-GB" dirty="0" smtClean="0"/>
                        <a:t>7</a:t>
                      </a:r>
                      <a:endParaRPr lang="en-GB" dirty="0"/>
                    </a:p>
                  </a:txBody>
                  <a:tcPr/>
                </a:tc>
                <a:tc>
                  <a:txBody>
                    <a:bodyPr/>
                    <a:lstStyle/>
                    <a:p>
                      <a:pPr algn="ctr"/>
                      <a:r>
                        <a:rPr lang="en-GB" dirty="0" smtClean="0"/>
                        <a:t>12</a:t>
                      </a:r>
                      <a:endParaRPr lang="en-GB" dirty="0"/>
                    </a:p>
                  </a:txBody>
                  <a:tcPr/>
                </a:tc>
                <a:tc>
                  <a:txBody>
                    <a:bodyPr/>
                    <a:lstStyle/>
                    <a:p>
                      <a:pPr algn="ctr"/>
                      <a:r>
                        <a:rPr lang="en-GB" dirty="0" smtClean="0"/>
                        <a:t>15</a:t>
                      </a:r>
                      <a:endParaRPr lang="en-GB" dirty="0"/>
                    </a:p>
                  </a:txBody>
                  <a:tcPr/>
                </a:tc>
                <a:tc>
                  <a:txBody>
                    <a:bodyPr/>
                    <a:lstStyle/>
                    <a:p>
                      <a:pPr algn="ctr"/>
                      <a:r>
                        <a:rPr lang="en-GB" dirty="0" smtClean="0"/>
                        <a:t>24</a:t>
                      </a:r>
                      <a:endParaRPr lang="en-GB" dirty="0"/>
                    </a:p>
                  </a:txBody>
                  <a:tcPr/>
                </a:tc>
                <a:tc>
                  <a:txBody>
                    <a:bodyPr/>
                    <a:lstStyle/>
                    <a:p>
                      <a:pPr algn="ctr"/>
                      <a:r>
                        <a:rPr lang="en-GB" dirty="0" smtClean="0"/>
                        <a:t>30</a:t>
                      </a:r>
                      <a:endParaRPr lang="en-GB" dirty="0"/>
                    </a:p>
                  </a:txBody>
                  <a:tcPr/>
                </a:tc>
                <a:tc>
                  <a:txBody>
                    <a:bodyPr/>
                    <a:lstStyle/>
                    <a:p>
                      <a:pPr algn="ctr"/>
                      <a:r>
                        <a:rPr lang="en-GB" dirty="0" smtClean="0"/>
                        <a:t>32</a:t>
                      </a:r>
                      <a:endParaRPr lang="en-GB" dirty="0"/>
                    </a:p>
                  </a:txBody>
                  <a:tcPr/>
                </a:tc>
                <a:tc>
                  <a:txBody>
                    <a:bodyPr/>
                    <a:lstStyle/>
                    <a:p>
                      <a:pPr algn="ctr"/>
                      <a:r>
                        <a:rPr lang="en-GB" dirty="0" smtClean="0"/>
                        <a:t>44</a:t>
                      </a:r>
                      <a:endParaRPr lang="en-GB" dirty="0"/>
                    </a:p>
                  </a:txBody>
                  <a:tcPr/>
                </a:tc>
                <a:extLst>
                  <a:ext uri="{0D108BD9-81ED-4DB2-BD59-A6C34878D82A}">
                    <a16:rowId xmlns:a16="http://schemas.microsoft.com/office/drawing/2014/main" val="192414539"/>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54794037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84452415"/>
              </p:ext>
            </p:extLst>
          </p:nvPr>
        </p:nvGraphicFramePr>
        <p:xfrm>
          <a:off x="3071505" y="4434132"/>
          <a:ext cx="8128000" cy="741680"/>
        </p:xfrm>
        <a:graphic>
          <a:graphicData uri="http://schemas.openxmlformats.org/drawingml/2006/table">
            <a:tbl>
              <a:tblPr firstRow="1" bandRow="1">
                <a:tableStyleId>{5940675A-B579-460E-94D1-54222C63F5DA}</a:tableStyleId>
              </a:tblPr>
              <a:tblGrid>
                <a:gridCol w="812800">
                  <a:extLst>
                    <a:ext uri="{9D8B030D-6E8A-4147-A177-3AD203B41FA5}">
                      <a16:colId xmlns:a16="http://schemas.microsoft.com/office/drawing/2014/main" val="4234582701"/>
                    </a:ext>
                  </a:extLst>
                </a:gridCol>
                <a:gridCol w="812800">
                  <a:extLst>
                    <a:ext uri="{9D8B030D-6E8A-4147-A177-3AD203B41FA5}">
                      <a16:colId xmlns:a16="http://schemas.microsoft.com/office/drawing/2014/main" val="1080736143"/>
                    </a:ext>
                  </a:extLst>
                </a:gridCol>
                <a:gridCol w="812800">
                  <a:extLst>
                    <a:ext uri="{9D8B030D-6E8A-4147-A177-3AD203B41FA5}">
                      <a16:colId xmlns:a16="http://schemas.microsoft.com/office/drawing/2014/main" val="993940915"/>
                    </a:ext>
                  </a:extLst>
                </a:gridCol>
                <a:gridCol w="812800">
                  <a:extLst>
                    <a:ext uri="{9D8B030D-6E8A-4147-A177-3AD203B41FA5}">
                      <a16:colId xmlns:a16="http://schemas.microsoft.com/office/drawing/2014/main" val="3348674802"/>
                    </a:ext>
                  </a:extLst>
                </a:gridCol>
                <a:gridCol w="812800">
                  <a:extLst>
                    <a:ext uri="{9D8B030D-6E8A-4147-A177-3AD203B41FA5}">
                      <a16:colId xmlns:a16="http://schemas.microsoft.com/office/drawing/2014/main" val="2679735531"/>
                    </a:ext>
                  </a:extLst>
                </a:gridCol>
                <a:gridCol w="812800">
                  <a:extLst>
                    <a:ext uri="{9D8B030D-6E8A-4147-A177-3AD203B41FA5}">
                      <a16:colId xmlns:a16="http://schemas.microsoft.com/office/drawing/2014/main" val="3796233385"/>
                    </a:ext>
                  </a:extLst>
                </a:gridCol>
                <a:gridCol w="812800">
                  <a:extLst>
                    <a:ext uri="{9D8B030D-6E8A-4147-A177-3AD203B41FA5}">
                      <a16:colId xmlns:a16="http://schemas.microsoft.com/office/drawing/2014/main" val="202967006"/>
                    </a:ext>
                  </a:extLst>
                </a:gridCol>
                <a:gridCol w="812800">
                  <a:extLst>
                    <a:ext uri="{9D8B030D-6E8A-4147-A177-3AD203B41FA5}">
                      <a16:colId xmlns:a16="http://schemas.microsoft.com/office/drawing/2014/main" val="4208577081"/>
                    </a:ext>
                  </a:extLst>
                </a:gridCol>
                <a:gridCol w="812800">
                  <a:extLst>
                    <a:ext uri="{9D8B030D-6E8A-4147-A177-3AD203B41FA5}">
                      <a16:colId xmlns:a16="http://schemas.microsoft.com/office/drawing/2014/main" val="799816518"/>
                    </a:ext>
                  </a:extLst>
                </a:gridCol>
                <a:gridCol w="812800">
                  <a:extLst>
                    <a:ext uri="{9D8B030D-6E8A-4147-A177-3AD203B41FA5}">
                      <a16:colId xmlns:a16="http://schemas.microsoft.com/office/drawing/2014/main" val="3929744668"/>
                    </a:ext>
                  </a:extLst>
                </a:gridCol>
              </a:tblGrid>
              <a:tr h="370840">
                <a:tc>
                  <a:txBody>
                    <a:bodyPr/>
                    <a:lstStyle/>
                    <a:p>
                      <a:pPr algn="ctr"/>
                      <a:r>
                        <a:rPr lang="en-GB" dirty="0" smtClean="0"/>
                        <a:t>12</a:t>
                      </a:r>
                      <a:endParaRPr lang="en-GB" dirty="0"/>
                    </a:p>
                  </a:txBody>
                  <a:tcPr/>
                </a:tc>
                <a:tc>
                  <a:txBody>
                    <a:bodyPr/>
                    <a:lstStyle/>
                    <a:p>
                      <a:pPr algn="ctr"/>
                      <a:r>
                        <a:rPr lang="en-GB" dirty="0" smtClean="0"/>
                        <a:t>30</a:t>
                      </a:r>
                      <a:endParaRPr lang="en-GB" dirty="0"/>
                    </a:p>
                  </a:txBody>
                  <a:tcPr/>
                </a:tc>
                <a:tc>
                  <a:txBody>
                    <a:bodyPr/>
                    <a:lstStyle/>
                    <a:p>
                      <a:pPr algn="ctr"/>
                      <a:r>
                        <a:rPr lang="en-GB" dirty="0" smtClean="0"/>
                        <a:t>14</a:t>
                      </a:r>
                      <a:endParaRPr lang="en-GB" dirty="0"/>
                    </a:p>
                  </a:txBody>
                  <a:tcPr/>
                </a:tc>
                <a:tc>
                  <a:txBody>
                    <a:bodyPr/>
                    <a:lstStyle/>
                    <a:p>
                      <a:pPr algn="ctr"/>
                      <a:r>
                        <a:rPr lang="en-GB" dirty="0" smtClean="0"/>
                        <a:t>66</a:t>
                      </a:r>
                      <a:endParaRPr lang="en-GB" dirty="0"/>
                    </a:p>
                  </a:txBody>
                  <a:tcPr/>
                </a:tc>
                <a:tc>
                  <a:txBody>
                    <a:bodyPr/>
                    <a:lstStyle/>
                    <a:p>
                      <a:pPr algn="ctr"/>
                      <a:r>
                        <a:rPr lang="en-GB" dirty="0" smtClean="0"/>
                        <a:t>42</a:t>
                      </a:r>
                      <a:endParaRPr lang="en-GB" dirty="0"/>
                    </a:p>
                  </a:txBody>
                  <a:tcPr/>
                </a:tc>
                <a:tc>
                  <a:txBody>
                    <a:bodyPr/>
                    <a:lstStyle/>
                    <a:p>
                      <a:pPr algn="ctr"/>
                      <a:r>
                        <a:rPr lang="en-GB" dirty="0" smtClean="0"/>
                        <a:t>28</a:t>
                      </a:r>
                      <a:endParaRPr lang="en-GB" dirty="0"/>
                    </a:p>
                  </a:txBody>
                  <a:tcPr/>
                </a:tc>
                <a:tc>
                  <a:txBody>
                    <a:bodyPr/>
                    <a:lstStyle/>
                    <a:p>
                      <a:pPr algn="ctr"/>
                      <a:r>
                        <a:rPr lang="en-GB" dirty="0" smtClean="0"/>
                        <a:t>84</a:t>
                      </a:r>
                      <a:endParaRPr lang="en-GB" dirty="0"/>
                    </a:p>
                  </a:txBody>
                  <a:tcPr/>
                </a:tc>
                <a:tc>
                  <a:txBody>
                    <a:bodyPr/>
                    <a:lstStyle/>
                    <a:p>
                      <a:pPr algn="ctr"/>
                      <a:r>
                        <a:rPr lang="en-GB" dirty="0" smtClean="0"/>
                        <a:t>32</a:t>
                      </a:r>
                      <a:endParaRPr lang="en-GB" dirty="0"/>
                    </a:p>
                  </a:txBody>
                  <a:tcPr/>
                </a:tc>
                <a:tc>
                  <a:txBody>
                    <a:bodyPr/>
                    <a:lstStyle/>
                    <a:p>
                      <a:pPr algn="ctr"/>
                      <a:r>
                        <a:rPr lang="en-GB" dirty="0" smtClean="0"/>
                        <a:t>10</a:t>
                      </a:r>
                      <a:endParaRPr lang="en-GB" dirty="0"/>
                    </a:p>
                  </a:txBody>
                  <a:tcPr/>
                </a:tc>
                <a:tc>
                  <a:txBody>
                    <a:bodyPr/>
                    <a:lstStyle/>
                    <a:p>
                      <a:pPr algn="ctr"/>
                      <a:r>
                        <a:rPr lang="en-GB" dirty="0" smtClean="0"/>
                        <a:t>7</a:t>
                      </a:r>
                      <a:endParaRPr lang="en-GB" dirty="0"/>
                    </a:p>
                  </a:txBody>
                  <a:tcPr/>
                </a:tc>
                <a:extLst>
                  <a:ext uri="{0D108BD9-81ED-4DB2-BD59-A6C34878D82A}">
                    <a16:rowId xmlns:a16="http://schemas.microsoft.com/office/drawing/2014/main" val="192414539"/>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547940375"/>
                  </a:ext>
                </a:extLst>
              </a:tr>
            </a:tbl>
          </a:graphicData>
        </a:graphic>
      </p:graphicFrame>
      <p:sp>
        <p:nvSpPr>
          <p:cNvPr id="6" name="Right Arrow 5"/>
          <p:cNvSpPr/>
          <p:nvPr/>
        </p:nvSpPr>
        <p:spPr>
          <a:xfrm>
            <a:off x="641445" y="2134258"/>
            <a:ext cx="2238233" cy="741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559938" y="4434132"/>
            <a:ext cx="2238233" cy="741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91570" y="2333767"/>
            <a:ext cx="1555845" cy="369332"/>
          </a:xfrm>
          <a:prstGeom prst="rect">
            <a:avLst/>
          </a:prstGeom>
          <a:noFill/>
        </p:spPr>
        <p:txBody>
          <a:bodyPr wrap="square" rtlCol="0">
            <a:spAutoFit/>
          </a:bodyPr>
          <a:lstStyle/>
          <a:p>
            <a:r>
              <a:rPr lang="en-GB" b="1" dirty="0" smtClean="0"/>
              <a:t>Doubling</a:t>
            </a:r>
            <a:endParaRPr lang="en-GB" b="1" dirty="0"/>
          </a:p>
        </p:txBody>
      </p:sp>
      <p:sp>
        <p:nvSpPr>
          <p:cNvPr id="10" name="TextBox 9"/>
          <p:cNvSpPr txBox="1"/>
          <p:nvPr/>
        </p:nvSpPr>
        <p:spPr>
          <a:xfrm>
            <a:off x="791569" y="4620306"/>
            <a:ext cx="1555845" cy="369332"/>
          </a:xfrm>
          <a:prstGeom prst="rect">
            <a:avLst/>
          </a:prstGeom>
          <a:noFill/>
        </p:spPr>
        <p:txBody>
          <a:bodyPr wrap="square" rtlCol="0">
            <a:spAutoFit/>
          </a:bodyPr>
          <a:lstStyle/>
          <a:p>
            <a:r>
              <a:rPr lang="en-GB" b="1" dirty="0" smtClean="0"/>
              <a:t>Halving</a:t>
            </a:r>
            <a:endParaRPr lang="en-GB" b="1" dirty="0"/>
          </a:p>
        </p:txBody>
      </p:sp>
    </p:spTree>
    <p:extLst>
      <p:ext uri="{BB962C8B-B14F-4D97-AF65-F5344CB8AC3E}">
        <p14:creationId xmlns:p14="http://schemas.microsoft.com/office/powerpoint/2010/main" val="202002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2237" y="885825"/>
            <a:ext cx="6867525" cy="5086350"/>
          </a:xfrm>
          <a:prstGeom prst="rect">
            <a:avLst/>
          </a:prstGeom>
        </p:spPr>
      </p:pic>
    </p:spTree>
    <p:extLst>
      <p:ext uri="{BB962C8B-B14F-4D97-AF65-F5344CB8AC3E}">
        <p14:creationId xmlns:p14="http://schemas.microsoft.com/office/powerpoint/2010/main" val="405686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1003" y="9292"/>
            <a:ext cx="9744501" cy="6807634"/>
          </a:xfrm>
          <a:prstGeom prst="rect">
            <a:avLst/>
          </a:prstGeom>
        </p:spPr>
      </p:pic>
    </p:spTree>
    <p:extLst>
      <p:ext uri="{BB962C8B-B14F-4D97-AF65-F5344CB8AC3E}">
        <p14:creationId xmlns:p14="http://schemas.microsoft.com/office/powerpoint/2010/main" val="4102264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6412" y="33569"/>
            <a:ext cx="9921921" cy="6806463"/>
          </a:xfrm>
          <a:prstGeom prst="rect">
            <a:avLst/>
          </a:prstGeom>
        </p:spPr>
      </p:pic>
    </p:spTree>
    <p:extLst>
      <p:ext uri="{BB962C8B-B14F-4D97-AF65-F5344CB8AC3E}">
        <p14:creationId xmlns:p14="http://schemas.microsoft.com/office/powerpoint/2010/main" val="1485373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3516" y="566862"/>
            <a:ext cx="7617536" cy="3295455"/>
          </a:xfrm>
          <a:prstGeom prst="rect">
            <a:avLst/>
          </a:prstGeom>
        </p:spPr>
      </p:pic>
      <p:sp>
        <p:nvSpPr>
          <p:cNvPr id="3" name="Rectangle 2"/>
          <p:cNvSpPr/>
          <p:nvPr/>
        </p:nvSpPr>
        <p:spPr>
          <a:xfrm>
            <a:off x="2033516" y="3556211"/>
            <a:ext cx="6096000" cy="2185214"/>
          </a:xfrm>
          <a:prstGeom prst="rect">
            <a:avLst/>
          </a:prstGeom>
        </p:spPr>
        <p:txBody>
          <a:bodyPr>
            <a:spAutoFit/>
          </a:bodyPr>
          <a:lstStyle/>
          <a:p>
            <a:r>
              <a:rPr lang="en-GB" sz="4000" dirty="0"/>
              <a:t>with </a:t>
            </a:r>
            <a:r>
              <a:rPr lang="en-GB" sz="4000" dirty="0" smtClean="0"/>
              <a:t>our very own</a:t>
            </a:r>
            <a:endParaRPr lang="en-GB" sz="4000" dirty="0"/>
          </a:p>
          <a:p>
            <a:r>
              <a:rPr lang="en-GB" sz="9600" dirty="0"/>
              <a:t>Mrs Denny!</a:t>
            </a:r>
            <a:endParaRPr lang="en-GB" sz="9600" dirty="0"/>
          </a:p>
        </p:txBody>
      </p:sp>
      <p:sp>
        <p:nvSpPr>
          <p:cNvPr id="4" name="Rectangle 3"/>
          <p:cNvSpPr/>
          <p:nvPr/>
        </p:nvSpPr>
        <p:spPr>
          <a:xfrm>
            <a:off x="7520205" y="5741425"/>
            <a:ext cx="3350789" cy="369332"/>
          </a:xfrm>
          <a:prstGeom prst="rect">
            <a:avLst/>
          </a:prstGeom>
        </p:spPr>
        <p:txBody>
          <a:bodyPr wrap="none">
            <a:spAutoFit/>
          </a:bodyPr>
          <a:lstStyle/>
          <a:p>
            <a:r>
              <a:rPr lang="en-GB" dirty="0">
                <a:hlinkClick r:id="rId3"/>
              </a:rPr>
              <a:t>https://</a:t>
            </a:r>
            <a:r>
              <a:rPr lang="en-GB" dirty="0" smtClean="0">
                <a:hlinkClick r:id="rId3"/>
              </a:rPr>
              <a:t>youtu.be/v2Hn7PM20Hw</a:t>
            </a:r>
            <a:r>
              <a:rPr lang="en-GB" dirty="0" smtClean="0"/>
              <a:t> </a:t>
            </a:r>
            <a:endParaRPr lang="en-GB" dirty="0"/>
          </a:p>
        </p:txBody>
      </p:sp>
    </p:spTree>
    <p:extLst>
      <p:ext uri="{BB962C8B-B14F-4D97-AF65-F5344CB8AC3E}">
        <p14:creationId xmlns:p14="http://schemas.microsoft.com/office/powerpoint/2010/main" val="192652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ngsprimaryblogs.net/wp-content/uploads/2021/01/strong-as-a-tre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050" y="590550"/>
            <a:ext cx="4634789" cy="56371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5597" y="1197170"/>
            <a:ext cx="3127972" cy="369332"/>
          </a:xfrm>
          <a:prstGeom prst="rect">
            <a:avLst/>
          </a:prstGeom>
        </p:spPr>
        <p:txBody>
          <a:bodyPr wrap="none">
            <a:spAutoFit/>
          </a:bodyPr>
          <a:lstStyle/>
          <a:p>
            <a:r>
              <a:rPr lang="en-GB" dirty="0">
                <a:hlinkClick r:id="rId3"/>
              </a:rPr>
              <a:t>https://</a:t>
            </a:r>
            <a:r>
              <a:rPr lang="en-GB" dirty="0" smtClean="0">
                <a:hlinkClick r:id="rId3"/>
              </a:rPr>
              <a:t>youtu.be/Da1jeVEcpg0</a:t>
            </a:r>
            <a:r>
              <a:rPr lang="en-GB" dirty="0" smtClean="0"/>
              <a:t> </a:t>
            </a:r>
            <a:endParaRPr lang="en-GB" dirty="0"/>
          </a:p>
        </p:txBody>
      </p:sp>
    </p:spTree>
    <p:extLst>
      <p:ext uri="{BB962C8B-B14F-4D97-AF65-F5344CB8AC3E}">
        <p14:creationId xmlns:p14="http://schemas.microsoft.com/office/powerpoint/2010/main" val="24774646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253</TotalTime>
  <Words>494</Words>
  <Application>Microsoft Office PowerPoint</Application>
  <PresentationFormat>Widescreen</PresentationFormat>
  <Paragraphs>52</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Kinetic</vt:lpstr>
      <vt:lpstr>Organic</vt:lpstr>
      <vt:lpstr>Wednesday 27.1.21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Beckwith</dc:creator>
  <cp:lastModifiedBy>Dominique Beckwith</cp:lastModifiedBy>
  <cp:revision>9</cp:revision>
  <cp:lastPrinted>2021-01-26T14:55:31Z</cp:lastPrinted>
  <dcterms:created xsi:type="dcterms:W3CDTF">2021-01-26T11:42:41Z</dcterms:created>
  <dcterms:modified xsi:type="dcterms:W3CDTF">2021-01-26T17:49:31Z</dcterms:modified>
</cp:coreProperties>
</file>