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3" r:id="rId3"/>
    <p:sldId id="264" r:id="rId4"/>
    <p:sldId id="256" r:id="rId5"/>
    <p:sldId id="257" r:id="rId6"/>
    <p:sldId id="258" r:id="rId7"/>
    <p:sldId id="259" r:id="rId8"/>
    <p:sldId id="261" r:id="rId9"/>
    <p:sldId id="262" r:id="rId1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7A2035A-CE23-4301-A586-BAF11456FCA6}" type="datetimeFigureOut">
              <a:rPr lang="en-GB" smtClean="0"/>
              <a:t>27/01/2021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02419DBD-42E1-478B-A3A2-33FD12BF9E6F}"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6462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7A2035A-CE23-4301-A586-BAF11456FCA6}"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419DBD-42E1-478B-A3A2-33FD12BF9E6F}" type="slidenum">
              <a:rPr lang="en-GB" smtClean="0"/>
              <a:t>‹#›</a:t>
            </a:fld>
            <a:endParaRPr lang="en-GB"/>
          </a:p>
        </p:txBody>
      </p:sp>
    </p:spTree>
    <p:extLst>
      <p:ext uri="{BB962C8B-B14F-4D97-AF65-F5344CB8AC3E}">
        <p14:creationId xmlns:p14="http://schemas.microsoft.com/office/powerpoint/2010/main" val="2416669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A2035A-CE23-4301-A586-BAF11456FCA6}"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419DBD-42E1-478B-A3A2-33FD12BF9E6F}"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3182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A2035A-CE23-4301-A586-BAF11456FCA6}"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419DBD-42E1-478B-A3A2-33FD12BF9E6F}"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2045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A2035A-CE23-4301-A586-BAF11456FCA6}"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419DBD-42E1-478B-A3A2-33FD12BF9E6F}" type="slidenum">
              <a:rPr lang="en-GB" smtClean="0"/>
              <a:t>‹#›</a:t>
            </a:fld>
            <a:endParaRPr lang="en-GB"/>
          </a:p>
        </p:txBody>
      </p:sp>
    </p:spTree>
    <p:extLst>
      <p:ext uri="{BB962C8B-B14F-4D97-AF65-F5344CB8AC3E}">
        <p14:creationId xmlns:p14="http://schemas.microsoft.com/office/powerpoint/2010/main" val="2043005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A2035A-CE23-4301-A586-BAF11456FCA6}"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419DBD-42E1-478B-A3A2-33FD12BF9E6F}"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0366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A2035A-CE23-4301-A586-BAF11456FCA6}"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419DBD-42E1-478B-A3A2-33FD12BF9E6F}"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8669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A2035A-CE23-4301-A586-BAF11456FCA6}"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419DBD-42E1-478B-A3A2-33FD12BF9E6F}"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983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A2035A-CE23-4301-A586-BAF11456FCA6}"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419DBD-42E1-478B-A3A2-33FD12BF9E6F}"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7112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A2035A-CE23-4301-A586-BAF11456FCA6}"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419DBD-42E1-478B-A3A2-33FD12BF9E6F}" type="slidenum">
              <a:rPr lang="en-GB" smtClean="0"/>
              <a:t>‹#›</a:t>
            </a:fld>
            <a:endParaRPr lang="en-GB"/>
          </a:p>
        </p:txBody>
      </p:sp>
    </p:spTree>
    <p:extLst>
      <p:ext uri="{BB962C8B-B14F-4D97-AF65-F5344CB8AC3E}">
        <p14:creationId xmlns:p14="http://schemas.microsoft.com/office/powerpoint/2010/main" val="277974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A2035A-CE23-4301-A586-BAF11456FCA6}"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419DBD-42E1-478B-A3A2-33FD12BF9E6F}"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7064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A2035A-CE23-4301-A586-BAF11456FCA6}"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419DBD-42E1-478B-A3A2-33FD12BF9E6F}" type="slidenum">
              <a:rPr lang="en-GB" smtClean="0"/>
              <a:t>‹#›</a:t>
            </a:fld>
            <a:endParaRPr lang="en-GB"/>
          </a:p>
        </p:txBody>
      </p:sp>
    </p:spTree>
    <p:extLst>
      <p:ext uri="{BB962C8B-B14F-4D97-AF65-F5344CB8AC3E}">
        <p14:creationId xmlns:p14="http://schemas.microsoft.com/office/powerpoint/2010/main" val="53508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A2035A-CE23-4301-A586-BAF11456FCA6}" type="datetimeFigureOut">
              <a:rPr lang="en-GB" smtClean="0"/>
              <a:t>27/01/2021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419DBD-42E1-478B-A3A2-33FD12BF9E6F}"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0517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A2035A-CE23-4301-A586-BAF11456FCA6}" type="datetimeFigureOut">
              <a:rPr lang="en-GB" smtClean="0"/>
              <a:t>27/01/2021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419DBD-42E1-478B-A3A2-33FD12BF9E6F}"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6508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2035A-CE23-4301-A586-BAF11456FCA6}" type="datetimeFigureOut">
              <a:rPr lang="en-GB" smtClean="0"/>
              <a:t>27/01/2021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419DBD-42E1-478B-A3A2-33FD12BF9E6F}" type="slidenum">
              <a:rPr lang="en-GB" smtClean="0"/>
              <a:t>‹#›</a:t>
            </a:fld>
            <a:endParaRPr lang="en-GB"/>
          </a:p>
        </p:txBody>
      </p:sp>
    </p:spTree>
    <p:extLst>
      <p:ext uri="{BB962C8B-B14F-4D97-AF65-F5344CB8AC3E}">
        <p14:creationId xmlns:p14="http://schemas.microsoft.com/office/powerpoint/2010/main" val="228223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7A2035A-CE23-4301-A586-BAF11456FCA6}"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419DBD-42E1-478B-A3A2-33FD12BF9E6F}"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3692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7A2035A-CE23-4301-A586-BAF11456FCA6}"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419DBD-42E1-478B-A3A2-33FD12BF9E6F}" type="slidenum">
              <a:rPr lang="en-GB" smtClean="0"/>
              <a:t>‹#›</a:t>
            </a:fld>
            <a:endParaRPr lang="en-GB"/>
          </a:p>
        </p:txBody>
      </p:sp>
    </p:spTree>
    <p:extLst>
      <p:ext uri="{BB962C8B-B14F-4D97-AF65-F5344CB8AC3E}">
        <p14:creationId xmlns:p14="http://schemas.microsoft.com/office/powerpoint/2010/main" val="2481702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A2035A-CE23-4301-A586-BAF11456FCA6}" type="datetimeFigureOut">
              <a:rPr lang="en-GB" smtClean="0"/>
              <a:t>27/01/2021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419DBD-42E1-478B-A3A2-33FD12BF9E6F}" type="slidenum">
              <a:rPr lang="en-GB" smtClean="0"/>
              <a:t>‹#›</a:t>
            </a:fld>
            <a:endParaRPr lang="en-GB"/>
          </a:p>
        </p:txBody>
      </p:sp>
    </p:spTree>
    <p:extLst>
      <p:ext uri="{BB962C8B-B14F-4D97-AF65-F5344CB8AC3E}">
        <p14:creationId xmlns:p14="http://schemas.microsoft.com/office/powerpoint/2010/main" val="920517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vimeo.com/480761847"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resources.whiterosemaths.com/wp-content/uploads/2019/09/Y3-Autumn-Block-3-WO9-Divide-by-8-2019.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7807" y="1256982"/>
            <a:ext cx="6815669" cy="1515533"/>
          </a:xfrm>
        </p:spPr>
        <p:txBody>
          <a:bodyPr/>
          <a:lstStyle/>
          <a:p>
            <a:r>
              <a:rPr lang="en-GB" dirty="0" smtClean="0"/>
              <a:t>Thursday 28.1.21</a:t>
            </a:r>
            <a:endParaRPr lang="en-GB" dirty="0"/>
          </a:p>
        </p:txBody>
      </p:sp>
      <p:pic>
        <p:nvPicPr>
          <p:cNvPr id="1028" name="Picture 4" descr="http://lingsprimaryblogs.net/wp-content/uploads/2021/01/thursday-quo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942" y="2654070"/>
            <a:ext cx="3197992" cy="273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3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lingsprimaryblogs.net/wp-content/uploads/2021/01/text-messages-H-and-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25" y="500063"/>
            <a:ext cx="2500908" cy="62214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62425" y="1052426"/>
            <a:ext cx="6096000" cy="3416320"/>
          </a:xfrm>
          <a:prstGeom prst="rect">
            <a:avLst/>
          </a:prstGeom>
        </p:spPr>
        <p:txBody>
          <a:bodyPr>
            <a:spAutoFit/>
          </a:bodyPr>
          <a:lstStyle/>
          <a:p>
            <a:r>
              <a:rPr lang="en-US" dirty="0">
                <a:latin typeface="Kinetic" panose="00000500000000000000" pitchFamily="50" charset="0"/>
              </a:rPr>
              <a:t>Now answer these questions:</a:t>
            </a:r>
          </a:p>
          <a:p>
            <a:pPr>
              <a:buFont typeface="+mj-lt"/>
              <a:buAutoNum type="arabicPeriod"/>
            </a:pPr>
            <a:r>
              <a:rPr lang="en-US" dirty="0">
                <a:latin typeface="Kinetic" panose="00000500000000000000" pitchFamily="50" charset="0"/>
              </a:rPr>
              <a:t>Who is Helena messaging? Who is D</a:t>
            </a:r>
            <a:r>
              <a:rPr lang="en-US" dirty="0" smtClean="0">
                <a:latin typeface="Kinetic" panose="00000500000000000000" pitchFamily="50" charset="0"/>
              </a:rPr>
              <a:t>?</a:t>
            </a:r>
          </a:p>
          <a:p>
            <a:pPr>
              <a:buFont typeface="+mj-lt"/>
              <a:buAutoNum type="arabicPeriod"/>
            </a:pPr>
            <a:endParaRPr lang="en-US" dirty="0">
              <a:latin typeface="Kinetic" panose="00000500000000000000" pitchFamily="50" charset="0"/>
            </a:endParaRPr>
          </a:p>
          <a:p>
            <a:pPr>
              <a:buFont typeface="+mj-lt"/>
              <a:buAutoNum type="arabicPeriod"/>
            </a:pPr>
            <a:r>
              <a:rPr lang="en-US" dirty="0">
                <a:latin typeface="Kinetic" panose="00000500000000000000" pitchFamily="50" charset="0"/>
              </a:rPr>
              <a:t>What is Hermia's secret</a:t>
            </a:r>
            <a:r>
              <a:rPr lang="en-US" dirty="0" smtClean="0">
                <a:latin typeface="Kinetic" panose="00000500000000000000" pitchFamily="50" charset="0"/>
              </a:rPr>
              <a:t>?</a:t>
            </a:r>
          </a:p>
          <a:p>
            <a:pPr>
              <a:buFont typeface="+mj-lt"/>
              <a:buAutoNum type="arabicPeriod"/>
            </a:pPr>
            <a:endParaRPr lang="en-US" dirty="0">
              <a:latin typeface="Kinetic" panose="00000500000000000000" pitchFamily="50" charset="0"/>
            </a:endParaRPr>
          </a:p>
          <a:p>
            <a:pPr>
              <a:buFont typeface="+mj-lt"/>
              <a:buAutoNum type="arabicPeriod"/>
            </a:pPr>
            <a:r>
              <a:rPr lang="en-US" dirty="0">
                <a:latin typeface="Kinetic" panose="00000500000000000000" pitchFamily="50" charset="0"/>
              </a:rPr>
              <a:t>What does D say to show he loves Hermia</a:t>
            </a:r>
            <a:r>
              <a:rPr lang="en-US" dirty="0" smtClean="0">
                <a:latin typeface="Kinetic" panose="00000500000000000000" pitchFamily="50" charset="0"/>
              </a:rPr>
              <a:t>?</a:t>
            </a:r>
          </a:p>
          <a:p>
            <a:pPr>
              <a:buFont typeface="+mj-lt"/>
              <a:buAutoNum type="arabicPeriod"/>
            </a:pPr>
            <a:endParaRPr lang="en-US" dirty="0">
              <a:latin typeface="Kinetic" panose="00000500000000000000" pitchFamily="50" charset="0"/>
            </a:endParaRPr>
          </a:p>
          <a:p>
            <a:pPr>
              <a:buFont typeface="+mj-lt"/>
              <a:buAutoNum type="arabicPeriod"/>
            </a:pPr>
            <a:r>
              <a:rPr lang="en-US" dirty="0">
                <a:latin typeface="Kinetic" panose="00000500000000000000" pitchFamily="50" charset="0"/>
              </a:rPr>
              <a:t>'I am sick when you do not look at me.' What does Helena mean</a:t>
            </a:r>
            <a:r>
              <a:rPr lang="en-US" dirty="0" smtClean="0">
                <a:latin typeface="Kinetic" panose="00000500000000000000" pitchFamily="50" charset="0"/>
              </a:rPr>
              <a:t>?</a:t>
            </a:r>
          </a:p>
          <a:p>
            <a:pPr>
              <a:buFont typeface="+mj-lt"/>
              <a:buAutoNum type="arabicPeriod"/>
            </a:pPr>
            <a:endParaRPr lang="en-US" dirty="0">
              <a:latin typeface="Kinetic" panose="00000500000000000000" pitchFamily="50" charset="0"/>
            </a:endParaRPr>
          </a:p>
          <a:p>
            <a:pPr>
              <a:buFont typeface="+mj-lt"/>
              <a:buAutoNum type="arabicPeriod"/>
            </a:pPr>
            <a:r>
              <a:rPr lang="en-US" dirty="0">
                <a:latin typeface="Kinetic" panose="00000500000000000000" pitchFamily="50" charset="0"/>
              </a:rPr>
              <a:t>'That Hermia' Why is Helena so mean when she says this in her message? Think about what we know about the lovers.</a:t>
            </a:r>
          </a:p>
        </p:txBody>
      </p:sp>
    </p:spTree>
    <p:extLst>
      <p:ext uri="{BB962C8B-B14F-4D97-AF65-F5344CB8AC3E}">
        <p14:creationId xmlns:p14="http://schemas.microsoft.com/office/powerpoint/2010/main" val="247399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lingsprimaryblogs.net/wp-content/uploads/2021/01/three-love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611187"/>
            <a:ext cx="4287838" cy="316960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lingsprimaryblogs.net/wp-content/uploads/2021/01/Helena-paper-pers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237" y="639762"/>
            <a:ext cx="1809173" cy="31410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2775" y="4040951"/>
            <a:ext cx="8639175" cy="2585323"/>
          </a:xfrm>
          <a:prstGeom prst="rect">
            <a:avLst/>
          </a:prstGeom>
        </p:spPr>
        <p:txBody>
          <a:bodyPr wrap="square">
            <a:spAutoFit/>
          </a:bodyPr>
          <a:lstStyle/>
          <a:p>
            <a:r>
              <a:rPr lang="en-US" dirty="0" smtClean="0">
                <a:latin typeface="Kinetic" panose="00000500000000000000" pitchFamily="50" charset="0"/>
              </a:rPr>
              <a:t>You </a:t>
            </a:r>
            <a:r>
              <a:rPr lang="en-US" dirty="0">
                <a:latin typeface="Kinetic" panose="00000500000000000000" pitchFamily="50" charset="0"/>
              </a:rPr>
              <a:t>could do the same by cutting off Helena from the paper chain you made yesterday. Why has she been cut off from the other lovers? Now we know about Helena and learnt about her why is she on her own or separated? How is she feeling?</a:t>
            </a:r>
          </a:p>
          <a:p>
            <a:r>
              <a:rPr lang="en-US" dirty="0">
                <a:latin typeface="Kinetic" panose="00000500000000000000" pitchFamily="50" charset="0"/>
              </a:rPr>
              <a:t>You are going to write Helena's diary, using the sentence openers and </a:t>
            </a:r>
            <a:r>
              <a:rPr lang="en-US" b="1" dirty="0">
                <a:latin typeface="Kinetic" panose="00000500000000000000" pitchFamily="50" charset="0"/>
              </a:rPr>
              <a:t>write in as much detail</a:t>
            </a:r>
            <a:r>
              <a:rPr lang="en-US" dirty="0">
                <a:latin typeface="Kinetic" panose="00000500000000000000" pitchFamily="50" charset="0"/>
              </a:rPr>
              <a:t> as you can about how she is feeling and </a:t>
            </a:r>
            <a:r>
              <a:rPr lang="en-US" b="1" dirty="0">
                <a:latin typeface="Kinetic" panose="00000500000000000000" pitchFamily="50" charset="0"/>
              </a:rPr>
              <a:t>use the conjunctions: but, so, if, because. </a:t>
            </a:r>
            <a:endParaRPr lang="en-US" b="1" dirty="0" smtClean="0">
              <a:latin typeface="Kinetic" panose="00000500000000000000" pitchFamily="50" charset="0"/>
            </a:endParaRPr>
          </a:p>
          <a:p>
            <a:r>
              <a:rPr lang="en-US" b="1" dirty="0" smtClean="0">
                <a:solidFill>
                  <a:srgbClr val="000080"/>
                </a:solidFill>
                <a:latin typeface="Kinetic" panose="00000500000000000000" pitchFamily="50" charset="0"/>
              </a:rPr>
              <a:t>Challenge </a:t>
            </a:r>
            <a:r>
              <a:rPr lang="en-US" b="1" dirty="0">
                <a:solidFill>
                  <a:srgbClr val="000080"/>
                </a:solidFill>
                <a:latin typeface="Kinetic" panose="00000500000000000000" pitchFamily="50" charset="0"/>
              </a:rPr>
              <a:t>yourself to try and use some words and phrases from the play in your writing. </a:t>
            </a:r>
            <a:endParaRPr lang="en-US" dirty="0">
              <a:latin typeface="Kinetic" panose="00000500000000000000" pitchFamily="50" charset="0"/>
            </a:endParaRPr>
          </a:p>
          <a:p>
            <a:r>
              <a:rPr lang="en-US" dirty="0"/>
              <a:t> </a:t>
            </a:r>
          </a:p>
        </p:txBody>
      </p:sp>
      <p:sp>
        <p:nvSpPr>
          <p:cNvPr id="3" name="Rectangle 2"/>
          <p:cNvSpPr/>
          <p:nvPr/>
        </p:nvSpPr>
        <p:spPr>
          <a:xfrm>
            <a:off x="8943974" y="639762"/>
            <a:ext cx="2614614" cy="3139321"/>
          </a:xfrm>
          <a:prstGeom prst="rect">
            <a:avLst/>
          </a:prstGeom>
        </p:spPr>
        <p:txBody>
          <a:bodyPr wrap="square">
            <a:spAutoFit/>
          </a:bodyPr>
          <a:lstStyle/>
          <a:p>
            <a:r>
              <a:rPr lang="en-US" dirty="0"/>
              <a:t>Dear diary,</a:t>
            </a:r>
          </a:p>
          <a:p>
            <a:r>
              <a:rPr lang="en-US" b="1" dirty="0"/>
              <a:t>When I heard Hermia's secret I was feeling....</a:t>
            </a:r>
            <a:endParaRPr lang="en-US" dirty="0"/>
          </a:p>
          <a:p>
            <a:r>
              <a:rPr lang="en-US" b="1" dirty="0" smtClean="0"/>
              <a:t>I </a:t>
            </a:r>
            <a:r>
              <a:rPr lang="en-US" b="1" dirty="0"/>
              <a:t>love....</a:t>
            </a:r>
            <a:endParaRPr lang="en-US" dirty="0"/>
          </a:p>
          <a:p>
            <a:r>
              <a:rPr lang="en-US" b="1" dirty="0"/>
              <a:t>I hate...</a:t>
            </a:r>
            <a:endParaRPr lang="en-US" dirty="0"/>
          </a:p>
          <a:p>
            <a:r>
              <a:rPr lang="en-US" b="1" dirty="0"/>
              <a:t>I remember...</a:t>
            </a:r>
            <a:endParaRPr lang="en-US" dirty="0"/>
          </a:p>
          <a:p>
            <a:r>
              <a:rPr lang="en-US" b="1" dirty="0"/>
              <a:t>Surely, I deserve to be....</a:t>
            </a:r>
            <a:endParaRPr lang="en-US" dirty="0"/>
          </a:p>
          <a:p>
            <a:r>
              <a:rPr lang="en-US" b="1" dirty="0"/>
              <a:t>I must...</a:t>
            </a:r>
            <a:endParaRPr lang="en-US" dirty="0"/>
          </a:p>
          <a:p>
            <a:r>
              <a:rPr lang="en-US" b="1" dirty="0"/>
              <a:t>One lesson I have learnt is....</a:t>
            </a:r>
            <a:endParaRPr lang="en-US" dirty="0"/>
          </a:p>
          <a:p>
            <a:r>
              <a:rPr lang="en-US" b="1" dirty="0"/>
              <a:t>A .............. Helena </a:t>
            </a:r>
            <a:endParaRPr lang="en-US" dirty="0"/>
          </a:p>
        </p:txBody>
      </p:sp>
    </p:spTree>
    <p:extLst>
      <p:ext uri="{BB962C8B-B14F-4D97-AF65-F5344CB8AC3E}">
        <p14:creationId xmlns:p14="http://schemas.microsoft.com/office/powerpoint/2010/main" val="2477116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4075425"/>
              </p:ext>
            </p:extLst>
          </p:nvPr>
        </p:nvGraphicFramePr>
        <p:xfrm>
          <a:off x="2032000" y="719666"/>
          <a:ext cx="8128001" cy="4851400"/>
        </p:xfrm>
        <a:graphic>
          <a:graphicData uri="http://schemas.openxmlformats.org/drawingml/2006/table">
            <a:tbl>
              <a:tblPr firstRow="1" bandRow="1">
                <a:tableStyleId>{5940675A-B579-460E-94D1-54222C63F5DA}</a:tableStyleId>
              </a:tblPr>
              <a:tblGrid>
                <a:gridCol w="1161143">
                  <a:extLst>
                    <a:ext uri="{9D8B030D-6E8A-4147-A177-3AD203B41FA5}">
                      <a16:colId xmlns:a16="http://schemas.microsoft.com/office/drawing/2014/main" val="3194590321"/>
                    </a:ext>
                  </a:extLst>
                </a:gridCol>
                <a:gridCol w="1161143">
                  <a:extLst>
                    <a:ext uri="{9D8B030D-6E8A-4147-A177-3AD203B41FA5}">
                      <a16:colId xmlns:a16="http://schemas.microsoft.com/office/drawing/2014/main" val="395480557"/>
                    </a:ext>
                  </a:extLst>
                </a:gridCol>
                <a:gridCol w="1161143">
                  <a:extLst>
                    <a:ext uri="{9D8B030D-6E8A-4147-A177-3AD203B41FA5}">
                      <a16:colId xmlns:a16="http://schemas.microsoft.com/office/drawing/2014/main" val="3323315059"/>
                    </a:ext>
                  </a:extLst>
                </a:gridCol>
                <a:gridCol w="1161143">
                  <a:extLst>
                    <a:ext uri="{9D8B030D-6E8A-4147-A177-3AD203B41FA5}">
                      <a16:colId xmlns:a16="http://schemas.microsoft.com/office/drawing/2014/main" val="3261806581"/>
                    </a:ext>
                  </a:extLst>
                </a:gridCol>
                <a:gridCol w="1161143">
                  <a:extLst>
                    <a:ext uri="{9D8B030D-6E8A-4147-A177-3AD203B41FA5}">
                      <a16:colId xmlns:a16="http://schemas.microsoft.com/office/drawing/2014/main" val="4258956516"/>
                    </a:ext>
                  </a:extLst>
                </a:gridCol>
                <a:gridCol w="1161143">
                  <a:extLst>
                    <a:ext uri="{9D8B030D-6E8A-4147-A177-3AD203B41FA5}">
                      <a16:colId xmlns:a16="http://schemas.microsoft.com/office/drawing/2014/main" val="1002152330"/>
                    </a:ext>
                  </a:extLst>
                </a:gridCol>
                <a:gridCol w="1161143">
                  <a:extLst>
                    <a:ext uri="{9D8B030D-6E8A-4147-A177-3AD203B41FA5}">
                      <a16:colId xmlns:a16="http://schemas.microsoft.com/office/drawing/2014/main" val="2694863552"/>
                    </a:ext>
                  </a:extLst>
                </a:gridCol>
              </a:tblGrid>
              <a:tr h="370840">
                <a:tc>
                  <a:txBody>
                    <a:bodyPr/>
                    <a:lstStyle/>
                    <a:p>
                      <a:pPr algn="ctr"/>
                      <a:r>
                        <a:rPr lang="en-GB" dirty="0" smtClean="0"/>
                        <a:t>x</a:t>
                      </a:r>
                      <a:endParaRPr lang="en-GB" dirty="0"/>
                    </a:p>
                  </a:txBody>
                  <a:tcPr/>
                </a:tc>
                <a:tc>
                  <a:txBody>
                    <a:bodyPr/>
                    <a:lstStyle/>
                    <a:p>
                      <a:pPr algn="ctr"/>
                      <a:r>
                        <a:rPr lang="en-GB" dirty="0" smtClean="0"/>
                        <a:t>2</a:t>
                      </a:r>
                      <a:endParaRPr lang="en-GB" dirty="0"/>
                    </a:p>
                  </a:txBody>
                  <a:tcPr/>
                </a:tc>
                <a:tc>
                  <a:txBody>
                    <a:bodyPr/>
                    <a:lstStyle/>
                    <a:p>
                      <a:pPr algn="ctr"/>
                      <a:r>
                        <a:rPr lang="en-GB" dirty="0" smtClean="0"/>
                        <a:t>10</a:t>
                      </a:r>
                      <a:endParaRPr lang="en-GB" dirty="0"/>
                    </a:p>
                  </a:txBody>
                  <a:tcPr/>
                </a:tc>
                <a:tc>
                  <a:txBody>
                    <a:bodyPr/>
                    <a:lstStyle/>
                    <a:p>
                      <a:pPr algn="ctr"/>
                      <a:r>
                        <a:rPr lang="en-GB" dirty="0" smtClean="0"/>
                        <a:t>4</a:t>
                      </a:r>
                      <a:endParaRPr lang="en-GB" dirty="0"/>
                    </a:p>
                  </a:txBody>
                  <a:tcPr/>
                </a:tc>
                <a:tc>
                  <a:txBody>
                    <a:bodyPr/>
                    <a:lstStyle/>
                    <a:p>
                      <a:pPr algn="ctr"/>
                      <a:r>
                        <a:rPr lang="en-GB" dirty="0" smtClean="0"/>
                        <a:t>3</a:t>
                      </a:r>
                      <a:endParaRPr lang="en-GB" dirty="0"/>
                    </a:p>
                  </a:txBody>
                  <a:tcPr/>
                </a:tc>
                <a:tc>
                  <a:txBody>
                    <a:bodyPr/>
                    <a:lstStyle/>
                    <a:p>
                      <a:pPr algn="ctr"/>
                      <a:r>
                        <a:rPr lang="en-GB" dirty="0" smtClean="0"/>
                        <a:t>8</a:t>
                      </a:r>
                      <a:endParaRPr lang="en-GB" dirty="0"/>
                    </a:p>
                  </a:txBody>
                  <a:tcPr/>
                </a:tc>
                <a:tc>
                  <a:txBody>
                    <a:bodyPr/>
                    <a:lstStyle/>
                    <a:p>
                      <a:pPr algn="ctr"/>
                      <a:r>
                        <a:rPr lang="en-GB" dirty="0" smtClean="0"/>
                        <a:t>5</a:t>
                      </a:r>
                      <a:endParaRPr lang="en-GB" dirty="0"/>
                    </a:p>
                  </a:txBody>
                  <a:tcPr/>
                </a:tc>
                <a:extLst>
                  <a:ext uri="{0D108BD9-81ED-4DB2-BD59-A6C34878D82A}">
                    <a16:rowId xmlns:a16="http://schemas.microsoft.com/office/drawing/2014/main" val="1237518925"/>
                  </a:ext>
                </a:extLst>
              </a:tr>
              <a:tr h="370840">
                <a:tc>
                  <a:txBody>
                    <a:bodyPr/>
                    <a:lstStyle/>
                    <a:p>
                      <a:pPr algn="ctr"/>
                      <a:r>
                        <a:rPr lang="en-GB" dirty="0" smtClean="0"/>
                        <a:t>4</a:t>
                      </a:r>
                      <a:endParaRPr lang="en-GB" dirty="0"/>
                    </a:p>
                  </a:txBody>
                  <a:tcPr/>
                </a:tc>
                <a:tc>
                  <a:txBody>
                    <a:bodyPr/>
                    <a:lstStyle/>
                    <a:p>
                      <a:pPr algn="ctr"/>
                      <a:endParaRPr lang="en-GB" dirty="0" smtClean="0"/>
                    </a:p>
                    <a:p>
                      <a:pPr algn="ctr"/>
                      <a:endParaRPr lang="en-GB" dirty="0"/>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267558454"/>
                  </a:ext>
                </a:extLst>
              </a:tr>
              <a:tr h="370840">
                <a:tc>
                  <a:txBody>
                    <a:bodyPr/>
                    <a:lstStyle/>
                    <a:p>
                      <a:pPr algn="ctr"/>
                      <a:r>
                        <a:rPr lang="en-GB" dirty="0" smtClean="0"/>
                        <a:t>6</a:t>
                      </a:r>
                      <a:endParaRPr lang="en-GB" dirty="0"/>
                    </a:p>
                  </a:txBody>
                  <a:tcPr/>
                </a:tc>
                <a:tc>
                  <a:txBody>
                    <a:bodyPr/>
                    <a:lstStyle/>
                    <a:p>
                      <a:pPr algn="ctr"/>
                      <a:endParaRPr lang="en-GB" dirty="0" smtClean="0"/>
                    </a:p>
                    <a:p>
                      <a:pPr algn="ctr"/>
                      <a:endParaRPr lang="en-GB" dirty="0"/>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799970442"/>
                  </a:ext>
                </a:extLst>
              </a:tr>
              <a:tr h="370840">
                <a:tc>
                  <a:txBody>
                    <a:bodyPr/>
                    <a:lstStyle/>
                    <a:p>
                      <a:pPr algn="ctr"/>
                      <a:r>
                        <a:rPr lang="en-GB" dirty="0" smtClean="0"/>
                        <a:t>2</a:t>
                      </a:r>
                      <a:endParaRPr lang="en-GB" dirty="0"/>
                    </a:p>
                  </a:txBody>
                  <a:tcPr/>
                </a:tc>
                <a:tc>
                  <a:txBody>
                    <a:bodyPr/>
                    <a:lstStyle/>
                    <a:p>
                      <a:pPr algn="ctr"/>
                      <a:endParaRPr lang="en-GB" dirty="0" smtClean="0"/>
                    </a:p>
                    <a:p>
                      <a:pPr algn="ctr"/>
                      <a:endParaRPr lang="en-GB" dirty="0"/>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1930259212"/>
                  </a:ext>
                </a:extLst>
              </a:tr>
              <a:tr h="370840">
                <a:tc>
                  <a:txBody>
                    <a:bodyPr/>
                    <a:lstStyle/>
                    <a:p>
                      <a:pPr algn="ctr"/>
                      <a:r>
                        <a:rPr lang="en-GB" dirty="0" smtClean="0"/>
                        <a:t>10</a:t>
                      </a:r>
                      <a:endParaRPr lang="en-GB" dirty="0"/>
                    </a:p>
                  </a:txBody>
                  <a:tcPr/>
                </a:tc>
                <a:tc>
                  <a:txBody>
                    <a:bodyPr/>
                    <a:lstStyle/>
                    <a:p>
                      <a:pPr algn="ctr"/>
                      <a:endParaRPr lang="en-GB" dirty="0" smtClean="0"/>
                    </a:p>
                    <a:p>
                      <a:pPr algn="ctr"/>
                      <a:endParaRPr lang="en-GB" dirty="0"/>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1176511374"/>
                  </a:ext>
                </a:extLst>
              </a:tr>
              <a:tr h="370840">
                <a:tc>
                  <a:txBody>
                    <a:bodyPr/>
                    <a:lstStyle/>
                    <a:p>
                      <a:pPr algn="ctr"/>
                      <a:r>
                        <a:rPr lang="en-GB" dirty="0" smtClean="0"/>
                        <a:t>12</a:t>
                      </a:r>
                      <a:endParaRPr lang="en-GB" dirty="0"/>
                    </a:p>
                  </a:txBody>
                  <a:tcPr/>
                </a:tc>
                <a:tc>
                  <a:txBody>
                    <a:bodyPr/>
                    <a:lstStyle/>
                    <a:p>
                      <a:pPr algn="ctr"/>
                      <a:endParaRPr lang="en-GB" dirty="0" smtClean="0"/>
                    </a:p>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352538411"/>
                  </a:ext>
                </a:extLst>
              </a:tr>
              <a:tr h="370840">
                <a:tc>
                  <a:txBody>
                    <a:bodyPr/>
                    <a:lstStyle/>
                    <a:p>
                      <a:pPr algn="ctr"/>
                      <a:r>
                        <a:rPr lang="en-GB" dirty="0" smtClean="0"/>
                        <a:t>3</a:t>
                      </a:r>
                      <a:endParaRPr lang="en-GB" dirty="0"/>
                    </a:p>
                  </a:txBody>
                  <a:tcPr/>
                </a:tc>
                <a:tc>
                  <a:txBody>
                    <a:bodyPr/>
                    <a:lstStyle/>
                    <a:p>
                      <a:pPr algn="ctr"/>
                      <a:endParaRPr lang="en-GB" dirty="0" smtClean="0"/>
                    </a:p>
                    <a:p>
                      <a:pPr algn="ctr"/>
                      <a:endParaRPr lang="en-GB" dirty="0"/>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3334328269"/>
                  </a:ext>
                </a:extLst>
              </a:tr>
              <a:tr h="370840">
                <a:tc>
                  <a:txBody>
                    <a:bodyPr/>
                    <a:lstStyle/>
                    <a:p>
                      <a:pPr algn="ctr"/>
                      <a:r>
                        <a:rPr lang="en-GB" dirty="0" smtClean="0"/>
                        <a:t>8</a:t>
                      </a:r>
                      <a:endParaRPr lang="en-GB" dirty="0"/>
                    </a:p>
                  </a:txBody>
                  <a:tcPr/>
                </a:tc>
                <a:tc>
                  <a:txBody>
                    <a:bodyPr/>
                    <a:lstStyle/>
                    <a:p>
                      <a:pPr algn="ctr"/>
                      <a:endParaRPr lang="en-GB" smtClean="0"/>
                    </a:p>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1383116005"/>
                  </a:ext>
                </a:extLst>
              </a:tr>
            </a:tbl>
          </a:graphicData>
        </a:graphic>
      </p:graphicFrame>
    </p:spTree>
    <p:extLst>
      <p:ext uri="{BB962C8B-B14F-4D97-AF65-F5344CB8AC3E}">
        <p14:creationId xmlns:p14="http://schemas.microsoft.com/office/powerpoint/2010/main" val="3495187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048" y="6342376"/>
            <a:ext cx="3141758" cy="369332"/>
          </a:xfrm>
          <a:prstGeom prst="rect">
            <a:avLst/>
          </a:prstGeom>
        </p:spPr>
        <p:txBody>
          <a:bodyPr wrap="none">
            <a:spAutoFit/>
          </a:bodyPr>
          <a:lstStyle/>
          <a:p>
            <a:r>
              <a:rPr lang="en-GB" dirty="0">
                <a:hlinkClick r:id="rId2"/>
              </a:rPr>
              <a:t>https://</a:t>
            </a:r>
            <a:r>
              <a:rPr lang="en-GB" dirty="0" smtClean="0">
                <a:hlinkClick r:id="rId2"/>
              </a:rPr>
              <a:t>vimeo.com/480761847</a:t>
            </a:r>
            <a:r>
              <a:rPr lang="en-GB" dirty="0" smtClean="0"/>
              <a:t> </a:t>
            </a:r>
            <a:endParaRPr lang="en-GB" dirty="0"/>
          </a:p>
        </p:txBody>
      </p:sp>
      <p:pic>
        <p:nvPicPr>
          <p:cNvPr id="3" name="Picture 2"/>
          <p:cNvPicPr>
            <a:picLocks noChangeAspect="1"/>
          </p:cNvPicPr>
          <p:nvPr/>
        </p:nvPicPr>
        <p:blipFill>
          <a:blip r:embed="rId3"/>
          <a:stretch>
            <a:fillRect/>
          </a:stretch>
        </p:blipFill>
        <p:spPr>
          <a:xfrm>
            <a:off x="2662237" y="885825"/>
            <a:ext cx="6867525" cy="5086350"/>
          </a:xfrm>
          <a:prstGeom prst="rect">
            <a:avLst/>
          </a:prstGeom>
        </p:spPr>
      </p:pic>
    </p:spTree>
    <p:extLst>
      <p:ext uri="{BB962C8B-B14F-4D97-AF65-F5344CB8AC3E}">
        <p14:creationId xmlns:p14="http://schemas.microsoft.com/office/powerpoint/2010/main" val="3808824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380" y="1206774"/>
            <a:ext cx="1756012" cy="2308324"/>
          </a:xfrm>
          <a:prstGeom prst="rect">
            <a:avLst/>
          </a:prstGeom>
        </p:spPr>
        <p:txBody>
          <a:bodyPr wrap="square">
            <a:spAutoFit/>
          </a:bodyPr>
          <a:lstStyle/>
          <a:p>
            <a:r>
              <a:rPr lang="en-GB" dirty="0">
                <a:hlinkClick r:id="rId2"/>
              </a:rPr>
              <a:t>https://</a:t>
            </a:r>
            <a:r>
              <a:rPr lang="en-GB" dirty="0" smtClean="0">
                <a:hlinkClick r:id="rId2"/>
              </a:rPr>
              <a:t>resources.whiterosemaths.com/wp-content/uploads/2019/09/Y3-Autumn-Block-3-WO9-Divide-by-8-2019.pdf</a:t>
            </a:r>
            <a:r>
              <a:rPr lang="en-GB" dirty="0" smtClean="0"/>
              <a:t> </a:t>
            </a:r>
            <a:endParaRPr lang="en-GB" dirty="0"/>
          </a:p>
        </p:txBody>
      </p:sp>
      <p:pic>
        <p:nvPicPr>
          <p:cNvPr id="3" name="Picture 2"/>
          <p:cNvPicPr>
            <a:picLocks noChangeAspect="1"/>
          </p:cNvPicPr>
          <p:nvPr/>
        </p:nvPicPr>
        <p:blipFill>
          <a:blip r:embed="rId3"/>
          <a:stretch>
            <a:fillRect/>
          </a:stretch>
        </p:blipFill>
        <p:spPr>
          <a:xfrm>
            <a:off x="2245127" y="154954"/>
            <a:ext cx="8986980" cy="6505765"/>
          </a:xfrm>
          <a:prstGeom prst="rect">
            <a:avLst/>
          </a:prstGeom>
        </p:spPr>
      </p:pic>
    </p:spTree>
    <p:extLst>
      <p:ext uri="{BB962C8B-B14F-4D97-AF65-F5344CB8AC3E}">
        <p14:creationId xmlns:p14="http://schemas.microsoft.com/office/powerpoint/2010/main" val="3960227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8299" y="43879"/>
            <a:ext cx="9771797" cy="6795551"/>
          </a:xfrm>
          <a:prstGeom prst="rect">
            <a:avLst/>
          </a:prstGeom>
        </p:spPr>
      </p:pic>
    </p:spTree>
    <p:extLst>
      <p:ext uri="{BB962C8B-B14F-4D97-AF65-F5344CB8AC3E}">
        <p14:creationId xmlns:p14="http://schemas.microsoft.com/office/powerpoint/2010/main" val="1446550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0334" y="870895"/>
            <a:ext cx="9928818" cy="4982076"/>
          </a:xfrm>
          <a:prstGeom prst="rect">
            <a:avLst/>
          </a:prstGeom>
        </p:spPr>
      </p:pic>
    </p:spTree>
    <p:extLst>
      <p:ext uri="{BB962C8B-B14F-4D97-AF65-F5344CB8AC3E}">
        <p14:creationId xmlns:p14="http://schemas.microsoft.com/office/powerpoint/2010/main" val="1957666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hird Saturday&quot; Story-time Series Kick-off - National Steinbeck 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296" y="635001"/>
            <a:ext cx="8406253" cy="55834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28838" y="5786438"/>
            <a:ext cx="3657600" cy="371475"/>
          </a:xfrm>
          <a:prstGeom prst="rect">
            <a:avLst/>
          </a:prstGeom>
          <a:noFill/>
        </p:spPr>
        <p:txBody>
          <a:bodyPr wrap="square" rtlCol="0">
            <a:spAutoFit/>
          </a:bodyPr>
          <a:lstStyle/>
          <a:p>
            <a:r>
              <a:rPr lang="en-GB" dirty="0" smtClean="0">
                <a:latin typeface="Kinetic" panose="00000500000000000000" pitchFamily="50" charset="0"/>
              </a:rPr>
              <a:t>With Miss Bowler!</a:t>
            </a:r>
            <a:endParaRPr lang="en-GB" dirty="0">
              <a:latin typeface="Kinetic" panose="00000500000000000000" pitchFamily="50" charset="0"/>
            </a:endParaRPr>
          </a:p>
        </p:txBody>
      </p:sp>
    </p:spTree>
    <p:extLst>
      <p:ext uri="{BB962C8B-B14F-4D97-AF65-F5344CB8AC3E}">
        <p14:creationId xmlns:p14="http://schemas.microsoft.com/office/powerpoint/2010/main" val="34272297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24</TotalTime>
  <Words>244</Words>
  <Application>Microsoft Office PowerPoint</Application>
  <PresentationFormat>Widescreen</PresentationFormat>
  <Paragraphs>41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Garamond</vt:lpstr>
      <vt:lpstr>Kinetic</vt:lpstr>
      <vt:lpstr>Organic</vt:lpstr>
      <vt:lpstr>Thursday 28.1.21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Dominique Beckwith</dc:creator>
  <cp:lastModifiedBy>Dominique Beckwith</cp:lastModifiedBy>
  <cp:revision>5</cp:revision>
  <cp:lastPrinted>2019-12-02T08:19:30Z</cp:lastPrinted>
  <dcterms:created xsi:type="dcterms:W3CDTF">2019-11-25T20:51:49Z</dcterms:created>
  <dcterms:modified xsi:type="dcterms:W3CDTF">2021-01-27T17:36:06Z</dcterms:modified>
</cp:coreProperties>
</file>