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9" d="100"/>
          <a:sy n="69" d="100"/>
        </p:scale>
        <p:origin x="13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556EB93-5149-4043-8631-03E273424DB8}"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F1CFB1-1AAC-4B9D-AF02-3F17CC08FE51}" type="slidenum">
              <a:rPr lang="en-GB" smtClean="0"/>
              <a:t>‹#›</a:t>
            </a:fld>
            <a:endParaRPr lang="en-GB"/>
          </a:p>
        </p:txBody>
      </p:sp>
    </p:spTree>
    <p:extLst>
      <p:ext uri="{BB962C8B-B14F-4D97-AF65-F5344CB8AC3E}">
        <p14:creationId xmlns:p14="http://schemas.microsoft.com/office/powerpoint/2010/main" val="203271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56EB93-5149-4043-8631-03E273424DB8}"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F1CFB1-1AAC-4B9D-AF02-3F17CC08FE51}" type="slidenum">
              <a:rPr lang="en-GB" smtClean="0"/>
              <a:t>‹#›</a:t>
            </a:fld>
            <a:endParaRPr lang="en-GB"/>
          </a:p>
        </p:txBody>
      </p:sp>
    </p:spTree>
    <p:extLst>
      <p:ext uri="{BB962C8B-B14F-4D97-AF65-F5344CB8AC3E}">
        <p14:creationId xmlns:p14="http://schemas.microsoft.com/office/powerpoint/2010/main" val="1065487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56EB93-5149-4043-8631-03E273424DB8}"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F1CFB1-1AAC-4B9D-AF02-3F17CC08FE51}" type="slidenum">
              <a:rPr lang="en-GB" smtClean="0"/>
              <a:t>‹#›</a:t>
            </a:fld>
            <a:endParaRPr lang="en-GB"/>
          </a:p>
        </p:txBody>
      </p:sp>
    </p:spTree>
    <p:extLst>
      <p:ext uri="{BB962C8B-B14F-4D97-AF65-F5344CB8AC3E}">
        <p14:creationId xmlns:p14="http://schemas.microsoft.com/office/powerpoint/2010/main" val="173294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111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ims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6"/>
          <p:cNvSpPr/>
          <p:nvPr userDrawn="1"/>
        </p:nvSpPr>
        <p:spPr bwMode="auto">
          <a:xfrm>
            <a:off x="670985" y="2930526"/>
            <a:ext cx="10850033"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p:cNvSpPr/>
          <p:nvPr userDrawn="1"/>
        </p:nvSpPr>
        <p:spPr bwMode="auto">
          <a:xfrm>
            <a:off x="670985" y="512764"/>
            <a:ext cx="10850033"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838200" y="30718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838200" y="7350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838200" y="3467100"/>
            <a:ext cx="105156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sz="1800" dirty="0">
                <a:latin typeface="Twinkl" pitchFamily="50" charset="0"/>
              </a:rPr>
              <a:t>Statement 1 Lorem ipsum </a:t>
            </a:r>
            <a:r>
              <a:rPr lang="en-GB" sz="1800" dirty="0" err="1">
                <a:latin typeface="Twinkl" pitchFamily="50" charset="0"/>
              </a:rPr>
              <a:t>dolor</a:t>
            </a:r>
            <a:r>
              <a:rPr lang="en-GB" sz="1800" dirty="0">
                <a:latin typeface="Twinkl" pitchFamily="50" charset="0"/>
              </a:rPr>
              <a:t> sit </a:t>
            </a:r>
            <a:r>
              <a:rPr lang="en-GB" sz="1800" dirty="0" err="1">
                <a:latin typeface="Twinkl" pitchFamily="50" charset="0"/>
              </a:rPr>
              <a:t>amet</a:t>
            </a:r>
            <a:r>
              <a:rPr lang="en-GB" sz="1800" dirty="0">
                <a:latin typeface="Twinkl" pitchFamily="50" charset="0"/>
              </a:rPr>
              <a:t>, </a:t>
            </a:r>
            <a:r>
              <a:rPr lang="en-GB" sz="1800" dirty="0" err="1">
                <a:latin typeface="Twinkl" pitchFamily="50" charset="0"/>
              </a:rPr>
              <a:t>consectetur</a:t>
            </a:r>
            <a:r>
              <a:rPr lang="en-GB" sz="1800" dirty="0">
                <a:latin typeface="Twinkl" pitchFamily="50" charset="0"/>
              </a:rPr>
              <a:t> </a:t>
            </a:r>
            <a:r>
              <a:rPr lang="en-GB" sz="1800" dirty="0" err="1">
                <a:latin typeface="Twinkl" pitchFamily="50" charset="0"/>
              </a:rPr>
              <a:t>adipiscing</a:t>
            </a:r>
            <a:r>
              <a:rPr lang="en-GB" sz="1800" dirty="0">
                <a:latin typeface="Twinkl" pitchFamily="50" charset="0"/>
              </a:rPr>
              <a:t> </a:t>
            </a:r>
            <a:r>
              <a:rPr lang="en-GB" sz="1800" dirty="0" err="1">
                <a:latin typeface="Twinkl" pitchFamily="50" charset="0"/>
              </a:rPr>
              <a:t>elit</a:t>
            </a:r>
            <a:r>
              <a:rPr lang="en-GB" sz="1800" dirty="0">
                <a:latin typeface="Twinkl" pitchFamily="50" charset="0"/>
              </a:rPr>
              <a:t>.</a:t>
            </a:r>
          </a:p>
          <a:p>
            <a:pPr fontAlgn="auto">
              <a:spcAft>
                <a:spcPts val="0"/>
              </a:spcAft>
              <a:defRPr/>
            </a:pPr>
            <a:r>
              <a:rPr lang="en-GB" sz="1800" dirty="0">
                <a:latin typeface="Twinkl" pitchFamily="50" charset="0"/>
              </a:rPr>
              <a:t>Statement 2</a:t>
            </a:r>
          </a:p>
          <a:p>
            <a:pPr lvl="1" fontAlgn="auto">
              <a:spcAft>
                <a:spcPts val="0"/>
              </a:spcAft>
              <a:defRPr/>
            </a:pPr>
            <a:r>
              <a:rPr lang="en-GB" sz="1600" dirty="0">
                <a:latin typeface="Twinkl" pitchFamily="50" charset="0"/>
              </a:rPr>
              <a:t>Sub statement</a:t>
            </a:r>
          </a:p>
        </p:txBody>
      </p:sp>
      <p:sp>
        <p:nvSpPr>
          <p:cNvPr id="11" name="Content Placeholder 15"/>
          <p:cNvSpPr>
            <a:spLocks noGrp="1"/>
          </p:cNvSpPr>
          <p:nvPr>
            <p:ph idx="1"/>
          </p:nvPr>
        </p:nvSpPr>
        <p:spPr>
          <a:xfrm>
            <a:off x="838200" y="1127760"/>
            <a:ext cx="105156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530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403188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73721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99452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888735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211104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548819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56EB93-5149-4043-8631-03E273424DB8}"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F1CFB1-1AAC-4B9D-AF02-3F17CC08FE51}" type="slidenum">
              <a:rPr lang="en-GB" smtClean="0"/>
              <a:t>‹#›</a:t>
            </a:fld>
            <a:endParaRPr lang="en-GB"/>
          </a:p>
        </p:txBody>
      </p:sp>
    </p:spTree>
    <p:extLst>
      <p:ext uri="{BB962C8B-B14F-4D97-AF65-F5344CB8AC3E}">
        <p14:creationId xmlns:p14="http://schemas.microsoft.com/office/powerpoint/2010/main" val="2060622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001846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564599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526696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97444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136243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with Box">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63251" y="5734051"/>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749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174617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31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56EB93-5149-4043-8631-03E273424DB8}"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F1CFB1-1AAC-4B9D-AF02-3F17CC08FE51}" type="slidenum">
              <a:rPr lang="en-GB" smtClean="0"/>
              <a:t>‹#›</a:t>
            </a:fld>
            <a:endParaRPr lang="en-GB"/>
          </a:p>
        </p:txBody>
      </p:sp>
    </p:spTree>
    <p:extLst>
      <p:ext uri="{BB962C8B-B14F-4D97-AF65-F5344CB8AC3E}">
        <p14:creationId xmlns:p14="http://schemas.microsoft.com/office/powerpoint/2010/main" val="734584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556EB93-5149-4043-8631-03E273424DB8}"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F1CFB1-1AAC-4B9D-AF02-3F17CC08FE51}" type="slidenum">
              <a:rPr lang="en-GB" smtClean="0"/>
              <a:t>‹#›</a:t>
            </a:fld>
            <a:endParaRPr lang="en-GB"/>
          </a:p>
        </p:txBody>
      </p:sp>
    </p:spTree>
    <p:extLst>
      <p:ext uri="{BB962C8B-B14F-4D97-AF65-F5344CB8AC3E}">
        <p14:creationId xmlns:p14="http://schemas.microsoft.com/office/powerpoint/2010/main" val="4101555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556EB93-5149-4043-8631-03E273424DB8}" type="datetimeFigureOut">
              <a:rPr lang="en-GB" smtClean="0"/>
              <a:t>11/01/2021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F1CFB1-1AAC-4B9D-AF02-3F17CC08FE51}" type="slidenum">
              <a:rPr lang="en-GB" smtClean="0"/>
              <a:t>‹#›</a:t>
            </a:fld>
            <a:endParaRPr lang="en-GB"/>
          </a:p>
        </p:txBody>
      </p:sp>
    </p:spTree>
    <p:extLst>
      <p:ext uri="{BB962C8B-B14F-4D97-AF65-F5344CB8AC3E}">
        <p14:creationId xmlns:p14="http://schemas.microsoft.com/office/powerpoint/2010/main" val="375540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556EB93-5149-4043-8631-03E273424DB8}" type="datetimeFigureOut">
              <a:rPr lang="en-GB" smtClean="0"/>
              <a:t>11/01/2021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F1CFB1-1AAC-4B9D-AF02-3F17CC08FE51}" type="slidenum">
              <a:rPr lang="en-GB" smtClean="0"/>
              <a:t>‹#›</a:t>
            </a:fld>
            <a:endParaRPr lang="en-GB"/>
          </a:p>
        </p:txBody>
      </p:sp>
    </p:spTree>
    <p:extLst>
      <p:ext uri="{BB962C8B-B14F-4D97-AF65-F5344CB8AC3E}">
        <p14:creationId xmlns:p14="http://schemas.microsoft.com/office/powerpoint/2010/main" val="469057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56EB93-5149-4043-8631-03E273424DB8}" type="datetimeFigureOut">
              <a:rPr lang="en-GB" smtClean="0"/>
              <a:t>11/01/2021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F1CFB1-1AAC-4B9D-AF02-3F17CC08FE51}" type="slidenum">
              <a:rPr lang="en-GB" smtClean="0"/>
              <a:t>‹#›</a:t>
            </a:fld>
            <a:endParaRPr lang="en-GB"/>
          </a:p>
        </p:txBody>
      </p:sp>
    </p:spTree>
    <p:extLst>
      <p:ext uri="{BB962C8B-B14F-4D97-AF65-F5344CB8AC3E}">
        <p14:creationId xmlns:p14="http://schemas.microsoft.com/office/powerpoint/2010/main" val="509160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56EB93-5149-4043-8631-03E273424DB8}"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F1CFB1-1AAC-4B9D-AF02-3F17CC08FE51}" type="slidenum">
              <a:rPr lang="en-GB" smtClean="0"/>
              <a:t>‹#›</a:t>
            </a:fld>
            <a:endParaRPr lang="en-GB"/>
          </a:p>
        </p:txBody>
      </p:sp>
    </p:spTree>
    <p:extLst>
      <p:ext uri="{BB962C8B-B14F-4D97-AF65-F5344CB8AC3E}">
        <p14:creationId xmlns:p14="http://schemas.microsoft.com/office/powerpoint/2010/main" val="375698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56EB93-5149-4043-8631-03E273424DB8}"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F1CFB1-1AAC-4B9D-AF02-3F17CC08FE51}" type="slidenum">
              <a:rPr lang="en-GB" smtClean="0"/>
              <a:t>‹#›</a:t>
            </a:fld>
            <a:endParaRPr lang="en-GB"/>
          </a:p>
        </p:txBody>
      </p:sp>
    </p:spTree>
    <p:extLst>
      <p:ext uri="{BB962C8B-B14F-4D97-AF65-F5344CB8AC3E}">
        <p14:creationId xmlns:p14="http://schemas.microsoft.com/office/powerpoint/2010/main" val="1609011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56EB93-5149-4043-8631-03E273424DB8}" type="datetimeFigureOut">
              <a:rPr lang="en-GB" smtClean="0"/>
              <a:t>11/01/2021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1CFB1-1AAC-4B9D-AF02-3F17CC08FE51}" type="slidenum">
              <a:rPr lang="en-GB" smtClean="0"/>
              <a:t>‹#›</a:t>
            </a:fld>
            <a:endParaRPr lang="en-GB"/>
          </a:p>
        </p:txBody>
      </p:sp>
    </p:spTree>
    <p:extLst>
      <p:ext uri="{BB962C8B-B14F-4D97-AF65-F5344CB8AC3E}">
        <p14:creationId xmlns:p14="http://schemas.microsoft.com/office/powerpoint/2010/main" val="3251608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42335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p:cNvSpPr>
            <a:spLocks noGrp="1"/>
          </p:cNvSpPr>
          <p:nvPr>
            <p:ph type="title"/>
          </p:nvPr>
        </p:nvSpPr>
        <p:spPr>
          <a:xfrm>
            <a:off x="1981201" y="479426"/>
            <a:ext cx="8220075" cy="993775"/>
          </a:xfrm>
        </p:spPr>
        <p:txBody>
          <a:bodyPr/>
          <a:lstStyle/>
          <a:p>
            <a:pPr eaLnBrk="1" hangingPunct="1"/>
            <a:r>
              <a:rPr lang="en-GB" altLang="en-US" sz="3600"/>
              <a:t>Are Inverted Commas Needed?</a:t>
            </a:r>
          </a:p>
        </p:txBody>
      </p:sp>
      <p:sp>
        <p:nvSpPr>
          <p:cNvPr id="5" name="Rectangle 4"/>
          <p:cNvSpPr>
            <a:spLocks noChangeArrowheads="1"/>
          </p:cNvSpPr>
          <p:nvPr/>
        </p:nvSpPr>
        <p:spPr bwMode="auto">
          <a:xfrm>
            <a:off x="2062164" y="1514476"/>
            <a:ext cx="8048625" cy="153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Look at these speech sentences. Are they examples of direct or indirect speech?</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If they are examples of direct speech, where should we place inverted commas?</a:t>
            </a:r>
            <a:endParaRPr lang="en-GB" altLang="en-US" sz="1600">
              <a:solidFill>
                <a:schemeClr val="tx1"/>
              </a:solidFill>
            </a:endParaRPr>
          </a:p>
        </p:txBody>
      </p:sp>
      <p:sp>
        <p:nvSpPr>
          <p:cNvPr id="6" name="Rectangle 5"/>
          <p:cNvSpPr>
            <a:spLocks noChangeArrowheads="1"/>
          </p:cNvSpPr>
          <p:nvPr/>
        </p:nvSpPr>
        <p:spPr bwMode="auto">
          <a:xfrm>
            <a:off x="1981201" y="2781300"/>
            <a:ext cx="8220075" cy="452438"/>
          </a:xfrm>
          <a:prstGeom prst="rect">
            <a:avLst/>
          </a:prstGeom>
          <a:solidFill>
            <a:srgbClr val="C0DE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The doctor gently said, </a:t>
            </a:r>
            <a:r>
              <a:rPr lang="en-GB" altLang="en-US" sz="2000">
                <a:solidFill>
                  <a:srgbClr val="00A6E6"/>
                </a:solidFill>
              </a:rPr>
              <a:t> </a:t>
            </a:r>
            <a:r>
              <a:rPr lang="en-GB" altLang="en-US" sz="2000">
                <a:solidFill>
                  <a:schemeClr val="tx1"/>
                </a:solidFill>
              </a:rPr>
              <a:t>Open your mouth as wide as possible.</a:t>
            </a:r>
            <a:r>
              <a:rPr lang="en-GB" altLang="en-US" sz="2000">
                <a:solidFill>
                  <a:srgbClr val="00A6E6"/>
                </a:solidFill>
              </a:rPr>
              <a:t> </a:t>
            </a:r>
            <a:r>
              <a:rPr lang="en-GB" altLang="en-US" sz="2000">
                <a:solidFill>
                  <a:schemeClr val="tx1"/>
                </a:solidFill>
              </a:rPr>
              <a:t> </a:t>
            </a:r>
          </a:p>
        </p:txBody>
      </p:sp>
      <p:sp>
        <p:nvSpPr>
          <p:cNvPr id="23" name="Rectangle 22"/>
          <p:cNvSpPr>
            <a:spLocks noChangeArrowheads="1"/>
          </p:cNvSpPr>
          <p:nvPr/>
        </p:nvSpPr>
        <p:spPr bwMode="auto">
          <a:xfrm>
            <a:off x="5703889" y="3967164"/>
            <a:ext cx="376237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rgbClr val="00A6E6"/>
                </a:solidFill>
              </a:rPr>
              <a:t>This is an example of direct speech and does need inverted commas around the spoken words. Where should they go?</a:t>
            </a:r>
          </a:p>
        </p:txBody>
      </p:sp>
      <p:pic>
        <p:nvPicPr>
          <p:cNvPr id="163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59164"/>
            <a:ext cx="4806950"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5165726" y="2781301"/>
            <a:ext cx="2063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rgbClr val="00A6E6"/>
                </a:solidFill>
              </a:rPr>
              <a:t>“</a:t>
            </a:r>
          </a:p>
        </p:txBody>
      </p:sp>
      <p:sp>
        <p:nvSpPr>
          <p:cNvPr id="10" name="Rectangle 9"/>
          <p:cNvSpPr>
            <a:spLocks noChangeArrowheads="1"/>
          </p:cNvSpPr>
          <p:nvPr/>
        </p:nvSpPr>
        <p:spPr bwMode="auto">
          <a:xfrm>
            <a:off x="9539289" y="2787651"/>
            <a:ext cx="2063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rgbClr val="00A6E6"/>
                </a:solidFill>
              </a:rPr>
              <a:t>”</a:t>
            </a:r>
          </a:p>
        </p:txBody>
      </p:sp>
    </p:spTree>
    <p:extLst>
      <p:ext uri="{BB962C8B-B14F-4D97-AF65-F5344CB8AC3E}">
        <p14:creationId xmlns:p14="http://schemas.microsoft.com/office/powerpoint/2010/main" val="4258934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66914" y="428626"/>
            <a:ext cx="3862387" cy="5980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11" name="Title 20"/>
          <p:cNvSpPr>
            <a:spLocks noGrp="1"/>
          </p:cNvSpPr>
          <p:nvPr>
            <p:ph type="title"/>
          </p:nvPr>
        </p:nvSpPr>
        <p:spPr>
          <a:xfrm>
            <a:off x="5486400" y="488950"/>
            <a:ext cx="4743450" cy="2063750"/>
          </a:xfrm>
        </p:spPr>
        <p:txBody>
          <a:bodyPr/>
          <a:lstStyle/>
          <a:p>
            <a:pPr algn="ctr" eaLnBrk="1" hangingPunct="1"/>
            <a:r>
              <a:rPr lang="en-GB" altLang="en-US" sz="3600"/>
              <a:t>Spotting Direct</a:t>
            </a:r>
            <a:br>
              <a:rPr lang="en-GB" altLang="en-US" sz="3600"/>
            </a:br>
            <a:r>
              <a:rPr lang="en-GB" altLang="en-US" sz="3600"/>
              <a:t> and</a:t>
            </a:r>
            <a:br>
              <a:rPr lang="en-GB" altLang="en-US" sz="3600"/>
            </a:br>
            <a:r>
              <a:rPr lang="en-GB" altLang="en-US" sz="3600"/>
              <a:t> Indirect Speech</a:t>
            </a:r>
          </a:p>
        </p:txBody>
      </p:sp>
      <p:sp>
        <p:nvSpPr>
          <p:cNvPr id="5" name="Rectangle 4"/>
          <p:cNvSpPr>
            <a:spLocks noChangeArrowheads="1"/>
          </p:cNvSpPr>
          <p:nvPr/>
        </p:nvSpPr>
        <p:spPr bwMode="auto">
          <a:xfrm>
            <a:off x="5995988" y="2378075"/>
            <a:ext cx="405765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Can you spot an example of direct speech in this newspaper report?</a:t>
            </a:r>
          </a:p>
        </p:txBody>
      </p:sp>
      <p:pic>
        <p:nvPicPr>
          <p:cNvPr id="17413" name="Picture 2"/>
          <p:cNvPicPr>
            <a:picLocks noChangeAspect="1"/>
          </p:cNvPicPr>
          <p:nvPr/>
        </p:nvPicPr>
        <p:blipFill>
          <a:blip r:embed="rId2">
            <a:extLst>
              <a:ext uri="{28A0092B-C50C-407E-A947-70E740481C1C}">
                <a14:useLocalDpi xmlns:a14="http://schemas.microsoft.com/office/drawing/2010/main" val="0"/>
              </a:ext>
            </a:extLst>
          </a:blip>
          <a:srcRect l="18520" t="9778" r="17931" b="13651"/>
          <a:stretch>
            <a:fillRect/>
          </a:stretch>
        </p:blipFill>
        <p:spPr bwMode="auto">
          <a:xfrm>
            <a:off x="2190751" y="546101"/>
            <a:ext cx="3419475"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5995988" y="3105151"/>
            <a:ext cx="405765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88BD31"/>
                </a:solidFill>
              </a:rPr>
              <a:t>Here is a passage of direct speech. It has inverted commas, other speech punctuation and a reporting clause. </a:t>
            </a:r>
          </a:p>
        </p:txBody>
      </p:sp>
      <p:sp>
        <p:nvSpPr>
          <p:cNvPr id="11" name="Rectangle 10"/>
          <p:cNvSpPr>
            <a:spLocks noChangeArrowheads="1"/>
          </p:cNvSpPr>
          <p:nvPr/>
        </p:nvSpPr>
        <p:spPr bwMode="auto">
          <a:xfrm>
            <a:off x="5995988" y="4160838"/>
            <a:ext cx="40576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Can you spot an example of indirect speech in this newspaper report?</a:t>
            </a:r>
          </a:p>
        </p:txBody>
      </p:sp>
      <p:sp>
        <p:nvSpPr>
          <p:cNvPr id="12" name="Rectangle 11"/>
          <p:cNvSpPr>
            <a:spLocks noChangeArrowheads="1"/>
          </p:cNvSpPr>
          <p:nvPr/>
        </p:nvSpPr>
        <p:spPr bwMode="auto">
          <a:xfrm>
            <a:off x="5995988" y="4938714"/>
            <a:ext cx="405765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8D358B"/>
                </a:solidFill>
              </a:rPr>
              <a:t>Here is a passage of indirect speech. It has no inverted commas or reporting clause. It tells the reader what Justin Gatlin promised his supporters. </a:t>
            </a:r>
          </a:p>
        </p:txBody>
      </p:sp>
      <p:grpSp>
        <p:nvGrpSpPr>
          <p:cNvPr id="64" name="Group 63"/>
          <p:cNvGrpSpPr>
            <a:grpSpLocks/>
          </p:cNvGrpSpPr>
          <p:nvPr/>
        </p:nvGrpSpPr>
        <p:grpSpPr bwMode="auto">
          <a:xfrm>
            <a:off x="2182814" y="3467101"/>
            <a:ext cx="3817937" cy="1979613"/>
            <a:chOff x="659071" y="3466768"/>
            <a:chExt cx="3816894" cy="1979876"/>
          </a:xfrm>
        </p:grpSpPr>
        <p:sp>
          <p:nvSpPr>
            <p:cNvPr id="8" name="Rectangle 7"/>
            <p:cNvSpPr/>
            <p:nvPr/>
          </p:nvSpPr>
          <p:spPr>
            <a:xfrm>
              <a:off x="659071" y="4762340"/>
              <a:ext cx="1710857" cy="684304"/>
            </a:xfrm>
            <a:prstGeom prst="rect">
              <a:avLst/>
            </a:prstGeom>
            <a:noFill/>
            <a:ln w="28575">
              <a:solidFill>
                <a:srgbClr val="88BD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8" name="Straight Connector 17"/>
            <p:cNvCxnSpPr>
              <a:cxnSpLocks/>
            </p:cNvCxnSpPr>
            <p:nvPr/>
          </p:nvCxnSpPr>
          <p:spPr>
            <a:xfrm>
              <a:off x="2352470" y="4397167"/>
              <a:ext cx="1971136" cy="11114"/>
            </a:xfrm>
            <a:prstGeom prst="line">
              <a:avLst/>
            </a:prstGeom>
            <a:ln w="28575">
              <a:solidFill>
                <a:srgbClr val="88BD3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p:cNvCxnSpPr>
            <p:nvPr/>
          </p:nvCxnSpPr>
          <p:spPr>
            <a:xfrm>
              <a:off x="2369928" y="4397167"/>
              <a:ext cx="3174" cy="365174"/>
            </a:xfrm>
            <a:prstGeom prst="line">
              <a:avLst/>
            </a:prstGeom>
            <a:ln w="28575">
              <a:solidFill>
                <a:srgbClr val="88BD3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a:off x="4325194" y="3466768"/>
              <a:ext cx="0" cy="957390"/>
            </a:xfrm>
            <a:prstGeom prst="line">
              <a:avLst/>
            </a:prstGeom>
            <a:ln w="28575">
              <a:solidFill>
                <a:srgbClr val="88BD3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307736" y="3474707"/>
              <a:ext cx="168229" cy="0"/>
            </a:xfrm>
            <a:prstGeom prst="straightConnector1">
              <a:avLst/>
            </a:prstGeom>
            <a:ln w="28575">
              <a:solidFill>
                <a:srgbClr val="88BD3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a:grpSpLocks/>
          </p:cNvGrpSpPr>
          <p:nvPr/>
        </p:nvGrpSpPr>
        <p:grpSpPr bwMode="auto">
          <a:xfrm>
            <a:off x="3906838" y="3584576"/>
            <a:ext cx="2089150" cy="1997075"/>
            <a:chOff x="2383239" y="3585109"/>
            <a:chExt cx="2088789" cy="1996709"/>
          </a:xfrm>
        </p:grpSpPr>
        <p:sp>
          <p:nvSpPr>
            <p:cNvPr id="14" name="Rectangle 13"/>
            <p:cNvSpPr/>
            <p:nvPr/>
          </p:nvSpPr>
          <p:spPr>
            <a:xfrm>
              <a:off x="2383239" y="3585109"/>
              <a:ext cx="1711029" cy="731704"/>
            </a:xfrm>
            <a:prstGeom prst="rect">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2" name="Straight Connector 21"/>
            <p:cNvCxnSpPr>
              <a:cxnSpLocks/>
            </p:cNvCxnSpPr>
            <p:nvPr/>
          </p:nvCxnSpPr>
          <p:spPr>
            <a:xfrm>
              <a:off x="4233944" y="3920011"/>
              <a:ext cx="0" cy="1661807"/>
            </a:xfrm>
            <a:prstGeom prst="line">
              <a:avLst/>
            </a:prstGeom>
            <a:ln w="28575">
              <a:solidFill>
                <a:srgbClr val="8D358B"/>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p:nvCxnSpPr>
          <p:spPr>
            <a:xfrm>
              <a:off x="4102204" y="3927946"/>
              <a:ext cx="139676" cy="0"/>
            </a:xfrm>
            <a:prstGeom prst="line">
              <a:avLst/>
            </a:prstGeom>
            <a:ln w="28575">
              <a:solidFill>
                <a:srgbClr val="8D358B"/>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cxnSpLocks/>
              <a:endCxn id="12" idx="1"/>
            </p:cNvCxnSpPr>
            <p:nvPr/>
          </p:nvCxnSpPr>
          <p:spPr>
            <a:xfrm flipV="1">
              <a:off x="4221246" y="5565946"/>
              <a:ext cx="250782" cy="0"/>
            </a:xfrm>
            <a:prstGeom prst="straightConnector1">
              <a:avLst/>
            </a:prstGeom>
            <a:ln w="28575">
              <a:solidFill>
                <a:srgbClr val="8D358B"/>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9068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p:cNvPicPr>
            <a:picLocks noChangeAspect="1"/>
          </p:cNvPicPr>
          <p:nvPr/>
        </p:nvPicPr>
        <p:blipFill>
          <a:blip r:embed="rId2">
            <a:extLst>
              <a:ext uri="{28A0092B-C50C-407E-A947-70E740481C1C}">
                <a14:useLocalDpi xmlns:a14="http://schemas.microsoft.com/office/drawing/2010/main" val="0"/>
              </a:ext>
            </a:extLst>
          </a:blip>
          <a:srcRect l="1595" b="2425"/>
          <a:stretch>
            <a:fillRect/>
          </a:stretch>
        </p:blipFill>
        <p:spPr bwMode="auto">
          <a:xfrm>
            <a:off x="1524001" y="4054476"/>
            <a:ext cx="3998913"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20"/>
          <p:cNvSpPr>
            <a:spLocks noGrp="1"/>
          </p:cNvSpPr>
          <p:nvPr>
            <p:ph type="title"/>
          </p:nvPr>
        </p:nvSpPr>
        <p:spPr>
          <a:xfrm>
            <a:off x="2430464" y="781051"/>
            <a:ext cx="7312025" cy="993775"/>
          </a:xfrm>
        </p:spPr>
        <p:txBody>
          <a:bodyPr/>
          <a:lstStyle/>
          <a:p>
            <a:pPr algn="ctr" eaLnBrk="1" hangingPunct="1">
              <a:lnSpc>
                <a:spcPct val="100000"/>
              </a:lnSpc>
            </a:pPr>
            <a:r>
              <a:rPr lang="en-GB" altLang="en-US" sz="3600"/>
              <a:t>Changing Indirect Speech to Direct Speech</a:t>
            </a:r>
          </a:p>
        </p:txBody>
      </p:sp>
      <p:sp>
        <p:nvSpPr>
          <p:cNvPr id="5" name="Rectangle 4"/>
          <p:cNvSpPr>
            <a:spLocks noChangeArrowheads="1"/>
          </p:cNvSpPr>
          <p:nvPr/>
        </p:nvSpPr>
        <p:spPr bwMode="auto">
          <a:xfrm>
            <a:off x="2279650" y="2070100"/>
            <a:ext cx="76406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Do you remember this indirect speech sentence from earlier? Could you turn it into a direct speech sentence?</a:t>
            </a:r>
            <a:endParaRPr lang="en-GB" altLang="en-US" sz="1600">
              <a:solidFill>
                <a:schemeClr val="tx1"/>
              </a:solidFill>
            </a:endParaRPr>
          </a:p>
        </p:txBody>
      </p:sp>
      <p:sp>
        <p:nvSpPr>
          <p:cNvPr id="6" name="Rectangle 5"/>
          <p:cNvSpPr>
            <a:spLocks noChangeArrowheads="1"/>
          </p:cNvSpPr>
          <p:nvPr/>
        </p:nvSpPr>
        <p:spPr bwMode="auto">
          <a:xfrm>
            <a:off x="1968500" y="3089276"/>
            <a:ext cx="8250238" cy="454025"/>
          </a:xfrm>
          <a:prstGeom prst="rect">
            <a:avLst/>
          </a:prstGeom>
          <a:solidFill>
            <a:srgbClr val="C0DE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rgbClr val="000000"/>
                </a:solidFill>
              </a:rPr>
              <a:t>Guthrum announced that they should charge towards to the village. </a:t>
            </a:r>
          </a:p>
        </p:txBody>
      </p:sp>
      <p:sp>
        <p:nvSpPr>
          <p:cNvPr id="23" name="Rectangle 22"/>
          <p:cNvSpPr>
            <a:spLocks noChangeArrowheads="1"/>
          </p:cNvSpPr>
          <p:nvPr/>
        </p:nvSpPr>
        <p:spPr bwMode="auto">
          <a:xfrm>
            <a:off x="2354264" y="3951289"/>
            <a:ext cx="74628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rgbClr val="00A6E6"/>
                </a:solidFill>
              </a:rPr>
              <a:t>“We should charge towards the village!” announced Guthrum.</a:t>
            </a:r>
          </a:p>
        </p:txBody>
      </p:sp>
      <p:sp>
        <p:nvSpPr>
          <p:cNvPr id="8" name="Rectangle 7"/>
          <p:cNvSpPr>
            <a:spLocks noChangeArrowheads="1"/>
          </p:cNvSpPr>
          <p:nvPr/>
        </p:nvSpPr>
        <p:spPr bwMode="auto">
          <a:xfrm>
            <a:off x="4076700" y="4981576"/>
            <a:ext cx="5505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What has changed? Why?</a:t>
            </a:r>
            <a:endParaRPr lang="en-GB" altLang="en-US" sz="1600">
              <a:solidFill>
                <a:schemeClr val="tx1"/>
              </a:solidFill>
            </a:endParaRPr>
          </a:p>
        </p:txBody>
      </p:sp>
    </p:spTree>
    <p:extLst>
      <p:ext uri="{BB962C8B-B14F-4D97-AF65-F5344CB8AC3E}">
        <p14:creationId xmlns:p14="http://schemas.microsoft.com/office/powerpoint/2010/main" val="227690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0"/>
          <p:cNvSpPr>
            <a:spLocks noGrp="1"/>
          </p:cNvSpPr>
          <p:nvPr>
            <p:ph type="title"/>
          </p:nvPr>
        </p:nvSpPr>
        <p:spPr>
          <a:xfrm>
            <a:off x="2430464" y="781051"/>
            <a:ext cx="7312025" cy="993775"/>
          </a:xfrm>
        </p:spPr>
        <p:txBody>
          <a:bodyPr/>
          <a:lstStyle/>
          <a:p>
            <a:pPr algn="ctr" eaLnBrk="1" hangingPunct="1">
              <a:lnSpc>
                <a:spcPct val="100000"/>
              </a:lnSpc>
            </a:pPr>
            <a:r>
              <a:rPr lang="en-GB" altLang="en-US" sz="3600"/>
              <a:t>Changing Direct Speech to indirect Speech</a:t>
            </a:r>
          </a:p>
        </p:txBody>
      </p:sp>
      <p:sp>
        <p:nvSpPr>
          <p:cNvPr id="5" name="Rectangle 4"/>
          <p:cNvSpPr>
            <a:spLocks noChangeArrowheads="1"/>
          </p:cNvSpPr>
          <p:nvPr/>
        </p:nvSpPr>
        <p:spPr bwMode="auto">
          <a:xfrm>
            <a:off x="2279650" y="2070100"/>
            <a:ext cx="76406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Now, can you do the opposite? Could you turn this direct speech sentence from earlier into a line of indirect speech?</a:t>
            </a:r>
            <a:endParaRPr lang="en-GB" altLang="en-US" sz="1600">
              <a:solidFill>
                <a:schemeClr val="tx1"/>
              </a:solidFill>
            </a:endParaRPr>
          </a:p>
        </p:txBody>
      </p:sp>
      <p:sp>
        <p:nvSpPr>
          <p:cNvPr id="6" name="Rectangle 5"/>
          <p:cNvSpPr>
            <a:spLocks noChangeArrowheads="1"/>
          </p:cNvSpPr>
          <p:nvPr/>
        </p:nvSpPr>
        <p:spPr bwMode="auto">
          <a:xfrm>
            <a:off x="1968500" y="3089276"/>
            <a:ext cx="8250238" cy="454025"/>
          </a:xfrm>
          <a:prstGeom prst="rect">
            <a:avLst/>
          </a:prstGeom>
          <a:solidFill>
            <a:srgbClr val="C0DE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The doctor gently said, “Open your mouth as wide as possible.” </a:t>
            </a:r>
          </a:p>
        </p:txBody>
      </p:sp>
      <p:sp>
        <p:nvSpPr>
          <p:cNvPr id="23" name="Rectangle 22"/>
          <p:cNvSpPr>
            <a:spLocks noChangeArrowheads="1"/>
          </p:cNvSpPr>
          <p:nvPr/>
        </p:nvSpPr>
        <p:spPr bwMode="auto">
          <a:xfrm>
            <a:off x="2354264" y="3951288"/>
            <a:ext cx="74628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rgbClr val="00A6E6"/>
                </a:solidFill>
              </a:rPr>
              <a:t>The doctor gently told the patient that he should open his mouth as wide as possible.</a:t>
            </a:r>
          </a:p>
        </p:txBody>
      </p:sp>
      <p:sp>
        <p:nvSpPr>
          <p:cNvPr id="8" name="Rectangle 7"/>
          <p:cNvSpPr>
            <a:spLocks noChangeArrowheads="1"/>
          </p:cNvSpPr>
          <p:nvPr/>
        </p:nvSpPr>
        <p:spPr bwMode="auto">
          <a:xfrm>
            <a:off x="4351338" y="5202239"/>
            <a:ext cx="5505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What has changed? Why?</a:t>
            </a:r>
            <a:endParaRPr lang="en-GB" altLang="en-US" sz="1600">
              <a:solidFill>
                <a:schemeClr val="tx1"/>
              </a:solidFill>
            </a:endParaRPr>
          </a:p>
        </p:txBody>
      </p:sp>
      <p:pic>
        <p:nvPicPr>
          <p:cNvPr id="1946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502150"/>
            <a:ext cx="3332163"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773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0"/>
          <p:cNvSpPr>
            <a:spLocks noGrp="1"/>
          </p:cNvSpPr>
          <p:nvPr>
            <p:ph type="title"/>
          </p:nvPr>
        </p:nvSpPr>
        <p:spPr>
          <a:xfrm>
            <a:off x="2430464" y="781051"/>
            <a:ext cx="7312025" cy="993775"/>
          </a:xfrm>
        </p:spPr>
        <p:txBody>
          <a:bodyPr/>
          <a:lstStyle/>
          <a:p>
            <a:pPr algn="ctr" eaLnBrk="1" hangingPunct="1">
              <a:lnSpc>
                <a:spcPct val="100000"/>
              </a:lnSpc>
            </a:pPr>
            <a:r>
              <a:rPr lang="en-GB" altLang="en-US" sz="3600"/>
              <a:t>Writing Direct and Indirect Speech Sentences</a:t>
            </a:r>
          </a:p>
        </p:txBody>
      </p:sp>
      <p:sp>
        <p:nvSpPr>
          <p:cNvPr id="5" name="Rectangle 4"/>
          <p:cNvSpPr>
            <a:spLocks noChangeArrowheads="1"/>
          </p:cNvSpPr>
          <p:nvPr/>
        </p:nvSpPr>
        <p:spPr bwMode="auto">
          <a:xfrm>
            <a:off x="2279650" y="2070100"/>
            <a:ext cx="76406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Look at this photograph. Can you invent both a direct and an indirect speech sentence based upon it?</a:t>
            </a:r>
            <a:endParaRPr lang="en-GB" altLang="en-US" sz="1600">
              <a:solidFill>
                <a:schemeClr val="tx1"/>
              </a:solidFill>
            </a:endParaRPr>
          </a:p>
        </p:txBody>
      </p:sp>
      <p:sp>
        <p:nvSpPr>
          <p:cNvPr id="23" name="Rectangle 22"/>
          <p:cNvSpPr>
            <a:spLocks noChangeArrowheads="1"/>
          </p:cNvSpPr>
          <p:nvPr/>
        </p:nvSpPr>
        <p:spPr bwMode="auto">
          <a:xfrm>
            <a:off x="5643564" y="3363914"/>
            <a:ext cx="37052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0A6E6"/>
                </a:solidFill>
              </a:rPr>
              <a:t>Direct Speech</a:t>
            </a:r>
          </a:p>
        </p:txBody>
      </p:sp>
      <p:sp>
        <p:nvSpPr>
          <p:cNvPr id="8" name="Rectangle 7"/>
          <p:cNvSpPr>
            <a:spLocks noChangeArrowheads="1"/>
          </p:cNvSpPr>
          <p:nvPr/>
        </p:nvSpPr>
        <p:spPr bwMode="auto">
          <a:xfrm>
            <a:off x="5643563" y="2854326"/>
            <a:ext cx="43878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b="1">
                <a:solidFill>
                  <a:schemeClr val="tx1"/>
                </a:solidFill>
              </a:rPr>
              <a:t>Example Sentences</a:t>
            </a:r>
            <a:endParaRPr lang="en-GB" altLang="en-US" sz="1600" b="1">
              <a:solidFill>
                <a:schemeClr val="tx1"/>
              </a:solidFill>
            </a:endParaRPr>
          </a:p>
        </p:txBody>
      </p:sp>
      <p:pic>
        <p:nvPicPr>
          <p:cNvPr id="20486" name="Picture 2"/>
          <p:cNvPicPr>
            <a:picLocks noChangeAspect="1"/>
          </p:cNvPicPr>
          <p:nvPr/>
        </p:nvPicPr>
        <p:blipFill>
          <a:blip r:embed="rId2">
            <a:extLst>
              <a:ext uri="{28A0092B-C50C-407E-A947-70E740481C1C}">
                <a14:useLocalDpi xmlns:a14="http://schemas.microsoft.com/office/drawing/2010/main" val="0"/>
              </a:ext>
            </a:extLst>
          </a:blip>
          <a:srcRect l="11099" t="6285" r="15105" b="5865"/>
          <a:stretch>
            <a:fillRect/>
          </a:stretch>
        </p:blipFill>
        <p:spPr bwMode="auto">
          <a:xfrm>
            <a:off x="1968501" y="2906714"/>
            <a:ext cx="3514725"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5643564" y="3722689"/>
            <a:ext cx="427672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“I want an ice cream!” shouted the angry little boy.</a:t>
            </a:r>
          </a:p>
        </p:txBody>
      </p:sp>
      <p:sp>
        <p:nvSpPr>
          <p:cNvPr id="11" name="Rectangle 10"/>
          <p:cNvSpPr>
            <a:spLocks noChangeArrowheads="1"/>
          </p:cNvSpPr>
          <p:nvPr/>
        </p:nvSpPr>
        <p:spPr bwMode="auto">
          <a:xfrm>
            <a:off x="5643564" y="4581526"/>
            <a:ext cx="37052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0A6E6"/>
                </a:solidFill>
              </a:rPr>
              <a:t>Indirect Speech</a:t>
            </a:r>
          </a:p>
        </p:txBody>
      </p:sp>
      <p:sp>
        <p:nvSpPr>
          <p:cNvPr id="12" name="Rectangle 11"/>
          <p:cNvSpPr>
            <a:spLocks noChangeArrowheads="1"/>
          </p:cNvSpPr>
          <p:nvPr/>
        </p:nvSpPr>
        <p:spPr bwMode="auto">
          <a:xfrm>
            <a:off x="5643564" y="4940300"/>
            <a:ext cx="42767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 angry little boy shouted that he wanted an ice cream.</a:t>
            </a:r>
          </a:p>
        </p:txBody>
      </p:sp>
      <p:sp>
        <p:nvSpPr>
          <p:cNvPr id="20490" name="TextBox 21"/>
          <p:cNvSpPr txBox="1">
            <a:spLocks noChangeArrowheads="1"/>
          </p:cNvSpPr>
          <p:nvPr/>
        </p:nvSpPr>
        <p:spPr bwMode="auto">
          <a:xfrm>
            <a:off x="5307014" y="6259514"/>
            <a:ext cx="356552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itchFamily="34" charset="0"/>
                <a:cs typeface="Arial" panose="020B0604020202020204" pitchFamily="34" charset="0"/>
              </a:rPr>
              <a:t>Photo courtesy of Mindaugus Danys(@flickr.com) - granted under creative commons licence – attribution</a:t>
            </a:r>
          </a:p>
        </p:txBody>
      </p:sp>
    </p:spTree>
    <p:extLst>
      <p:ext uri="{BB962C8B-B14F-4D97-AF65-F5344CB8AC3E}">
        <p14:creationId xmlns:p14="http://schemas.microsoft.com/office/powerpoint/2010/main" val="1814996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0"/>
          <p:cNvSpPr>
            <a:spLocks noGrp="1"/>
          </p:cNvSpPr>
          <p:nvPr>
            <p:ph type="title" idx="4294967295"/>
          </p:nvPr>
        </p:nvSpPr>
        <p:spPr>
          <a:xfrm>
            <a:off x="1524001" y="781051"/>
            <a:ext cx="7312025" cy="993775"/>
          </a:xfrm>
        </p:spPr>
        <p:txBody>
          <a:bodyPr>
            <a:normAutofit fontScale="90000"/>
          </a:bodyPr>
          <a:lstStyle/>
          <a:p>
            <a:pPr algn="ctr" eaLnBrk="1" hangingPunct="1">
              <a:lnSpc>
                <a:spcPct val="100000"/>
              </a:lnSpc>
            </a:pPr>
            <a:r>
              <a:rPr lang="en-GB" altLang="en-US" sz="3600"/>
              <a:t>Writing Direct and Indirect Speech Sentences</a:t>
            </a:r>
          </a:p>
        </p:txBody>
      </p:sp>
      <p:sp>
        <p:nvSpPr>
          <p:cNvPr id="5" name="Rectangle 4"/>
          <p:cNvSpPr>
            <a:spLocks noChangeArrowheads="1"/>
          </p:cNvSpPr>
          <p:nvPr/>
        </p:nvSpPr>
        <p:spPr bwMode="auto">
          <a:xfrm>
            <a:off x="2279650" y="2070100"/>
            <a:ext cx="76406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Look at this photograph. Can you invent both a direct and an indirect speech sentence based upon it?</a:t>
            </a:r>
            <a:endParaRPr lang="en-GB" altLang="en-US" sz="1600">
              <a:solidFill>
                <a:schemeClr val="tx1"/>
              </a:solidFill>
            </a:endParaRPr>
          </a:p>
        </p:txBody>
      </p:sp>
      <p:sp>
        <p:nvSpPr>
          <p:cNvPr id="23" name="Rectangle 22"/>
          <p:cNvSpPr>
            <a:spLocks noChangeArrowheads="1"/>
          </p:cNvSpPr>
          <p:nvPr/>
        </p:nvSpPr>
        <p:spPr bwMode="auto">
          <a:xfrm>
            <a:off x="5353051" y="3362326"/>
            <a:ext cx="37052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0A6E6"/>
                </a:solidFill>
              </a:rPr>
              <a:t>Direct Speech</a:t>
            </a:r>
          </a:p>
        </p:txBody>
      </p:sp>
      <p:sp>
        <p:nvSpPr>
          <p:cNvPr id="8" name="Rectangle 7"/>
          <p:cNvSpPr>
            <a:spLocks noChangeArrowheads="1"/>
          </p:cNvSpPr>
          <p:nvPr/>
        </p:nvSpPr>
        <p:spPr bwMode="auto">
          <a:xfrm>
            <a:off x="5353050" y="2852739"/>
            <a:ext cx="43894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b="1">
                <a:solidFill>
                  <a:schemeClr val="tx1"/>
                </a:solidFill>
              </a:rPr>
              <a:t>Example Sentences</a:t>
            </a:r>
            <a:endParaRPr lang="en-GB" altLang="en-US" sz="1600" b="1">
              <a:solidFill>
                <a:schemeClr val="tx1"/>
              </a:solidFill>
            </a:endParaRPr>
          </a:p>
        </p:txBody>
      </p:sp>
      <p:sp>
        <p:nvSpPr>
          <p:cNvPr id="10" name="Rectangle 9"/>
          <p:cNvSpPr>
            <a:spLocks noChangeArrowheads="1"/>
          </p:cNvSpPr>
          <p:nvPr/>
        </p:nvSpPr>
        <p:spPr bwMode="auto">
          <a:xfrm>
            <a:off x="5353050" y="3721100"/>
            <a:ext cx="45672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 championship driver shrieked, “We won the race!”</a:t>
            </a:r>
          </a:p>
        </p:txBody>
      </p:sp>
      <p:sp>
        <p:nvSpPr>
          <p:cNvPr id="11" name="Rectangle 10"/>
          <p:cNvSpPr>
            <a:spLocks noChangeArrowheads="1"/>
          </p:cNvSpPr>
          <p:nvPr/>
        </p:nvSpPr>
        <p:spPr bwMode="auto">
          <a:xfrm>
            <a:off x="5353051" y="4579939"/>
            <a:ext cx="37052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0A6E6"/>
                </a:solidFill>
              </a:rPr>
              <a:t>Indirect Speech</a:t>
            </a:r>
          </a:p>
        </p:txBody>
      </p:sp>
      <p:sp>
        <p:nvSpPr>
          <p:cNvPr id="12" name="Rectangle 11"/>
          <p:cNvSpPr>
            <a:spLocks noChangeArrowheads="1"/>
          </p:cNvSpPr>
          <p:nvPr/>
        </p:nvSpPr>
        <p:spPr bwMode="auto">
          <a:xfrm>
            <a:off x="5353050" y="4938714"/>
            <a:ext cx="4567238"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 championship driver shrieked that they had won the race. </a:t>
            </a:r>
          </a:p>
        </p:txBody>
      </p:sp>
      <p:pic>
        <p:nvPicPr>
          <p:cNvPr id="21513" name="Picture 3"/>
          <p:cNvPicPr>
            <a:picLocks noChangeAspect="1"/>
          </p:cNvPicPr>
          <p:nvPr/>
        </p:nvPicPr>
        <p:blipFill>
          <a:blip r:embed="rId2">
            <a:extLst>
              <a:ext uri="{28A0092B-C50C-407E-A947-70E740481C1C}">
                <a14:useLocalDpi xmlns:a14="http://schemas.microsoft.com/office/drawing/2010/main" val="0"/>
              </a:ext>
            </a:extLst>
          </a:blip>
          <a:srcRect l="8327" r="42859"/>
          <a:stretch>
            <a:fillRect/>
          </a:stretch>
        </p:blipFill>
        <p:spPr bwMode="auto">
          <a:xfrm>
            <a:off x="1976439" y="2852739"/>
            <a:ext cx="3165475"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Box 21"/>
          <p:cNvSpPr txBox="1">
            <a:spLocks noChangeArrowheads="1"/>
          </p:cNvSpPr>
          <p:nvPr/>
        </p:nvSpPr>
        <p:spPr bwMode="auto">
          <a:xfrm>
            <a:off x="4943475" y="6265864"/>
            <a:ext cx="35639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itchFamily="34" charset="0"/>
                <a:cs typeface="Arial" panose="020B0604020202020204" pitchFamily="34" charset="0"/>
              </a:rPr>
              <a:t>Photo courtesy of Steven Harrell(@flickr.com) - granted under creative commons licence – attribution</a:t>
            </a:r>
          </a:p>
        </p:txBody>
      </p:sp>
    </p:spTree>
    <p:extLst>
      <p:ext uri="{BB962C8B-B14F-4D97-AF65-F5344CB8AC3E}">
        <p14:creationId xmlns:p14="http://schemas.microsoft.com/office/powerpoint/2010/main" val="3989174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8"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0"/>
          <p:cNvSpPr>
            <a:spLocks noGrp="1"/>
          </p:cNvSpPr>
          <p:nvPr>
            <p:ph type="title"/>
          </p:nvPr>
        </p:nvSpPr>
        <p:spPr>
          <a:xfrm>
            <a:off x="2430464" y="781051"/>
            <a:ext cx="7312025" cy="993775"/>
          </a:xfrm>
        </p:spPr>
        <p:txBody>
          <a:bodyPr/>
          <a:lstStyle/>
          <a:p>
            <a:pPr algn="ctr" eaLnBrk="1" hangingPunct="1">
              <a:lnSpc>
                <a:spcPct val="100000"/>
              </a:lnSpc>
            </a:pPr>
            <a:r>
              <a:rPr lang="en-GB" altLang="en-US" sz="3600"/>
              <a:t>Writing Direct and Indirect Speech Sentences</a:t>
            </a:r>
          </a:p>
        </p:txBody>
      </p:sp>
      <p:sp>
        <p:nvSpPr>
          <p:cNvPr id="5" name="Rectangle 4"/>
          <p:cNvSpPr>
            <a:spLocks noChangeArrowheads="1"/>
          </p:cNvSpPr>
          <p:nvPr/>
        </p:nvSpPr>
        <p:spPr bwMode="auto">
          <a:xfrm>
            <a:off x="2279650" y="2070100"/>
            <a:ext cx="76406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Look at this photograph. Can you invent both a direct and an indirect speech sentence based upon it?</a:t>
            </a:r>
            <a:endParaRPr lang="en-GB" altLang="en-US" sz="1600">
              <a:solidFill>
                <a:schemeClr val="tx1"/>
              </a:solidFill>
            </a:endParaRPr>
          </a:p>
        </p:txBody>
      </p:sp>
      <p:sp>
        <p:nvSpPr>
          <p:cNvPr id="23" name="Rectangle 22"/>
          <p:cNvSpPr>
            <a:spLocks noChangeArrowheads="1"/>
          </p:cNvSpPr>
          <p:nvPr/>
        </p:nvSpPr>
        <p:spPr bwMode="auto">
          <a:xfrm>
            <a:off x="6484938" y="3402014"/>
            <a:ext cx="26606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0A6E6"/>
                </a:solidFill>
              </a:rPr>
              <a:t>Direct Speech</a:t>
            </a:r>
          </a:p>
        </p:txBody>
      </p:sp>
      <p:sp>
        <p:nvSpPr>
          <p:cNvPr id="8" name="Rectangle 7"/>
          <p:cNvSpPr>
            <a:spLocks noChangeArrowheads="1"/>
          </p:cNvSpPr>
          <p:nvPr/>
        </p:nvSpPr>
        <p:spPr bwMode="auto">
          <a:xfrm>
            <a:off x="6445250" y="2892426"/>
            <a:ext cx="33845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b="1">
                <a:solidFill>
                  <a:schemeClr val="tx1"/>
                </a:solidFill>
              </a:rPr>
              <a:t>Example Sentences</a:t>
            </a:r>
            <a:endParaRPr lang="en-GB" altLang="en-US" sz="1600" b="1">
              <a:solidFill>
                <a:schemeClr val="tx1"/>
              </a:solidFill>
            </a:endParaRPr>
          </a:p>
        </p:txBody>
      </p:sp>
      <p:sp>
        <p:nvSpPr>
          <p:cNvPr id="10" name="Rectangle 9"/>
          <p:cNvSpPr>
            <a:spLocks noChangeArrowheads="1"/>
          </p:cNvSpPr>
          <p:nvPr/>
        </p:nvSpPr>
        <p:spPr bwMode="auto">
          <a:xfrm>
            <a:off x="6484939" y="3760789"/>
            <a:ext cx="363378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“Say cheese, dad, ” pleaded the girl as she was taking the photograph.</a:t>
            </a:r>
          </a:p>
        </p:txBody>
      </p:sp>
      <p:sp>
        <p:nvSpPr>
          <p:cNvPr id="11" name="Rectangle 10"/>
          <p:cNvSpPr>
            <a:spLocks noChangeArrowheads="1"/>
          </p:cNvSpPr>
          <p:nvPr/>
        </p:nvSpPr>
        <p:spPr bwMode="auto">
          <a:xfrm>
            <a:off x="6484938" y="4619626"/>
            <a:ext cx="26606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0A6E6"/>
                </a:solidFill>
              </a:rPr>
              <a:t>Indirect Speech</a:t>
            </a:r>
          </a:p>
        </p:txBody>
      </p:sp>
      <p:sp>
        <p:nvSpPr>
          <p:cNvPr id="12" name="Rectangle 11"/>
          <p:cNvSpPr>
            <a:spLocks noChangeArrowheads="1"/>
          </p:cNvSpPr>
          <p:nvPr/>
        </p:nvSpPr>
        <p:spPr bwMode="auto">
          <a:xfrm>
            <a:off x="6484939" y="4978401"/>
            <a:ext cx="344328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As she was taking the photograph, the girl pleaded for her dad to say cheese. </a:t>
            </a:r>
          </a:p>
        </p:txBody>
      </p:sp>
      <p:pic>
        <p:nvPicPr>
          <p:cNvPr id="2253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0088" y="3017838"/>
            <a:ext cx="43370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Box 21"/>
          <p:cNvSpPr txBox="1">
            <a:spLocks noChangeArrowheads="1"/>
          </p:cNvSpPr>
          <p:nvPr/>
        </p:nvSpPr>
        <p:spPr bwMode="auto">
          <a:xfrm>
            <a:off x="2430464" y="6261100"/>
            <a:ext cx="3565525"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itchFamily="34" charset="0"/>
                <a:cs typeface="Arial" panose="020B0604020202020204" pitchFamily="34" charset="0"/>
              </a:rPr>
              <a:t>Photo courtesy of Michael Coghlan(@flickr.com) - granted under creative commons licence – attribution</a:t>
            </a:r>
          </a:p>
        </p:txBody>
      </p:sp>
    </p:spTree>
    <p:extLst>
      <p:ext uri="{BB962C8B-B14F-4D97-AF65-F5344CB8AC3E}">
        <p14:creationId xmlns:p14="http://schemas.microsoft.com/office/powerpoint/2010/main" val="1614001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8"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012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929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2027239" y="2930526"/>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2027239" y="512764"/>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9220" name="Title 1"/>
          <p:cNvSpPr txBox="1">
            <a:spLocks/>
          </p:cNvSpPr>
          <p:nvPr/>
        </p:nvSpPr>
        <p:spPr bwMode="auto">
          <a:xfrm>
            <a:off x="2152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Success Criteria</a:t>
            </a:r>
          </a:p>
        </p:txBody>
      </p:sp>
      <p:sp>
        <p:nvSpPr>
          <p:cNvPr id="9221" name="Title 1"/>
          <p:cNvSpPr txBox="1">
            <a:spLocks/>
          </p:cNvSpPr>
          <p:nvPr/>
        </p:nvSpPr>
        <p:spPr bwMode="auto">
          <a:xfrm>
            <a:off x="2152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9222" name="Content Placeholder 15"/>
          <p:cNvSpPr>
            <a:spLocks noGrp="1"/>
          </p:cNvSpPr>
          <p:nvPr>
            <p:ph idx="1"/>
          </p:nvPr>
        </p:nvSpPr>
        <p:spPr>
          <a:xfrm>
            <a:off x="2152650" y="1127125"/>
            <a:ext cx="7886700" cy="1409700"/>
          </a:xfrm>
        </p:spPr>
        <p:txBody>
          <a:bodyPr>
            <a:normAutofit/>
          </a:bodyPr>
          <a:lstStyle/>
          <a:p>
            <a:pPr eaLnBrk="1" hangingPunct="1">
              <a:defRPr/>
            </a:pPr>
            <a:r>
              <a:rPr lang="en-GB" altLang="en-US" smtClean="0">
                <a:latin typeface="Twinkl" pitchFamily="2" charset="0"/>
              </a:rPr>
              <a:t>I can explain the differences between direct and indirect speech.</a:t>
            </a:r>
          </a:p>
        </p:txBody>
      </p:sp>
      <p:sp>
        <p:nvSpPr>
          <p:cNvPr id="20" name="Content Placeholder 15"/>
          <p:cNvSpPr txBox="1">
            <a:spLocks/>
          </p:cNvSpPr>
          <p:nvPr/>
        </p:nvSpPr>
        <p:spPr>
          <a:xfrm>
            <a:off x="2152650" y="3467100"/>
            <a:ext cx="7886700" cy="1409700"/>
          </a:xfrm>
          <a:prstGeom prst="rect">
            <a:avLst/>
          </a:prstGeom>
          <a:noFill/>
          <a:ln w="25400">
            <a:noFill/>
          </a:ln>
        </p:spPr>
        <p:txBody>
          <a:bodyPr lIns="180000" tIns="252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defRPr/>
            </a:pPr>
            <a:r>
              <a:rPr lang="en-GB" dirty="0">
                <a:latin typeface="+mn-lt"/>
              </a:rPr>
              <a:t>I can identify direct and indirect speech in writing.</a:t>
            </a:r>
          </a:p>
          <a:p>
            <a:pPr marL="342900" indent="-342900">
              <a:defRPr/>
            </a:pPr>
            <a:r>
              <a:rPr lang="en-GB" dirty="0">
                <a:latin typeface="+mn-lt"/>
              </a:rPr>
              <a:t>I can recognise where inverted commas are needed to punctuate direct speech. </a:t>
            </a:r>
          </a:p>
          <a:p>
            <a:pPr marL="342900" indent="-342900">
              <a:defRPr/>
            </a:pPr>
            <a:r>
              <a:rPr lang="en-GB" dirty="0">
                <a:latin typeface="+mn-lt"/>
              </a:rPr>
              <a:t>I can change direct speech into indirect speech (and vice-versa). </a:t>
            </a:r>
          </a:p>
          <a:p>
            <a:pPr marL="342900" indent="-342900">
              <a:defRPr/>
            </a:pPr>
            <a:r>
              <a:rPr lang="en-GB" dirty="0">
                <a:latin typeface="+mn-lt"/>
              </a:rPr>
              <a:t>I can create examples of direct and indirect speech. </a:t>
            </a:r>
          </a:p>
        </p:txBody>
      </p:sp>
    </p:spTree>
    <p:extLst>
      <p:ext uri="{BB962C8B-B14F-4D97-AF65-F5344CB8AC3E}">
        <p14:creationId xmlns:p14="http://schemas.microsoft.com/office/powerpoint/2010/main" val="90922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1981201" y="479426"/>
            <a:ext cx="8220075" cy="993775"/>
          </a:xfrm>
        </p:spPr>
        <p:txBody>
          <a:bodyPr/>
          <a:lstStyle/>
          <a:p>
            <a:pPr eaLnBrk="1" hangingPunct="1"/>
            <a:r>
              <a:rPr lang="en-GB" altLang="en-US" sz="3600"/>
              <a:t>Using Speech within Writing</a:t>
            </a:r>
          </a:p>
        </p:txBody>
      </p:sp>
      <p:sp>
        <p:nvSpPr>
          <p:cNvPr id="5" name="Rectangle 4"/>
          <p:cNvSpPr/>
          <p:nvPr/>
        </p:nvSpPr>
        <p:spPr>
          <a:xfrm>
            <a:off x="2279650" y="1514476"/>
            <a:ext cx="7632700" cy="4577389"/>
          </a:xfrm>
          <a:prstGeom prst="rect">
            <a:avLst/>
          </a:prstGeom>
        </p:spPr>
        <p:txBody>
          <a:bodyPr lIns="0" tIns="72000" rIns="0" bIns="72000">
            <a:spAutoFit/>
          </a:bodyPr>
          <a:lstStyle/>
          <a:p>
            <a:pPr>
              <a:defRPr/>
            </a:pPr>
            <a:r>
              <a:rPr lang="en-GB" dirty="0"/>
              <a:t>Within writing, there are two ways to narrate the words spoken by a character. These are called:</a:t>
            </a:r>
          </a:p>
          <a:p>
            <a:pPr>
              <a:defRPr/>
            </a:pPr>
            <a:endParaRPr lang="en-GB" dirty="0"/>
          </a:p>
          <a:p>
            <a:pPr marL="285750" indent="-285750">
              <a:buFont typeface="Arial" panose="020B0604020202020204" pitchFamily="34" charset="0"/>
              <a:buChar char="•"/>
              <a:defRPr/>
            </a:pPr>
            <a:r>
              <a:rPr lang="en-GB" dirty="0"/>
              <a:t>direct speech</a:t>
            </a:r>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r>
              <a:rPr lang="en-GB" dirty="0"/>
              <a:t>indirect (or reported) speech</a:t>
            </a:r>
          </a:p>
          <a:p>
            <a:pPr marL="285750" indent="-285750">
              <a:buFont typeface="Arial" panose="020B0604020202020204" pitchFamily="34" charset="0"/>
              <a:buChar char="•"/>
              <a:defRPr/>
            </a:pPr>
            <a:endParaRPr lang="en-GB" dirty="0"/>
          </a:p>
          <a:p>
            <a:pPr>
              <a:defRPr/>
            </a:pPr>
            <a:r>
              <a:rPr lang="en-GB" dirty="0"/>
              <a:t>In a direct speech sentence, we would narrate Iggy’s spoken words like this:</a:t>
            </a:r>
          </a:p>
          <a:p>
            <a:pPr>
              <a:defRPr/>
            </a:pPr>
            <a:endParaRPr lang="en-GB" dirty="0"/>
          </a:p>
          <a:p>
            <a:pPr>
              <a:defRPr/>
            </a:pPr>
            <a:r>
              <a:rPr lang="en-GB" dirty="0">
                <a:solidFill>
                  <a:srgbClr val="00A6E6"/>
                </a:solidFill>
              </a:rPr>
              <a:t>“I bid you farewell Earthlings!” shouted Iggy from his spaceship.</a:t>
            </a:r>
          </a:p>
          <a:p>
            <a:pPr>
              <a:defRPr/>
            </a:pPr>
            <a:endParaRPr lang="en-GB" dirty="0"/>
          </a:p>
          <a:p>
            <a:pPr>
              <a:defRPr/>
            </a:pPr>
            <a:r>
              <a:rPr lang="en-GB" dirty="0"/>
              <a:t>If we were writing an indirect speech sentence, we would narrate Iggy’s spoken words like this:</a:t>
            </a:r>
          </a:p>
          <a:p>
            <a:pPr>
              <a:defRPr/>
            </a:pPr>
            <a:endParaRPr lang="en-GB" dirty="0"/>
          </a:p>
          <a:p>
            <a:pPr>
              <a:defRPr/>
            </a:pPr>
            <a:r>
              <a:rPr lang="en-GB" dirty="0">
                <a:solidFill>
                  <a:srgbClr val="00A6E6"/>
                </a:solidFill>
              </a:rPr>
              <a:t>From his spaceship, Iggy bid farewell to the Earthlings. </a:t>
            </a:r>
          </a:p>
          <a:p>
            <a:pPr marL="285750" indent="-285750">
              <a:buFont typeface="Arial" panose="020B0604020202020204" pitchFamily="34" charset="0"/>
              <a:buChar char="•"/>
              <a:defRPr/>
            </a:pPr>
            <a:endParaRPr lang="en-GB" dirty="0"/>
          </a:p>
        </p:txBody>
      </p:sp>
      <p:pic>
        <p:nvPicPr>
          <p:cNvPr id="102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3589" y="1979613"/>
            <a:ext cx="1925637"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peech Bubble: Rectangle with Corners Rounded 7"/>
          <p:cNvSpPr/>
          <p:nvPr/>
        </p:nvSpPr>
        <p:spPr>
          <a:xfrm>
            <a:off x="8058151" y="2122489"/>
            <a:ext cx="1827213" cy="1049337"/>
          </a:xfrm>
          <a:prstGeom prst="wedgeRoundRectCallout">
            <a:avLst>
              <a:gd name="adj1" fmla="val -79229"/>
              <a:gd name="adj2" fmla="val -36667"/>
              <a:gd name="adj3" fmla="val 16667"/>
            </a:avLst>
          </a:prstGeom>
          <a:solidFill>
            <a:srgbClr val="BFE0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 bid you farewell Earthlings!</a:t>
            </a:r>
          </a:p>
        </p:txBody>
      </p:sp>
    </p:spTree>
    <p:extLst>
      <p:ext uri="{BB962C8B-B14F-4D97-AF65-F5344CB8AC3E}">
        <p14:creationId xmlns:p14="http://schemas.microsoft.com/office/powerpoint/2010/main" val="2886793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500"/>
                                        <p:tgtEl>
                                          <p:spTgt spid="5">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2" end="12"/>
                                            </p:txEl>
                                          </p:spTgt>
                                        </p:tgtEl>
                                        <p:attrNameLst>
                                          <p:attrName>style.visibility</p:attrName>
                                        </p:attrNameLst>
                                      </p:cBhvr>
                                      <p:to>
                                        <p:strVal val="visible"/>
                                      </p:to>
                                    </p:set>
                                    <p:animEffect transition="in" filter="fade">
                                      <p:cBhvr>
                                        <p:cTn id="42"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1981201" y="479426"/>
            <a:ext cx="8220075" cy="993775"/>
          </a:xfrm>
        </p:spPr>
        <p:txBody>
          <a:bodyPr/>
          <a:lstStyle/>
          <a:p>
            <a:pPr eaLnBrk="1" hangingPunct="1"/>
            <a:r>
              <a:rPr lang="en-GB" altLang="en-US" sz="3600"/>
              <a:t>Using Direct Speech</a:t>
            </a:r>
          </a:p>
        </p:txBody>
      </p:sp>
      <p:sp>
        <p:nvSpPr>
          <p:cNvPr id="5" name="Rectangle 4"/>
          <p:cNvSpPr>
            <a:spLocks noChangeArrowheads="1"/>
          </p:cNvSpPr>
          <p:nvPr/>
        </p:nvSpPr>
        <p:spPr bwMode="auto">
          <a:xfrm>
            <a:off x="2279650" y="1514476"/>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Let’s look carefully at the direct speech sentence.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What do you notice?</a:t>
            </a:r>
          </a:p>
        </p:txBody>
      </p:sp>
      <p:pic>
        <p:nvPicPr>
          <p:cNvPr id="112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10476" y="1625601"/>
            <a:ext cx="97472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peech Bubble: Rectangle with Corners Rounded 7"/>
          <p:cNvSpPr/>
          <p:nvPr/>
        </p:nvSpPr>
        <p:spPr>
          <a:xfrm>
            <a:off x="8877301" y="1049338"/>
            <a:ext cx="1185863" cy="690562"/>
          </a:xfrm>
          <a:prstGeom prst="wedgeRoundRectCallout">
            <a:avLst>
              <a:gd name="adj1" fmla="val -80304"/>
              <a:gd name="adj2" fmla="val 37261"/>
              <a:gd name="adj3" fmla="val 16667"/>
            </a:avLst>
          </a:prstGeom>
          <a:solidFill>
            <a:srgbClr val="BFE0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rPr>
              <a:t>I bid you farewell Earthlings!</a:t>
            </a:r>
          </a:p>
        </p:txBody>
      </p:sp>
      <p:sp>
        <p:nvSpPr>
          <p:cNvPr id="6" name="Rectangle 5"/>
          <p:cNvSpPr>
            <a:spLocks noChangeArrowheads="1"/>
          </p:cNvSpPr>
          <p:nvPr/>
        </p:nvSpPr>
        <p:spPr bwMode="auto">
          <a:xfrm>
            <a:off x="1981201" y="2555875"/>
            <a:ext cx="8220075" cy="452438"/>
          </a:xfrm>
          <a:prstGeom prst="rect">
            <a:avLst/>
          </a:prstGeom>
          <a:solidFill>
            <a:srgbClr val="C0DE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rgbClr val="8D358B"/>
                </a:solidFill>
              </a:rPr>
              <a:t>“</a:t>
            </a:r>
            <a:r>
              <a:rPr lang="en-GB" altLang="en-US" sz="2000">
                <a:solidFill>
                  <a:srgbClr val="00A6E6"/>
                </a:solidFill>
              </a:rPr>
              <a:t>I bid you farewell Earthlings</a:t>
            </a:r>
            <a:r>
              <a:rPr lang="en-GB" altLang="en-US" sz="2000">
                <a:solidFill>
                  <a:srgbClr val="E5C800"/>
                </a:solidFill>
              </a:rPr>
              <a:t>!</a:t>
            </a:r>
            <a:r>
              <a:rPr lang="en-GB" altLang="en-US" sz="2000">
                <a:solidFill>
                  <a:srgbClr val="8D358B"/>
                </a:solidFill>
              </a:rPr>
              <a:t>”</a:t>
            </a:r>
            <a:r>
              <a:rPr lang="en-GB" altLang="en-US" sz="2000">
                <a:solidFill>
                  <a:schemeClr val="tx1"/>
                </a:solidFill>
              </a:rPr>
              <a:t> </a:t>
            </a:r>
            <a:r>
              <a:rPr lang="en-GB" altLang="en-US" sz="2000">
                <a:solidFill>
                  <a:srgbClr val="88BD31"/>
                </a:solidFill>
              </a:rPr>
              <a:t>shouted Iggy from his spaceship</a:t>
            </a:r>
            <a:r>
              <a:rPr lang="en-GB" altLang="en-US" sz="2000">
                <a:solidFill>
                  <a:schemeClr val="tx1"/>
                </a:solidFill>
              </a:rPr>
              <a:t>.</a:t>
            </a:r>
          </a:p>
        </p:txBody>
      </p:sp>
      <p:grpSp>
        <p:nvGrpSpPr>
          <p:cNvPr id="69" name="Group 68"/>
          <p:cNvGrpSpPr>
            <a:grpSpLocks/>
          </p:cNvGrpSpPr>
          <p:nvPr/>
        </p:nvGrpSpPr>
        <p:grpSpPr bwMode="auto">
          <a:xfrm>
            <a:off x="2078038" y="2801938"/>
            <a:ext cx="3841750" cy="3192462"/>
            <a:chOff x="554314" y="2801923"/>
            <a:chExt cx="3841519" cy="3193038"/>
          </a:xfrm>
        </p:grpSpPr>
        <p:sp>
          <p:nvSpPr>
            <p:cNvPr id="2" name="Rectangle 1"/>
            <p:cNvSpPr/>
            <p:nvPr/>
          </p:nvSpPr>
          <p:spPr>
            <a:xfrm>
              <a:off x="554314" y="3456091"/>
              <a:ext cx="1485811" cy="2538870"/>
            </a:xfrm>
            <a:prstGeom prst="rect">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7030A0"/>
                  </a:solidFill>
                </a:rPr>
                <a:t>The exact words of the speaker are enclosed in inverted commas (speech marks).</a:t>
              </a:r>
            </a:p>
          </p:txBody>
        </p:sp>
        <p:cxnSp>
          <p:nvCxnSpPr>
            <p:cNvPr id="22" name="Straight Connector 21"/>
            <p:cNvCxnSpPr>
              <a:cxnSpLocks/>
              <a:stCxn id="2" idx="0"/>
            </p:cNvCxnSpPr>
            <p:nvPr/>
          </p:nvCxnSpPr>
          <p:spPr>
            <a:xfrm flipV="1">
              <a:off x="1297219" y="3151236"/>
              <a:ext cx="0" cy="304855"/>
            </a:xfrm>
            <a:prstGeom prst="line">
              <a:avLst/>
            </a:prstGeom>
            <a:ln w="28575">
              <a:solidFill>
                <a:srgbClr val="8D358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nvCxnSpPr>
          <p:spPr>
            <a:xfrm flipH="1">
              <a:off x="965451" y="3152823"/>
              <a:ext cx="3430382" cy="7939"/>
            </a:xfrm>
            <a:prstGeom prst="line">
              <a:avLst/>
            </a:prstGeom>
            <a:ln w="28575">
              <a:solidFill>
                <a:srgbClr val="8D358B"/>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flipV="1">
              <a:off x="4395833" y="2801923"/>
              <a:ext cx="0" cy="344549"/>
            </a:xfrm>
            <a:prstGeom prst="straightConnector1">
              <a:avLst/>
            </a:prstGeom>
            <a:ln w="28575">
              <a:solidFill>
                <a:srgbClr val="8D358B"/>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cxnSpLocks/>
            </p:cNvCxnSpPr>
            <p:nvPr/>
          </p:nvCxnSpPr>
          <p:spPr>
            <a:xfrm flipV="1">
              <a:off x="971801" y="2801923"/>
              <a:ext cx="0" cy="366778"/>
            </a:xfrm>
            <a:prstGeom prst="straightConnector1">
              <a:avLst/>
            </a:prstGeom>
            <a:ln w="28575">
              <a:solidFill>
                <a:srgbClr val="8D358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0" name="Group 69"/>
          <p:cNvGrpSpPr>
            <a:grpSpLocks/>
          </p:cNvGrpSpPr>
          <p:nvPr/>
        </p:nvGrpSpPr>
        <p:grpSpPr bwMode="auto">
          <a:xfrm>
            <a:off x="3671888" y="2901951"/>
            <a:ext cx="1535112" cy="3095625"/>
            <a:chOff x="2290194" y="2902591"/>
            <a:chExt cx="1536141" cy="3095538"/>
          </a:xfrm>
        </p:grpSpPr>
        <p:sp>
          <p:nvSpPr>
            <p:cNvPr id="9" name="Rectangle 8"/>
            <p:cNvSpPr/>
            <p:nvPr/>
          </p:nvSpPr>
          <p:spPr>
            <a:xfrm>
              <a:off x="2290194" y="3456613"/>
              <a:ext cx="1536141" cy="2541516"/>
            </a:xfrm>
            <a:prstGeom prst="rect">
              <a:avLst/>
            </a:prstGeom>
            <a:noFill/>
            <a:ln w="28575">
              <a:solidFill>
                <a:srgbClr val="00A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A6E6"/>
                  </a:solidFill>
                </a:rPr>
                <a:t>In direct speech, the exact words of the speaker are quoted with no change to their content or order. </a:t>
              </a:r>
            </a:p>
          </p:txBody>
        </p:sp>
        <p:cxnSp>
          <p:nvCxnSpPr>
            <p:cNvPr id="31" name="Straight Arrow Connector 30"/>
            <p:cNvCxnSpPr>
              <a:cxnSpLocks/>
            </p:cNvCxnSpPr>
            <p:nvPr/>
          </p:nvCxnSpPr>
          <p:spPr>
            <a:xfrm flipV="1">
              <a:off x="3057470" y="2902591"/>
              <a:ext cx="0" cy="550848"/>
            </a:xfrm>
            <a:prstGeom prst="straightConnector1">
              <a:avLst/>
            </a:prstGeom>
            <a:ln w="28575">
              <a:solidFill>
                <a:srgbClr val="00A6E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6" name="Group 115"/>
          <p:cNvGrpSpPr>
            <a:grpSpLocks/>
          </p:cNvGrpSpPr>
          <p:nvPr/>
        </p:nvGrpSpPr>
        <p:grpSpPr bwMode="auto">
          <a:xfrm>
            <a:off x="6867525" y="2927350"/>
            <a:ext cx="3221038" cy="3359150"/>
            <a:chOff x="5343730" y="2927529"/>
            <a:chExt cx="3221430" cy="3358874"/>
          </a:xfrm>
        </p:grpSpPr>
        <p:sp>
          <p:nvSpPr>
            <p:cNvPr id="11" name="Rectangle 10"/>
            <p:cNvSpPr/>
            <p:nvPr/>
          </p:nvSpPr>
          <p:spPr>
            <a:xfrm>
              <a:off x="5343730" y="3451361"/>
              <a:ext cx="3221430" cy="2835042"/>
            </a:xfrm>
            <a:prstGeom prst="rect">
              <a:avLst/>
            </a:prstGeom>
            <a:noFill/>
            <a:ln w="28575">
              <a:solidFill>
                <a:srgbClr val="88BD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88BD31"/>
                  </a:solidFill>
                </a:rPr>
                <a:t>There is often a reporting clause to explain who said the speech. Sometimes the reporting clause can be extended with an adverb, subordinate clause or prepositional phrase to explain more about how, where or when the speech was said.  The reporting clause can appear before or after the spoken words themselves. </a:t>
              </a:r>
            </a:p>
          </p:txBody>
        </p:sp>
        <p:cxnSp>
          <p:nvCxnSpPr>
            <p:cNvPr id="65" name="Straight Connector 64"/>
            <p:cNvCxnSpPr>
              <a:cxnSpLocks/>
            </p:cNvCxnSpPr>
            <p:nvPr/>
          </p:nvCxnSpPr>
          <p:spPr>
            <a:xfrm flipH="1">
              <a:off x="6605947" y="3138650"/>
              <a:ext cx="411212" cy="1587"/>
            </a:xfrm>
            <a:prstGeom prst="line">
              <a:avLst/>
            </a:prstGeom>
            <a:ln w="28575">
              <a:solidFill>
                <a:srgbClr val="88BD31"/>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cxnSpLocks/>
            </p:cNvCxnSpPr>
            <p:nvPr/>
          </p:nvCxnSpPr>
          <p:spPr>
            <a:xfrm flipV="1">
              <a:off x="6593245" y="2927529"/>
              <a:ext cx="0" cy="231756"/>
            </a:xfrm>
            <a:prstGeom prst="straightConnector1">
              <a:avLst/>
            </a:prstGeom>
            <a:ln w="28575">
              <a:solidFill>
                <a:srgbClr val="88BD3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cxnSpLocks/>
            </p:cNvCxnSpPr>
            <p:nvPr/>
          </p:nvCxnSpPr>
          <p:spPr>
            <a:xfrm flipH="1" flipV="1">
              <a:off x="7002870" y="3144999"/>
              <a:ext cx="6351" cy="301600"/>
            </a:xfrm>
            <a:prstGeom prst="line">
              <a:avLst/>
            </a:prstGeom>
            <a:ln w="28575">
              <a:solidFill>
                <a:srgbClr val="88BD31"/>
              </a:solidFill>
            </a:ln>
          </p:spPr>
          <p:style>
            <a:lnRef idx="1">
              <a:schemeClr val="accent1"/>
            </a:lnRef>
            <a:fillRef idx="0">
              <a:schemeClr val="accent1"/>
            </a:fillRef>
            <a:effectRef idx="0">
              <a:schemeClr val="accent1"/>
            </a:effectRef>
            <a:fontRef idx="minor">
              <a:schemeClr val="tx1"/>
            </a:fontRef>
          </p:style>
        </p:cxnSp>
      </p:grpSp>
      <p:grpSp>
        <p:nvGrpSpPr>
          <p:cNvPr id="115" name="Group 114"/>
          <p:cNvGrpSpPr>
            <a:grpSpLocks/>
          </p:cNvGrpSpPr>
          <p:nvPr/>
        </p:nvGrpSpPr>
        <p:grpSpPr bwMode="auto">
          <a:xfrm>
            <a:off x="5326063" y="2914650"/>
            <a:ext cx="1422400" cy="3079750"/>
            <a:chOff x="3802230" y="2915061"/>
            <a:chExt cx="1422991" cy="3079901"/>
          </a:xfrm>
        </p:grpSpPr>
        <p:cxnSp>
          <p:nvCxnSpPr>
            <p:cNvPr id="86" name="Straight Connector 85"/>
            <p:cNvCxnSpPr>
              <a:cxnSpLocks/>
            </p:cNvCxnSpPr>
            <p:nvPr/>
          </p:nvCxnSpPr>
          <p:spPr>
            <a:xfrm flipH="1" flipV="1">
              <a:off x="4504197" y="3151611"/>
              <a:ext cx="6353" cy="300052"/>
            </a:xfrm>
            <a:prstGeom prst="line">
              <a:avLst/>
            </a:prstGeom>
            <a:ln w="28575">
              <a:solidFill>
                <a:srgbClr val="E5C800"/>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cxnSpLocks/>
            </p:cNvCxnSpPr>
            <p:nvPr/>
          </p:nvCxnSpPr>
          <p:spPr>
            <a:xfrm flipV="1">
              <a:off x="4292971" y="2915061"/>
              <a:ext cx="0" cy="252425"/>
            </a:xfrm>
            <a:prstGeom prst="straightConnector1">
              <a:avLst/>
            </a:prstGeom>
            <a:ln w="28575">
              <a:solidFill>
                <a:srgbClr val="E5C8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cxnSpLocks/>
            </p:cNvCxnSpPr>
            <p:nvPr/>
          </p:nvCxnSpPr>
          <p:spPr>
            <a:xfrm flipH="1">
              <a:off x="4302500" y="3151611"/>
              <a:ext cx="215990" cy="0"/>
            </a:xfrm>
            <a:prstGeom prst="line">
              <a:avLst/>
            </a:prstGeom>
            <a:ln w="28575">
              <a:solidFill>
                <a:srgbClr val="E5C800"/>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3802230" y="3453250"/>
              <a:ext cx="1422991" cy="2541712"/>
            </a:xfrm>
            <a:prstGeom prst="rect">
              <a:avLst/>
            </a:prstGeom>
            <a:noFill/>
            <a:ln w="28575">
              <a:solidFill>
                <a:srgbClr val="E5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E5C800"/>
                  </a:solidFill>
                </a:rPr>
                <a:t>The correct punctuation is used before the inverted commas close.</a:t>
              </a:r>
            </a:p>
          </p:txBody>
        </p:sp>
      </p:grpSp>
    </p:spTree>
    <p:extLst>
      <p:ext uri="{BB962C8B-B14F-4D97-AF65-F5344CB8AC3E}">
        <p14:creationId xmlns:p14="http://schemas.microsoft.com/office/powerpoint/2010/main" val="3416642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fade">
                                      <p:cBhvr>
                                        <p:cTn id="32" dur="500"/>
                                        <p:tgtEl>
                                          <p:spTgt spid="1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fade">
                                      <p:cBhvr>
                                        <p:cTn id="3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1981201" y="479426"/>
            <a:ext cx="8220075" cy="993775"/>
          </a:xfrm>
        </p:spPr>
        <p:txBody>
          <a:bodyPr/>
          <a:lstStyle/>
          <a:p>
            <a:pPr eaLnBrk="1" hangingPunct="1"/>
            <a:r>
              <a:rPr lang="en-GB" altLang="en-US" sz="3600"/>
              <a:t>Using Indirect Speech</a:t>
            </a:r>
          </a:p>
        </p:txBody>
      </p:sp>
      <p:sp>
        <p:nvSpPr>
          <p:cNvPr id="5" name="Rectangle 4"/>
          <p:cNvSpPr>
            <a:spLocks noChangeArrowheads="1"/>
          </p:cNvSpPr>
          <p:nvPr/>
        </p:nvSpPr>
        <p:spPr bwMode="auto">
          <a:xfrm>
            <a:off x="2279650" y="1514476"/>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Now, let’s take a look at the indirect (reported) speech sentence.</a:t>
            </a:r>
          </a:p>
          <a:p>
            <a:pPr eaLnBrk="1" hangingPunct="1">
              <a:lnSpc>
                <a:spcPct val="100000"/>
              </a:lnSpc>
              <a:spcBef>
                <a:spcPct val="0"/>
              </a:spcBef>
              <a:buFontTx/>
              <a:buNone/>
            </a:pPr>
            <a:r>
              <a:rPr lang="en-GB" altLang="en-US">
                <a:solidFill>
                  <a:schemeClr val="tx1"/>
                </a:solidFill>
              </a:rPr>
              <a:t> </a:t>
            </a:r>
          </a:p>
          <a:p>
            <a:pPr eaLnBrk="1" hangingPunct="1">
              <a:lnSpc>
                <a:spcPct val="100000"/>
              </a:lnSpc>
              <a:spcBef>
                <a:spcPct val="0"/>
              </a:spcBef>
              <a:buFontTx/>
              <a:buNone/>
            </a:pPr>
            <a:r>
              <a:rPr lang="en-GB" altLang="en-US">
                <a:solidFill>
                  <a:schemeClr val="tx1"/>
                </a:solidFill>
              </a:rPr>
              <a:t>How is it different to the direct speech sentence?</a:t>
            </a:r>
            <a:endParaRPr lang="en-GB" altLang="en-US" sz="1600">
              <a:solidFill>
                <a:schemeClr val="tx1"/>
              </a:solidFill>
            </a:endParaRPr>
          </a:p>
        </p:txBody>
      </p:sp>
      <p:pic>
        <p:nvPicPr>
          <p:cNvPr id="122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62976" y="1839913"/>
            <a:ext cx="97472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peech Bubble: Rectangle with Corners Rounded 7"/>
          <p:cNvSpPr/>
          <p:nvPr/>
        </p:nvSpPr>
        <p:spPr>
          <a:xfrm>
            <a:off x="8901114" y="720726"/>
            <a:ext cx="1006475" cy="690563"/>
          </a:xfrm>
          <a:prstGeom prst="wedgeRoundRectCallout">
            <a:avLst>
              <a:gd name="adj1" fmla="val 4794"/>
              <a:gd name="adj2" fmla="val 92385"/>
              <a:gd name="adj3" fmla="val 16667"/>
            </a:avLst>
          </a:prstGeom>
          <a:solidFill>
            <a:srgbClr val="BFE0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rPr>
              <a:t>I bid you farewell Earthlings!</a:t>
            </a:r>
          </a:p>
        </p:txBody>
      </p:sp>
      <p:sp>
        <p:nvSpPr>
          <p:cNvPr id="6" name="Rectangle 5"/>
          <p:cNvSpPr>
            <a:spLocks noChangeArrowheads="1"/>
          </p:cNvSpPr>
          <p:nvPr/>
        </p:nvSpPr>
        <p:spPr bwMode="auto">
          <a:xfrm>
            <a:off x="1981201" y="2555875"/>
            <a:ext cx="8220075" cy="452438"/>
          </a:xfrm>
          <a:prstGeom prst="rect">
            <a:avLst/>
          </a:prstGeom>
          <a:solidFill>
            <a:srgbClr val="C0DE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From his spaceship, </a:t>
            </a:r>
            <a:r>
              <a:rPr lang="en-GB" altLang="en-US" sz="2000">
                <a:solidFill>
                  <a:srgbClr val="00A6E6"/>
                </a:solidFill>
              </a:rPr>
              <a:t>Iggy bid farewell to the Earthlings</a:t>
            </a:r>
            <a:r>
              <a:rPr lang="en-GB" altLang="en-US" sz="2000">
                <a:solidFill>
                  <a:srgbClr val="0070C0"/>
                </a:solidFill>
              </a:rPr>
              <a:t>.</a:t>
            </a:r>
            <a:r>
              <a:rPr lang="en-GB" altLang="en-US" sz="2000">
                <a:solidFill>
                  <a:schemeClr val="tx1"/>
                </a:solidFill>
              </a:rPr>
              <a:t> </a:t>
            </a:r>
          </a:p>
        </p:txBody>
      </p:sp>
      <p:grpSp>
        <p:nvGrpSpPr>
          <p:cNvPr id="69" name="Group 68"/>
          <p:cNvGrpSpPr>
            <a:grpSpLocks/>
          </p:cNvGrpSpPr>
          <p:nvPr/>
        </p:nvGrpSpPr>
        <p:grpSpPr bwMode="auto">
          <a:xfrm>
            <a:off x="2078038" y="2908300"/>
            <a:ext cx="1917700" cy="2897188"/>
            <a:chOff x="554314" y="2908005"/>
            <a:chExt cx="1918196" cy="2897178"/>
          </a:xfrm>
        </p:grpSpPr>
        <p:sp>
          <p:nvSpPr>
            <p:cNvPr id="2" name="Rectangle 1"/>
            <p:cNvSpPr/>
            <p:nvPr/>
          </p:nvSpPr>
          <p:spPr>
            <a:xfrm>
              <a:off x="554314" y="3455691"/>
              <a:ext cx="1743526" cy="2349492"/>
            </a:xfrm>
            <a:prstGeom prst="rect">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7030A0"/>
                  </a:solidFill>
                </a:rPr>
                <a:t>In indirect speech, no inverted commas (speech marks) are used.</a:t>
              </a:r>
            </a:p>
          </p:txBody>
        </p:sp>
        <p:cxnSp>
          <p:nvCxnSpPr>
            <p:cNvPr id="22" name="Straight Connector 21"/>
            <p:cNvCxnSpPr>
              <a:cxnSpLocks/>
            </p:cNvCxnSpPr>
            <p:nvPr/>
          </p:nvCxnSpPr>
          <p:spPr>
            <a:xfrm flipV="1">
              <a:off x="1422901" y="3146129"/>
              <a:ext cx="0" cy="309562"/>
            </a:xfrm>
            <a:prstGeom prst="line">
              <a:avLst/>
            </a:prstGeom>
            <a:ln w="28575">
              <a:solidFill>
                <a:srgbClr val="8D358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nvCxnSpPr>
          <p:spPr>
            <a:xfrm flipH="1">
              <a:off x="1411786" y="3146129"/>
              <a:ext cx="1060724" cy="0"/>
            </a:xfrm>
            <a:prstGeom prst="line">
              <a:avLst/>
            </a:prstGeom>
            <a:ln w="28575">
              <a:solidFill>
                <a:srgbClr val="8D358B"/>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flipV="1">
              <a:off x="2461394" y="2908005"/>
              <a:ext cx="0" cy="238124"/>
            </a:xfrm>
            <a:prstGeom prst="straightConnector1">
              <a:avLst/>
            </a:prstGeom>
            <a:ln w="28575">
              <a:solidFill>
                <a:srgbClr val="8D358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0" name="Group 69"/>
          <p:cNvGrpSpPr>
            <a:grpSpLocks/>
          </p:cNvGrpSpPr>
          <p:nvPr/>
        </p:nvGrpSpPr>
        <p:grpSpPr bwMode="auto">
          <a:xfrm>
            <a:off x="3897314" y="2908301"/>
            <a:ext cx="3013075" cy="3089275"/>
            <a:chOff x="2374084" y="2908005"/>
            <a:chExt cx="3011648" cy="3090124"/>
          </a:xfrm>
        </p:grpSpPr>
        <p:sp>
          <p:nvSpPr>
            <p:cNvPr id="9" name="Rectangle 8"/>
            <p:cNvSpPr/>
            <p:nvPr/>
          </p:nvSpPr>
          <p:spPr>
            <a:xfrm>
              <a:off x="2374084" y="3455844"/>
              <a:ext cx="3011648" cy="2542285"/>
            </a:xfrm>
            <a:prstGeom prst="rect">
              <a:avLst/>
            </a:prstGeom>
            <a:noFill/>
            <a:ln w="28575">
              <a:solidFill>
                <a:srgbClr val="00A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70C0"/>
                  </a:solidFill>
                </a:rPr>
                <a:t>The actual words of the speaker are often changed. The spoken words need to be in the correct tense, extra words may need to be added and pronouns may need to be changed (e.g. I </a:t>
              </a:r>
              <a:r>
                <a:rPr lang="en-GB" dirty="0">
                  <a:solidFill>
                    <a:srgbClr val="0070C0"/>
                  </a:solidFill>
                  <a:sym typeface="Wingdings" panose="05000000000000000000" pitchFamily="2" charset="2"/>
                </a:rPr>
                <a:t> Iggy)</a:t>
              </a:r>
              <a:r>
                <a:rPr lang="en-GB" dirty="0">
                  <a:solidFill>
                    <a:srgbClr val="0070C0"/>
                  </a:solidFill>
                </a:rPr>
                <a:t>. </a:t>
              </a:r>
            </a:p>
          </p:txBody>
        </p:sp>
        <p:cxnSp>
          <p:nvCxnSpPr>
            <p:cNvPr id="31" name="Straight Arrow Connector 30"/>
            <p:cNvCxnSpPr>
              <a:cxnSpLocks/>
            </p:cNvCxnSpPr>
            <p:nvPr/>
          </p:nvCxnSpPr>
          <p:spPr>
            <a:xfrm flipV="1">
              <a:off x="5130265" y="2908005"/>
              <a:ext cx="0" cy="230251"/>
            </a:xfrm>
            <a:prstGeom prst="straightConnector1">
              <a:avLst/>
            </a:prstGeom>
            <a:ln w="28575">
              <a:solidFill>
                <a:srgbClr val="00A6E6"/>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flipH="1" flipV="1">
              <a:off x="3875148" y="3119201"/>
              <a:ext cx="9520" cy="327115"/>
            </a:xfrm>
            <a:prstGeom prst="line">
              <a:avLst/>
            </a:prstGeom>
            <a:ln w="28575">
              <a:solidFill>
                <a:srgbClr val="00A6E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p:cNvCxnSpPr>
            <p:nvPr/>
          </p:nvCxnSpPr>
          <p:spPr>
            <a:xfrm flipH="1">
              <a:off x="3870387" y="3128729"/>
              <a:ext cx="1270986" cy="0"/>
            </a:xfrm>
            <a:prstGeom prst="line">
              <a:avLst/>
            </a:prstGeom>
            <a:ln w="28575">
              <a:solidFill>
                <a:srgbClr val="00A6E6"/>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a:grpSpLocks/>
          </p:cNvGrpSpPr>
          <p:nvPr/>
        </p:nvGrpSpPr>
        <p:grpSpPr bwMode="auto">
          <a:xfrm>
            <a:off x="6986589" y="2908300"/>
            <a:ext cx="3101975" cy="3290888"/>
            <a:chOff x="5461870" y="2908005"/>
            <a:chExt cx="3103289" cy="3291458"/>
          </a:xfrm>
        </p:grpSpPr>
        <p:sp>
          <p:nvSpPr>
            <p:cNvPr id="11" name="Rectangle 10"/>
            <p:cNvSpPr/>
            <p:nvPr/>
          </p:nvSpPr>
          <p:spPr>
            <a:xfrm>
              <a:off x="5461870" y="3455788"/>
              <a:ext cx="3103289" cy="2743675"/>
            </a:xfrm>
            <a:prstGeom prst="rect">
              <a:avLst/>
            </a:prstGeom>
            <a:noFill/>
            <a:ln w="28575">
              <a:solidFill>
                <a:srgbClr val="88BD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88BD31"/>
                  </a:solidFill>
                </a:rPr>
                <a:t>There are no reporting clauses within indirect (reported) speech. However, an adverb or prepositional phrase to explain more about how, where or when the speech was said can be added if needed.</a:t>
              </a:r>
            </a:p>
          </p:txBody>
        </p:sp>
        <p:cxnSp>
          <p:nvCxnSpPr>
            <p:cNvPr id="64" name="Straight Connector 63"/>
            <p:cNvCxnSpPr>
              <a:cxnSpLocks/>
            </p:cNvCxnSpPr>
            <p:nvPr/>
          </p:nvCxnSpPr>
          <p:spPr>
            <a:xfrm flipH="1" flipV="1">
              <a:off x="7005574" y="3119180"/>
              <a:ext cx="7940" cy="336608"/>
            </a:xfrm>
            <a:prstGeom prst="line">
              <a:avLst/>
            </a:prstGeom>
            <a:ln w="28575">
              <a:solidFill>
                <a:srgbClr val="88BD3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p:cNvCxnSpPr>
            <p:nvPr/>
          </p:nvCxnSpPr>
          <p:spPr>
            <a:xfrm flipH="1">
              <a:off x="5744565" y="3130293"/>
              <a:ext cx="1272126" cy="0"/>
            </a:xfrm>
            <a:prstGeom prst="line">
              <a:avLst/>
            </a:prstGeom>
            <a:ln w="28575">
              <a:solidFill>
                <a:srgbClr val="88BD31"/>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cxnSpLocks/>
            </p:cNvCxnSpPr>
            <p:nvPr/>
          </p:nvCxnSpPr>
          <p:spPr>
            <a:xfrm flipV="1">
              <a:off x="5758858" y="2908005"/>
              <a:ext cx="0" cy="236579"/>
            </a:xfrm>
            <a:prstGeom prst="straightConnector1">
              <a:avLst/>
            </a:prstGeom>
            <a:ln w="28575">
              <a:solidFill>
                <a:srgbClr val="88BD3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150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1981201" y="479426"/>
            <a:ext cx="8220075" cy="993775"/>
          </a:xfrm>
        </p:spPr>
        <p:txBody>
          <a:bodyPr/>
          <a:lstStyle/>
          <a:p>
            <a:pPr eaLnBrk="1" hangingPunct="1"/>
            <a:r>
              <a:rPr lang="en-GB" altLang="en-US" sz="3600"/>
              <a:t>Are Inverted Commas Needed?</a:t>
            </a:r>
          </a:p>
        </p:txBody>
      </p:sp>
      <p:sp>
        <p:nvSpPr>
          <p:cNvPr id="5" name="Rectangle 4"/>
          <p:cNvSpPr>
            <a:spLocks noChangeArrowheads="1"/>
          </p:cNvSpPr>
          <p:nvPr/>
        </p:nvSpPr>
        <p:spPr bwMode="auto">
          <a:xfrm>
            <a:off x="2087563" y="1514476"/>
            <a:ext cx="8031162" cy="153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Look at these speech sentences. Are they examples of direct or indirect speech?</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If they are examples of direct speech, where should we place inverted commas?</a:t>
            </a:r>
            <a:endParaRPr lang="en-GB" altLang="en-US" sz="1600">
              <a:solidFill>
                <a:schemeClr val="tx1"/>
              </a:solidFill>
            </a:endParaRPr>
          </a:p>
        </p:txBody>
      </p:sp>
      <p:sp>
        <p:nvSpPr>
          <p:cNvPr id="6" name="Rectangle 5"/>
          <p:cNvSpPr>
            <a:spLocks noChangeArrowheads="1"/>
          </p:cNvSpPr>
          <p:nvPr/>
        </p:nvSpPr>
        <p:spPr bwMode="auto">
          <a:xfrm>
            <a:off x="1993901" y="3049589"/>
            <a:ext cx="8220075" cy="454025"/>
          </a:xfrm>
          <a:prstGeom prst="rect">
            <a:avLst/>
          </a:prstGeom>
          <a:solidFill>
            <a:srgbClr val="C0DE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Kayla explained that she used to live in New York. </a:t>
            </a:r>
          </a:p>
        </p:txBody>
      </p:sp>
      <p:sp>
        <p:nvSpPr>
          <p:cNvPr id="23" name="Rectangle 22"/>
          <p:cNvSpPr>
            <a:spLocks noChangeArrowheads="1"/>
          </p:cNvSpPr>
          <p:nvPr/>
        </p:nvSpPr>
        <p:spPr bwMode="auto">
          <a:xfrm>
            <a:off x="6238876" y="4283076"/>
            <a:ext cx="368617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rgbClr val="00A6E6"/>
                </a:solidFill>
              </a:rPr>
              <a:t>This is an example of indirect speech and does not need inverted commas. The sentence is reporting what Kayla explained.</a:t>
            </a:r>
          </a:p>
        </p:txBody>
      </p:sp>
      <p:pic>
        <p:nvPicPr>
          <p:cNvPr id="13318" name="Picture 6"/>
          <p:cNvPicPr>
            <a:picLocks noChangeAspect="1"/>
          </p:cNvPicPr>
          <p:nvPr/>
        </p:nvPicPr>
        <p:blipFill>
          <a:blip r:embed="rId2">
            <a:extLst>
              <a:ext uri="{28A0092B-C50C-407E-A947-70E740481C1C}">
                <a14:useLocalDpi xmlns:a14="http://schemas.microsoft.com/office/drawing/2010/main" val="0"/>
              </a:ext>
            </a:extLst>
          </a:blip>
          <a:srcRect l="10777"/>
          <a:stretch>
            <a:fillRect/>
          </a:stretch>
        </p:blipFill>
        <p:spPr bwMode="auto">
          <a:xfrm>
            <a:off x="1524001" y="3894138"/>
            <a:ext cx="4371975"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77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p:cNvSpPr>
            <a:spLocks noGrp="1"/>
          </p:cNvSpPr>
          <p:nvPr>
            <p:ph type="title"/>
          </p:nvPr>
        </p:nvSpPr>
        <p:spPr>
          <a:xfrm>
            <a:off x="1981201" y="479426"/>
            <a:ext cx="8220075" cy="993775"/>
          </a:xfrm>
        </p:spPr>
        <p:txBody>
          <a:bodyPr/>
          <a:lstStyle/>
          <a:p>
            <a:pPr eaLnBrk="1" hangingPunct="1"/>
            <a:r>
              <a:rPr lang="en-GB" altLang="en-US" sz="3600"/>
              <a:t>Are Inverted Commas Needed?</a:t>
            </a:r>
          </a:p>
        </p:txBody>
      </p:sp>
      <p:sp>
        <p:nvSpPr>
          <p:cNvPr id="5" name="Rectangle 4"/>
          <p:cNvSpPr>
            <a:spLocks noChangeArrowheads="1"/>
          </p:cNvSpPr>
          <p:nvPr/>
        </p:nvSpPr>
        <p:spPr bwMode="auto">
          <a:xfrm>
            <a:off x="2062164" y="1514476"/>
            <a:ext cx="8048625" cy="153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Look at these speech sentences. Are they examples of direct or indirect speech?</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If they are examples of direct speech, where should we place inverted commas?</a:t>
            </a:r>
            <a:endParaRPr lang="en-GB" altLang="en-US" sz="1600">
              <a:solidFill>
                <a:schemeClr val="tx1"/>
              </a:solidFill>
            </a:endParaRPr>
          </a:p>
        </p:txBody>
      </p:sp>
      <p:sp>
        <p:nvSpPr>
          <p:cNvPr id="6" name="Rectangle 5"/>
          <p:cNvSpPr>
            <a:spLocks noChangeArrowheads="1"/>
          </p:cNvSpPr>
          <p:nvPr/>
        </p:nvSpPr>
        <p:spPr bwMode="auto">
          <a:xfrm>
            <a:off x="1981201" y="2781300"/>
            <a:ext cx="8220075" cy="452438"/>
          </a:xfrm>
          <a:prstGeom prst="rect">
            <a:avLst/>
          </a:prstGeom>
          <a:solidFill>
            <a:srgbClr val="C0DE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rgbClr val="00A6E6"/>
                </a:solidFill>
              </a:rPr>
              <a:t> </a:t>
            </a:r>
            <a:r>
              <a:rPr lang="en-GB" altLang="en-US" sz="2000">
                <a:solidFill>
                  <a:schemeClr val="tx1"/>
                </a:solidFill>
              </a:rPr>
              <a:t>Watch out!</a:t>
            </a:r>
            <a:r>
              <a:rPr lang="en-GB" altLang="en-US" sz="2000">
                <a:solidFill>
                  <a:srgbClr val="00A6E6"/>
                </a:solidFill>
              </a:rPr>
              <a:t> </a:t>
            </a:r>
            <a:r>
              <a:rPr lang="en-GB" altLang="en-US" sz="2000">
                <a:solidFill>
                  <a:schemeClr val="tx1"/>
                </a:solidFill>
              </a:rPr>
              <a:t> screamed George as he launched the frisbee. </a:t>
            </a:r>
          </a:p>
        </p:txBody>
      </p:sp>
      <p:sp>
        <p:nvSpPr>
          <p:cNvPr id="23" name="Rectangle 22"/>
          <p:cNvSpPr>
            <a:spLocks noChangeArrowheads="1"/>
          </p:cNvSpPr>
          <p:nvPr/>
        </p:nvSpPr>
        <p:spPr bwMode="auto">
          <a:xfrm>
            <a:off x="5181601" y="4294188"/>
            <a:ext cx="415766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rgbClr val="00A6E6"/>
                </a:solidFill>
              </a:rPr>
              <a:t>This is an example of direct speech and does need inverted commas around the spoken words. Where should they go?</a:t>
            </a:r>
          </a:p>
        </p:txBody>
      </p:sp>
      <p:pic>
        <p:nvPicPr>
          <p:cNvPr id="14342" name="Picture 9"/>
          <p:cNvPicPr>
            <a:picLocks noChangeAspect="1"/>
          </p:cNvPicPr>
          <p:nvPr/>
        </p:nvPicPr>
        <p:blipFill>
          <a:blip r:embed="rId2">
            <a:extLst>
              <a:ext uri="{28A0092B-C50C-407E-A947-70E740481C1C}">
                <a14:useLocalDpi xmlns:a14="http://schemas.microsoft.com/office/drawing/2010/main" val="0"/>
              </a:ext>
            </a:extLst>
          </a:blip>
          <a:srcRect l="12276" b="13309"/>
          <a:stretch>
            <a:fillRect/>
          </a:stretch>
        </p:blipFill>
        <p:spPr bwMode="auto">
          <a:xfrm>
            <a:off x="1524000" y="3208338"/>
            <a:ext cx="3265488"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2740026" y="2797176"/>
            <a:ext cx="2079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rgbClr val="00A6E6"/>
                </a:solidFill>
              </a:rPr>
              <a:t>“</a:t>
            </a:r>
          </a:p>
        </p:txBody>
      </p:sp>
      <p:sp>
        <p:nvSpPr>
          <p:cNvPr id="15" name="Rectangle 14"/>
          <p:cNvSpPr>
            <a:spLocks noChangeArrowheads="1"/>
          </p:cNvSpPr>
          <p:nvPr/>
        </p:nvSpPr>
        <p:spPr bwMode="auto">
          <a:xfrm>
            <a:off x="4148139" y="2811464"/>
            <a:ext cx="2063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rgbClr val="00A6E6"/>
                </a:solidFill>
              </a:rPr>
              <a:t>”</a:t>
            </a:r>
          </a:p>
        </p:txBody>
      </p:sp>
    </p:spTree>
    <p:extLst>
      <p:ext uri="{BB962C8B-B14F-4D97-AF65-F5344CB8AC3E}">
        <p14:creationId xmlns:p14="http://schemas.microsoft.com/office/powerpoint/2010/main" val="3746356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p:cNvSpPr>
            <a:spLocks noGrp="1"/>
          </p:cNvSpPr>
          <p:nvPr>
            <p:ph type="title"/>
          </p:nvPr>
        </p:nvSpPr>
        <p:spPr>
          <a:xfrm>
            <a:off x="1981201" y="479426"/>
            <a:ext cx="8220075" cy="993775"/>
          </a:xfrm>
        </p:spPr>
        <p:txBody>
          <a:bodyPr/>
          <a:lstStyle/>
          <a:p>
            <a:pPr eaLnBrk="1" hangingPunct="1"/>
            <a:r>
              <a:rPr lang="en-GB" altLang="en-US" sz="3600"/>
              <a:t>Are Inverted Commas Needed?</a:t>
            </a:r>
          </a:p>
        </p:txBody>
      </p:sp>
      <p:sp>
        <p:nvSpPr>
          <p:cNvPr id="5" name="Rectangle 4"/>
          <p:cNvSpPr>
            <a:spLocks noChangeArrowheads="1"/>
          </p:cNvSpPr>
          <p:nvPr/>
        </p:nvSpPr>
        <p:spPr bwMode="auto">
          <a:xfrm>
            <a:off x="2062164" y="1514476"/>
            <a:ext cx="8048625" cy="153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Look at these speech sentences. Are they examples of direct or indirect speech?</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If they are examples of direct speech, where should we place inverted commas?</a:t>
            </a:r>
            <a:endParaRPr lang="en-GB" altLang="en-US" sz="1600">
              <a:solidFill>
                <a:schemeClr val="tx1"/>
              </a:solidFill>
            </a:endParaRPr>
          </a:p>
        </p:txBody>
      </p:sp>
      <p:sp>
        <p:nvSpPr>
          <p:cNvPr id="6" name="Rectangle 5"/>
          <p:cNvSpPr>
            <a:spLocks noChangeArrowheads="1"/>
          </p:cNvSpPr>
          <p:nvPr/>
        </p:nvSpPr>
        <p:spPr bwMode="auto">
          <a:xfrm>
            <a:off x="1981201" y="2781300"/>
            <a:ext cx="8220075" cy="452438"/>
          </a:xfrm>
          <a:prstGeom prst="rect">
            <a:avLst/>
          </a:prstGeom>
          <a:solidFill>
            <a:srgbClr val="C0DE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Guthrum announced that they should charge towards to the village. </a:t>
            </a:r>
          </a:p>
        </p:txBody>
      </p:sp>
      <p:sp>
        <p:nvSpPr>
          <p:cNvPr id="23" name="Rectangle 22"/>
          <p:cNvSpPr>
            <a:spLocks noChangeArrowheads="1"/>
          </p:cNvSpPr>
          <p:nvPr/>
        </p:nvSpPr>
        <p:spPr bwMode="auto">
          <a:xfrm>
            <a:off x="5059363" y="3717925"/>
            <a:ext cx="4686300" cy="125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rgbClr val="00A6E6"/>
                </a:solidFill>
              </a:rPr>
              <a:t>This is an example of indirect speech and does not need inverted commas. The sentence is reporting what Guthrum announced. </a:t>
            </a:r>
          </a:p>
        </p:txBody>
      </p:sp>
      <p:pic>
        <p:nvPicPr>
          <p:cNvPr id="15366" name="Picture 2"/>
          <p:cNvPicPr>
            <a:picLocks noChangeAspect="1"/>
          </p:cNvPicPr>
          <p:nvPr/>
        </p:nvPicPr>
        <p:blipFill>
          <a:blip r:embed="rId2">
            <a:extLst>
              <a:ext uri="{28A0092B-C50C-407E-A947-70E740481C1C}">
                <a14:useLocalDpi xmlns:a14="http://schemas.microsoft.com/office/drawing/2010/main" val="0"/>
              </a:ext>
            </a:extLst>
          </a:blip>
          <a:srcRect l="1595" b="2425"/>
          <a:stretch>
            <a:fillRect/>
          </a:stretch>
        </p:blipFill>
        <p:spPr bwMode="auto">
          <a:xfrm>
            <a:off x="1524001" y="2530476"/>
            <a:ext cx="6170613"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211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1137</Words>
  <Application>Microsoft Office PowerPoint</Application>
  <PresentationFormat>Widescreen</PresentationFormat>
  <Paragraphs>110</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Sassoon Infant Rg</vt:lpstr>
      <vt:lpstr>Tuffy</vt:lpstr>
      <vt:lpstr>Twinkl</vt:lpstr>
      <vt:lpstr>Twinkl SemiBold</vt:lpstr>
      <vt:lpstr>Wingdings</vt:lpstr>
      <vt:lpstr>Office Theme</vt:lpstr>
      <vt:lpstr>PowerPoint Presentation</vt:lpstr>
      <vt:lpstr>PowerPoint Presentation</vt:lpstr>
      <vt:lpstr>PowerPoint Presentation</vt:lpstr>
      <vt:lpstr>Using Speech within Writing</vt:lpstr>
      <vt:lpstr>Using Direct Speech</vt:lpstr>
      <vt:lpstr>Using Indirect Speech</vt:lpstr>
      <vt:lpstr>Are Inverted Commas Needed?</vt:lpstr>
      <vt:lpstr>Are Inverted Commas Needed?</vt:lpstr>
      <vt:lpstr>Are Inverted Commas Needed?</vt:lpstr>
      <vt:lpstr>Are Inverted Commas Needed?</vt:lpstr>
      <vt:lpstr>Spotting Direct  and  Indirect Speech</vt:lpstr>
      <vt:lpstr>Changing Indirect Speech to Direct Speech</vt:lpstr>
      <vt:lpstr>Changing Direct Speech to indirect Speech</vt:lpstr>
      <vt:lpstr>Writing Direct and Indirect Speech Sentences</vt:lpstr>
      <vt:lpstr>Writing Direct and Indirect Speech Sentences</vt:lpstr>
      <vt:lpstr>Writing Direct and Indirect Speech Sentences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Leeming</dc:creator>
  <cp:lastModifiedBy>Caroline Leeming</cp:lastModifiedBy>
  <cp:revision>1</cp:revision>
  <dcterms:created xsi:type="dcterms:W3CDTF">2021-01-11T14:24:15Z</dcterms:created>
  <dcterms:modified xsi:type="dcterms:W3CDTF">2021-01-11T14:24:28Z</dcterms:modified>
</cp:coreProperties>
</file>