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5" r:id="rId8"/>
    <p:sldId id="264" r:id="rId9"/>
    <p:sldId id="263" r:id="rId10"/>
    <p:sldId id="262" r:id="rId11"/>
    <p:sldId id="266" r:id="rId1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D0E6593-985F-4F01-AF87-3DE1B9F9F216}" type="datetimeFigureOut">
              <a:rPr lang="en-GB" smtClean="0"/>
              <a:t>25/01/2021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D890FB65-0598-4BBD-B1D7-0A42B01130E0}"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785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0E6593-985F-4F01-AF87-3DE1B9F9F216}"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90FB65-0598-4BBD-B1D7-0A42B01130E0}" type="slidenum">
              <a:rPr lang="en-GB" smtClean="0"/>
              <a:t>‹#›</a:t>
            </a:fld>
            <a:endParaRPr lang="en-GB"/>
          </a:p>
        </p:txBody>
      </p:sp>
    </p:spTree>
    <p:extLst>
      <p:ext uri="{BB962C8B-B14F-4D97-AF65-F5344CB8AC3E}">
        <p14:creationId xmlns:p14="http://schemas.microsoft.com/office/powerpoint/2010/main" val="383016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0E6593-985F-4F01-AF87-3DE1B9F9F216}"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90FB65-0598-4BBD-B1D7-0A42B01130E0}"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62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0E6593-985F-4F01-AF87-3DE1B9F9F216}"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90FB65-0598-4BBD-B1D7-0A42B01130E0}"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7354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0E6593-985F-4F01-AF87-3DE1B9F9F216}"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90FB65-0598-4BBD-B1D7-0A42B01130E0}" type="slidenum">
              <a:rPr lang="en-GB" smtClean="0"/>
              <a:t>‹#›</a:t>
            </a:fld>
            <a:endParaRPr lang="en-GB"/>
          </a:p>
        </p:txBody>
      </p:sp>
    </p:spTree>
    <p:extLst>
      <p:ext uri="{BB962C8B-B14F-4D97-AF65-F5344CB8AC3E}">
        <p14:creationId xmlns:p14="http://schemas.microsoft.com/office/powerpoint/2010/main" val="4100902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0E6593-985F-4F01-AF87-3DE1B9F9F216}"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90FB65-0598-4BBD-B1D7-0A42B01130E0}"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90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0E6593-985F-4F01-AF87-3DE1B9F9F216}"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90FB65-0598-4BBD-B1D7-0A42B01130E0}"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4867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0E6593-985F-4F01-AF87-3DE1B9F9F216}"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90FB65-0598-4BBD-B1D7-0A42B01130E0}"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5451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0E6593-985F-4F01-AF87-3DE1B9F9F216}"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90FB65-0598-4BBD-B1D7-0A42B01130E0}"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721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0E6593-985F-4F01-AF87-3DE1B9F9F216}"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90FB65-0598-4BBD-B1D7-0A42B01130E0}" type="slidenum">
              <a:rPr lang="en-GB" smtClean="0"/>
              <a:t>‹#›</a:t>
            </a:fld>
            <a:endParaRPr lang="en-GB"/>
          </a:p>
        </p:txBody>
      </p:sp>
    </p:spTree>
    <p:extLst>
      <p:ext uri="{BB962C8B-B14F-4D97-AF65-F5344CB8AC3E}">
        <p14:creationId xmlns:p14="http://schemas.microsoft.com/office/powerpoint/2010/main" val="59673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0E6593-985F-4F01-AF87-3DE1B9F9F216}"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90FB65-0598-4BBD-B1D7-0A42B01130E0}"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138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0E6593-985F-4F01-AF87-3DE1B9F9F216}"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90FB65-0598-4BBD-B1D7-0A42B01130E0}" type="slidenum">
              <a:rPr lang="en-GB" smtClean="0"/>
              <a:t>‹#›</a:t>
            </a:fld>
            <a:endParaRPr lang="en-GB"/>
          </a:p>
        </p:txBody>
      </p:sp>
    </p:spTree>
    <p:extLst>
      <p:ext uri="{BB962C8B-B14F-4D97-AF65-F5344CB8AC3E}">
        <p14:creationId xmlns:p14="http://schemas.microsoft.com/office/powerpoint/2010/main" val="158094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0E6593-985F-4F01-AF87-3DE1B9F9F216}" type="datetimeFigureOut">
              <a:rPr lang="en-GB" smtClean="0"/>
              <a:t>25/01/2021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90FB65-0598-4BBD-B1D7-0A42B01130E0}"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784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0E6593-985F-4F01-AF87-3DE1B9F9F216}" type="datetimeFigureOut">
              <a:rPr lang="en-GB" smtClean="0"/>
              <a:t>25/01/2021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90FB65-0598-4BBD-B1D7-0A42B01130E0}"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184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E6593-985F-4F01-AF87-3DE1B9F9F216}" type="datetimeFigureOut">
              <a:rPr lang="en-GB" smtClean="0"/>
              <a:t>25/01/2021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90FB65-0598-4BBD-B1D7-0A42B01130E0}" type="slidenum">
              <a:rPr lang="en-GB" smtClean="0"/>
              <a:t>‹#›</a:t>
            </a:fld>
            <a:endParaRPr lang="en-GB"/>
          </a:p>
        </p:txBody>
      </p:sp>
    </p:spTree>
    <p:extLst>
      <p:ext uri="{BB962C8B-B14F-4D97-AF65-F5344CB8AC3E}">
        <p14:creationId xmlns:p14="http://schemas.microsoft.com/office/powerpoint/2010/main" val="300109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0E6593-985F-4F01-AF87-3DE1B9F9F216}"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90FB65-0598-4BBD-B1D7-0A42B01130E0}"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6084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0E6593-985F-4F01-AF87-3DE1B9F9F216}"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90FB65-0598-4BBD-B1D7-0A42B01130E0}" type="slidenum">
              <a:rPr lang="en-GB" smtClean="0"/>
              <a:t>‹#›</a:t>
            </a:fld>
            <a:endParaRPr lang="en-GB"/>
          </a:p>
        </p:txBody>
      </p:sp>
    </p:spTree>
    <p:extLst>
      <p:ext uri="{BB962C8B-B14F-4D97-AF65-F5344CB8AC3E}">
        <p14:creationId xmlns:p14="http://schemas.microsoft.com/office/powerpoint/2010/main" val="1057513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0E6593-985F-4F01-AF87-3DE1B9F9F216}" type="datetimeFigureOut">
              <a:rPr lang="en-GB" smtClean="0"/>
              <a:t>25/01/2021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90FB65-0598-4BBD-B1D7-0A42B01130E0}" type="slidenum">
              <a:rPr lang="en-GB" smtClean="0"/>
              <a:t>‹#›</a:t>
            </a:fld>
            <a:endParaRPr lang="en-GB"/>
          </a:p>
        </p:txBody>
      </p:sp>
    </p:spTree>
    <p:extLst>
      <p:ext uri="{BB962C8B-B14F-4D97-AF65-F5344CB8AC3E}">
        <p14:creationId xmlns:p14="http://schemas.microsoft.com/office/powerpoint/2010/main" val="3468003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vimeo.com/480759672"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TUESDAY</a:t>
            </a:r>
            <a:br>
              <a:rPr lang="en-GB" dirty="0" smtClean="0"/>
            </a:br>
            <a:r>
              <a:rPr lang="en-GB" dirty="0" smtClean="0"/>
              <a:t>26.1.21</a:t>
            </a:r>
            <a:endParaRPr lang="en-GB" dirty="0"/>
          </a:p>
        </p:txBody>
      </p:sp>
      <p:pic>
        <p:nvPicPr>
          <p:cNvPr id="2052" name="Picture 4" descr="http://lingsprimaryblogs.net/wp-content/uploads/2021/01/blog-Tuesd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2398" y="3087782"/>
            <a:ext cx="2379275" cy="234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411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03815" y="1133360"/>
            <a:ext cx="3622696" cy="4735177"/>
          </a:xfrm>
          <a:prstGeom prst="rect">
            <a:avLst/>
          </a:prstGeom>
        </p:spPr>
      </p:pic>
      <p:sp>
        <p:nvSpPr>
          <p:cNvPr id="3" name="TextBox 2"/>
          <p:cNvSpPr txBox="1"/>
          <p:nvPr/>
        </p:nvSpPr>
        <p:spPr>
          <a:xfrm>
            <a:off x="982638" y="1842448"/>
            <a:ext cx="2988860" cy="646331"/>
          </a:xfrm>
          <a:prstGeom prst="rect">
            <a:avLst/>
          </a:prstGeom>
          <a:noFill/>
        </p:spPr>
        <p:txBody>
          <a:bodyPr wrap="square" rtlCol="0">
            <a:spAutoFit/>
          </a:bodyPr>
          <a:lstStyle/>
          <a:p>
            <a:r>
              <a:rPr lang="en-GB" dirty="0" smtClean="0"/>
              <a:t>A fact file about Ganesh – in your own words. </a:t>
            </a:r>
            <a:endParaRPr lang="en-GB" dirty="0"/>
          </a:p>
        </p:txBody>
      </p:sp>
      <p:cxnSp>
        <p:nvCxnSpPr>
          <p:cNvPr id="5" name="Straight Connector 4"/>
          <p:cNvCxnSpPr/>
          <p:nvPr/>
        </p:nvCxnSpPr>
        <p:spPr>
          <a:xfrm>
            <a:off x="6687403" y="2165613"/>
            <a:ext cx="287967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826388" y="1937982"/>
            <a:ext cx="1705970" cy="646331"/>
          </a:xfrm>
          <a:prstGeom prst="rect">
            <a:avLst/>
          </a:prstGeom>
          <a:noFill/>
        </p:spPr>
        <p:txBody>
          <a:bodyPr wrap="square" rtlCol="0">
            <a:spAutoFit/>
          </a:bodyPr>
          <a:lstStyle/>
          <a:p>
            <a:r>
              <a:rPr lang="en-GB" dirty="0" smtClean="0"/>
              <a:t>Picture of Ganesh</a:t>
            </a:r>
            <a:endParaRPr lang="en-GB" dirty="0"/>
          </a:p>
        </p:txBody>
      </p:sp>
      <p:cxnSp>
        <p:nvCxnSpPr>
          <p:cNvPr id="8" name="Straight Connector 7"/>
          <p:cNvCxnSpPr/>
          <p:nvPr/>
        </p:nvCxnSpPr>
        <p:spPr>
          <a:xfrm>
            <a:off x="6687403" y="4612943"/>
            <a:ext cx="2183642" cy="409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35421" y="3500948"/>
            <a:ext cx="1835624" cy="131671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219063" y="4787099"/>
            <a:ext cx="1869744" cy="369332"/>
          </a:xfrm>
          <a:prstGeom prst="rect">
            <a:avLst/>
          </a:prstGeom>
          <a:noFill/>
        </p:spPr>
        <p:txBody>
          <a:bodyPr wrap="square" rtlCol="0">
            <a:spAutoFit/>
          </a:bodyPr>
          <a:lstStyle/>
          <a:p>
            <a:r>
              <a:rPr lang="en-GB" dirty="0" smtClean="0"/>
              <a:t>Facts</a:t>
            </a:r>
            <a:endParaRPr lang="en-GB" dirty="0"/>
          </a:p>
        </p:txBody>
      </p:sp>
      <p:cxnSp>
        <p:nvCxnSpPr>
          <p:cNvPr id="12" name="Straight Connector 11"/>
          <p:cNvCxnSpPr/>
          <p:nvPr/>
        </p:nvCxnSpPr>
        <p:spPr>
          <a:xfrm flipV="1">
            <a:off x="1631617" y="3373874"/>
            <a:ext cx="2525334" cy="5120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79836" y="3789971"/>
            <a:ext cx="651781" cy="369332"/>
          </a:xfrm>
          <a:prstGeom prst="rect">
            <a:avLst/>
          </a:prstGeom>
        </p:spPr>
        <p:txBody>
          <a:bodyPr wrap="none">
            <a:spAutoFit/>
          </a:bodyPr>
          <a:lstStyle/>
          <a:p>
            <a:r>
              <a:rPr lang="en-GB" dirty="0"/>
              <a:t>Facts</a:t>
            </a:r>
            <a:endParaRPr lang="en-GB" dirty="0"/>
          </a:p>
        </p:txBody>
      </p:sp>
    </p:spTree>
    <p:extLst>
      <p:ext uri="{BB962C8B-B14F-4D97-AF65-F5344CB8AC3E}">
        <p14:creationId xmlns:p14="http://schemas.microsoft.com/office/powerpoint/2010/main" val="4173032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9618" y="1282890"/>
            <a:ext cx="8611737" cy="2308324"/>
          </a:xfrm>
          <a:prstGeom prst="rect">
            <a:avLst/>
          </a:prstGeom>
          <a:noFill/>
        </p:spPr>
        <p:txBody>
          <a:bodyPr wrap="square" rtlCol="0">
            <a:spAutoFit/>
          </a:bodyPr>
          <a:lstStyle/>
          <a:p>
            <a:r>
              <a:rPr lang="en-GB" sz="7200" dirty="0" smtClean="0"/>
              <a:t>New story with Miss Bowler!</a:t>
            </a:r>
            <a:endParaRPr lang="en-GB" sz="7200" dirty="0"/>
          </a:p>
        </p:txBody>
      </p:sp>
    </p:spTree>
    <p:extLst>
      <p:ext uri="{BB962C8B-B14F-4D97-AF65-F5344CB8AC3E}">
        <p14:creationId xmlns:p14="http://schemas.microsoft.com/office/powerpoint/2010/main" val="160701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379" y="723333"/>
            <a:ext cx="4517409" cy="4524315"/>
          </a:xfrm>
          <a:prstGeom prst="rect">
            <a:avLst/>
          </a:prstGeom>
        </p:spPr>
        <p:txBody>
          <a:bodyPr wrap="square">
            <a:spAutoFit/>
          </a:bodyPr>
          <a:lstStyle/>
          <a:p>
            <a:r>
              <a:rPr lang="en-US" b="1" dirty="0" smtClean="0">
                <a:latin typeface="Kinetic" panose="00000500000000000000" pitchFamily="50" charset="0"/>
              </a:rPr>
              <a:t>Reading: </a:t>
            </a:r>
            <a:endParaRPr lang="en-US" dirty="0" smtClean="0">
              <a:latin typeface="Kinetic" panose="00000500000000000000" pitchFamily="50" charset="0"/>
            </a:endParaRPr>
          </a:p>
          <a:p>
            <a:r>
              <a:rPr lang="en-US" dirty="0" smtClean="0">
                <a:latin typeface="Kinetic" panose="00000500000000000000" pitchFamily="50" charset="0"/>
              </a:rPr>
              <a:t>Hermia has tried to write a letter to her father but she became so frustrated and angry that she began to tear strips and scrunch paper up. We now know what her father has told her, embarrassed her by taking to court to see the Duke and exchanged messages with Lysander about running away together.</a:t>
            </a:r>
          </a:p>
          <a:p>
            <a:r>
              <a:rPr lang="en-US" dirty="0" smtClean="0">
                <a:latin typeface="Kinetic" panose="00000500000000000000" pitchFamily="50" charset="0"/>
              </a:rPr>
              <a:t>You need to decide which of these strips are facts from the play and which ones are inference - we think they might be true but we don't know if someone says or it is said in the play. You could cut them out and label fact or inference or you could create a table with Facts and Inference and write them out. Think carefully.</a:t>
            </a:r>
            <a:endParaRPr lang="en-US" dirty="0">
              <a:latin typeface="Kinetic" panose="00000500000000000000" pitchFamily="50" charset="0"/>
            </a:endParaRPr>
          </a:p>
        </p:txBody>
      </p:sp>
      <p:pic>
        <p:nvPicPr>
          <p:cNvPr id="1026" name="Picture 2" descr="http://lingsprimaryblogs.net/wp-content/uploads/2021/01/ripped-Hermia-not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562" y="388368"/>
            <a:ext cx="6247569" cy="598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759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7" y="668740"/>
            <a:ext cx="10836322" cy="2308324"/>
          </a:xfrm>
          <a:prstGeom prst="rect">
            <a:avLst/>
          </a:prstGeom>
        </p:spPr>
        <p:txBody>
          <a:bodyPr wrap="square">
            <a:spAutoFit/>
          </a:bodyPr>
          <a:lstStyle/>
          <a:p>
            <a:r>
              <a:rPr lang="en-US" b="1" dirty="0" smtClean="0">
                <a:latin typeface="Kinetic" panose="00000500000000000000" pitchFamily="50" charset="0"/>
              </a:rPr>
              <a:t>Writing</a:t>
            </a:r>
            <a:r>
              <a:rPr lang="en-US" dirty="0" smtClean="0">
                <a:latin typeface="Kinetic" panose="00000500000000000000" pitchFamily="50" charset="0"/>
              </a:rPr>
              <a:t/>
            </a:r>
            <a:br>
              <a:rPr lang="en-US" dirty="0" smtClean="0">
                <a:latin typeface="Kinetic" panose="00000500000000000000" pitchFamily="50" charset="0"/>
              </a:rPr>
            </a:br>
            <a:r>
              <a:rPr lang="en-US" dirty="0" smtClean="0">
                <a:latin typeface="Kinetic" panose="00000500000000000000" pitchFamily="50" charset="0"/>
              </a:rPr>
              <a:t>You are going to complete this letter to </a:t>
            </a:r>
            <a:r>
              <a:rPr lang="en-US" dirty="0" err="1" smtClean="0">
                <a:latin typeface="Kinetic" panose="00000500000000000000" pitchFamily="50" charset="0"/>
              </a:rPr>
              <a:t>Egeus</a:t>
            </a:r>
            <a:r>
              <a:rPr lang="en-US" dirty="0" smtClean="0">
                <a:latin typeface="Kinetic" panose="00000500000000000000" pitchFamily="50" charset="0"/>
              </a:rPr>
              <a:t>, Hermia’s father, which has been written by Hermia.</a:t>
            </a:r>
            <a:br>
              <a:rPr lang="en-US" dirty="0" smtClean="0">
                <a:latin typeface="Kinetic" panose="00000500000000000000" pitchFamily="50" charset="0"/>
              </a:rPr>
            </a:br>
            <a:r>
              <a:rPr lang="en-US" dirty="0" smtClean="0">
                <a:latin typeface="Kinetic" panose="00000500000000000000" pitchFamily="50" charset="0"/>
              </a:rPr>
              <a:t>You are given the sentence openers and you need to complete the sentences in as much detail as possible. Please try adding conjunctions such as, because, but, if, so to really show how you as Hermia is feeling and why. Avoid using one or two words in a sentence. These sentence openers are just starters, you need to give as much information as possible.</a:t>
            </a:r>
            <a:br>
              <a:rPr lang="en-US" dirty="0" smtClean="0">
                <a:latin typeface="Kinetic" panose="00000500000000000000" pitchFamily="50" charset="0"/>
              </a:rPr>
            </a:br>
            <a:r>
              <a:rPr lang="en-US" dirty="0" smtClean="0">
                <a:latin typeface="Kinetic" panose="00000500000000000000" pitchFamily="50" charset="0"/>
              </a:rPr>
              <a:t>Challenge: we will be really impressed if you can use some of the language you have seen last week and this week from the play.</a:t>
            </a:r>
            <a:endParaRPr lang="en-GB" dirty="0">
              <a:latin typeface="Kinetic" panose="00000500000000000000" pitchFamily="50" charset="0"/>
            </a:endParaRPr>
          </a:p>
        </p:txBody>
      </p:sp>
      <p:sp>
        <p:nvSpPr>
          <p:cNvPr id="3" name="Rectangle 2"/>
          <p:cNvSpPr/>
          <p:nvPr/>
        </p:nvSpPr>
        <p:spPr>
          <a:xfrm>
            <a:off x="2684060" y="3089659"/>
            <a:ext cx="6096000" cy="2862322"/>
          </a:xfrm>
          <a:prstGeom prst="rect">
            <a:avLst/>
          </a:prstGeom>
        </p:spPr>
        <p:txBody>
          <a:bodyPr>
            <a:spAutoFit/>
          </a:bodyPr>
          <a:lstStyle/>
          <a:p>
            <a:r>
              <a:rPr lang="en-US" dirty="0" smtClean="0">
                <a:latin typeface="Kinetic" panose="00000500000000000000" pitchFamily="50" charset="0"/>
              </a:rPr>
              <a:t>Dear Father,</a:t>
            </a:r>
            <a:br>
              <a:rPr lang="en-US" dirty="0" smtClean="0">
                <a:latin typeface="Kinetic" panose="00000500000000000000" pitchFamily="50" charset="0"/>
              </a:rPr>
            </a:br>
            <a:r>
              <a:rPr lang="en-US" b="1" dirty="0" smtClean="0">
                <a:latin typeface="Kinetic" panose="00000500000000000000" pitchFamily="50" charset="0"/>
              </a:rPr>
              <a:t>When you brought me before the court, I felt…..</a:t>
            </a:r>
            <a:r>
              <a:rPr lang="en-US" dirty="0" smtClean="0">
                <a:latin typeface="Kinetic" panose="00000500000000000000" pitchFamily="50" charset="0"/>
              </a:rPr>
              <a:t/>
            </a:r>
            <a:br>
              <a:rPr lang="en-US" dirty="0" smtClean="0">
                <a:latin typeface="Kinetic" panose="00000500000000000000" pitchFamily="50" charset="0"/>
              </a:rPr>
            </a:br>
            <a:r>
              <a:rPr lang="en-US" b="1" dirty="0" smtClean="0">
                <a:latin typeface="Kinetic" panose="00000500000000000000" pitchFamily="50" charset="0"/>
              </a:rPr>
              <a:t>I love…..</a:t>
            </a:r>
            <a:r>
              <a:rPr lang="en-US" dirty="0" smtClean="0">
                <a:latin typeface="Kinetic" panose="00000500000000000000" pitchFamily="50" charset="0"/>
              </a:rPr>
              <a:t/>
            </a:r>
            <a:br>
              <a:rPr lang="en-US" dirty="0" smtClean="0">
                <a:latin typeface="Kinetic" panose="00000500000000000000" pitchFamily="50" charset="0"/>
              </a:rPr>
            </a:br>
            <a:r>
              <a:rPr lang="en-US" b="1" dirty="0" smtClean="0">
                <a:latin typeface="Kinetic" panose="00000500000000000000" pitchFamily="50" charset="0"/>
              </a:rPr>
              <a:t>I hate…</a:t>
            </a:r>
            <a:r>
              <a:rPr lang="en-US" dirty="0" smtClean="0">
                <a:latin typeface="Kinetic" panose="00000500000000000000" pitchFamily="50" charset="0"/>
              </a:rPr>
              <a:t/>
            </a:r>
            <a:br>
              <a:rPr lang="en-US" dirty="0" smtClean="0">
                <a:latin typeface="Kinetic" panose="00000500000000000000" pitchFamily="50" charset="0"/>
              </a:rPr>
            </a:br>
            <a:r>
              <a:rPr lang="en-US" b="1" dirty="0" smtClean="0">
                <a:latin typeface="Kinetic" panose="00000500000000000000" pitchFamily="50" charset="0"/>
              </a:rPr>
              <a:t>I remember once…</a:t>
            </a:r>
            <a:r>
              <a:rPr lang="en-US" dirty="0" smtClean="0">
                <a:latin typeface="Kinetic" panose="00000500000000000000" pitchFamily="50" charset="0"/>
              </a:rPr>
              <a:t/>
            </a:r>
            <a:br>
              <a:rPr lang="en-US" dirty="0" smtClean="0">
                <a:latin typeface="Kinetic" panose="00000500000000000000" pitchFamily="50" charset="0"/>
              </a:rPr>
            </a:br>
            <a:r>
              <a:rPr lang="en-US" b="1" dirty="0" smtClean="0">
                <a:latin typeface="Kinetic" panose="00000500000000000000" pitchFamily="50" charset="0"/>
              </a:rPr>
              <a:t>One thing I would change about the world is…</a:t>
            </a:r>
            <a:r>
              <a:rPr lang="en-US" dirty="0" smtClean="0">
                <a:latin typeface="Kinetic" panose="00000500000000000000" pitchFamily="50" charset="0"/>
              </a:rPr>
              <a:t/>
            </a:r>
            <a:br>
              <a:rPr lang="en-US" dirty="0" smtClean="0">
                <a:latin typeface="Kinetic" panose="00000500000000000000" pitchFamily="50" charset="0"/>
              </a:rPr>
            </a:br>
            <a:r>
              <a:rPr lang="en-US" b="1" dirty="0" smtClean="0">
                <a:latin typeface="Kinetic" panose="00000500000000000000" pitchFamily="50" charset="0"/>
              </a:rPr>
              <a:t>I am afraid that…</a:t>
            </a:r>
            <a:r>
              <a:rPr lang="en-US" dirty="0" smtClean="0">
                <a:latin typeface="Kinetic" panose="00000500000000000000" pitchFamily="50" charset="0"/>
              </a:rPr>
              <a:t/>
            </a:r>
            <a:br>
              <a:rPr lang="en-US" dirty="0" smtClean="0">
                <a:latin typeface="Kinetic" panose="00000500000000000000" pitchFamily="50" charset="0"/>
              </a:rPr>
            </a:br>
            <a:r>
              <a:rPr lang="en-US" b="1" dirty="0" smtClean="0">
                <a:latin typeface="Kinetic" panose="00000500000000000000" pitchFamily="50" charset="0"/>
              </a:rPr>
              <a:t>I will learn to…</a:t>
            </a:r>
            <a:r>
              <a:rPr lang="en-US" dirty="0" smtClean="0">
                <a:latin typeface="Kinetic" panose="00000500000000000000" pitchFamily="50" charset="0"/>
              </a:rPr>
              <a:t/>
            </a:r>
            <a:br>
              <a:rPr lang="en-US" dirty="0" smtClean="0">
                <a:latin typeface="Kinetic" panose="00000500000000000000" pitchFamily="50" charset="0"/>
              </a:rPr>
            </a:br>
            <a:r>
              <a:rPr lang="en-US" b="1" dirty="0" smtClean="0">
                <a:latin typeface="Kinetic" panose="00000500000000000000" pitchFamily="50" charset="0"/>
              </a:rPr>
              <a:t>My biggest question to you is…</a:t>
            </a:r>
            <a:endParaRPr lang="en-US" dirty="0" smtClean="0">
              <a:latin typeface="Kinetic" panose="00000500000000000000" pitchFamily="50" charset="0"/>
            </a:endParaRPr>
          </a:p>
          <a:p>
            <a:r>
              <a:rPr lang="en-US" dirty="0" smtClean="0">
                <a:latin typeface="Kinetic" panose="00000500000000000000" pitchFamily="50" charset="0"/>
              </a:rPr>
              <a:t>Your daughter, Hermia.</a:t>
            </a:r>
            <a:endParaRPr lang="en-US" dirty="0">
              <a:latin typeface="Kinetic" panose="00000500000000000000" pitchFamily="50" charset="0"/>
            </a:endParaRPr>
          </a:p>
        </p:txBody>
      </p:sp>
    </p:spTree>
    <p:extLst>
      <p:ext uri="{BB962C8B-B14F-4D97-AF65-F5344CB8AC3E}">
        <p14:creationId xmlns:p14="http://schemas.microsoft.com/office/powerpoint/2010/main" val="456463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991" y="6211669"/>
            <a:ext cx="3088859" cy="646331"/>
          </a:xfrm>
          <a:prstGeom prst="rect">
            <a:avLst/>
          </a:prstGeom>
        </p:spPr>
        <p:txBody>
          <a:bodyPr wrap="none">
            <a:spAutoFit/>
          </a:bodyPr>
          <a:lstStyle/>
          <a:p>
            <a:r>
              <a:rPr lang="en-GB" dirty="0" smtClean="0">
                <a:hlinkClick r:id="rId2"/>
              </a:rPr>
              <a:t>https://vimeo.com/480759672</a:t>
            </a:r>
            <a:endParaRPr lang="en-GB" dirty="0" smtClean="0"/>
          </a:p>
          <a:p>
            <a:endParaRPr lang="en-GB" dirty="0"/>
          </a:p>
        </p:txBody>
      </p:sp>
      <p:pic>
        <p:nvPicPr>
          <p:cNvPr id="3" name="Picture 2"/>
          <p:cNvPicPr>
            <a:picLocks noChangeAspect="1"/>
          </p:cNvPicPr>
          <p:nvPr/>
        </p:nvPicPr>
        <p:blipFill>
          <a:blip r:embed="rId3"/>
          <a:stretch>
            <a:fillRect/>
          </a:stretch>
        </p:blipFill>
        <p:spPr>
          <a:xfrm>
            <a:off x="2791008" y="879782"/>
            <a:ext cx="6867525" cy="5153025"/>
          </a:xfrm>
          <a:prstGeom prst="rect">
            <a:avLst/>
          </a:prstGeom>
        </p:spPr>
      </p:pic>
    </p:spTree>
    <p:extLst>
      <p:ext uri="{BB962C8B-B14F-4D97-AF65-F5344CB8AC3E}">
        <p14:creationId xmlns:p14="http://schemas.microsoft.com/office/powerpoint/2010/main" val="4147092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6663" y="82886"/>
            <a:ext cx="9225886" cy="6639842"/>
          </a:xfrm>
          <a:prstGeom prst="rect">
            <a:avLst/>
          </a:prstGeom>
        </p:spPr>
      </p:pic>
    </p:spTree>
    <p:extLst>
      <p:ext uri="{BB962C8B-B14F-4D97-AF65-F5344CB8AC3E}">
        <p14:creationId xmlns:p14="http://schemas.microsoft.com/office/powerpoint/2010/main" val="387940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0060" y="17578"/>
            <a:ext cx="9840036" cy="6800835"/>
          </a:xfrm>
          <a:prstGeom prst="rect">
            <a:avLst/>
          </a:prstGeom>
        </p:spPr>
      </p:pic>
    </p:spTree>
    <p:extLst>
      <p:ext uri="{BB962C8B-B14F-4D97-AF65-F5344CB8AC3E}">
        <p14:creationId xmlns:p14="http://schemas.microsoft.com/office/powerpoint/2010/main" val="314794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3516" y="723331"/>
            <a:ext cx="7888406" cy="5755422"/>
          </a:xfrm>
          <a:prstGeom prst="rect">
            <a:avLst/>
          </a:prstGeom>
          <a:noFill/>
        </p:spPr>
        <p:txBody>
          <a:bodyPr wrap="square" rtlCol="0">
            <a:spAutoFit/>
          </a:bodyPr>
          <a:lstStyle/>
          <a:p>
            <a:r>
              <a:rPr lang="en-GB" sz="9600" dirty="0"/>
              <a:t> </a:t>
            </a:r>
            <a:r>
              <a:rPr lang="en-GB" sz="9600" dirty="0" smtClean="0"/>
              <a:t>              </a:t>
            </a:r>
          </a:p>
          <a:p>
            <a:endParaRPr lang="en-GB" sz="9600" dirty="0" smtClean="0"/>
          </a:p>
          <a:p>
            <a:r>
              <a:rPr lang="en-GB" sz="8800" dirty="0" smtClean="0"/>
              <a:t>with </a:t>
            </a:r>
          </a:p>
          <a:p>
            <a:r>
              <a:rPr lang="en-GB" sz="8800" dirty="0" smtClean="0"/>
              <a:t>Mrs Denny!</a:t>
            </a:r>
            <a:endParaRPr lang="en-GB" sz="8800" dirty="0"/>
          </a:p>
        </p:txBody>
      </p:sp>
      <p:pic>
        <p:nvPicPr>
          <p:cNvPr id="4" name="Picture 3"/>
          <p:cNvPicPr>
            <a:picLocks noChangeAspect="1"/>
          </p:cNvPicPr>
          <p:nvPr/>
        </p:nvPicPr>
        <p:blipFill>
          <a:blip r:embed="rId2"/>
          <a:stretch>
            <a:fillRect/>
          </a:stretch>
        </p:blipFill>
        <p:spPr>
          <a:xfrm>
            <a:off x="2033516" y="566862"/>
            <a:ext cx="7617536" cy="3295455"/>
          </a:xfrm>
          <a:prstGeom prst="rect">
            <a:avLst/>
          </a:prstGeom>
        </p:spPr>
      </p:pic>
    </p:spTree>
    <p:extLst>
      <p:ext uri="{BB962C8B-B14F-4D97-AF65-F5344CB8AC3E}">
        <p14:creationId xmlns:p14="http://schemas.microsoft.com/office/powerpoint/2010/main" val="411201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16147" y="-78041"/>
            <a:ext cx="5218420" cy="6936041"/>
          </a:xfrm>
          <a:prstGeom prst="rect">
            <a:avLst/>
          </a:prstGeom>
        </p:spPr>
      </p:pic>
    </p:spTree>
    <p:extLst>
      <p:ext uri="{BB962C8B-B14F-4D97-AF65-F5344CB8AC3E}">
        <p14:creationId xmlns:p14="http://schemas.microsoft.com/office/powerpoint/2010/main" val="411110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8549" y="0"/>
            <a:ext cx="8925636" cy="6664475"/>
          </a:xfrm>
          <a:prstGeom prst="rect">
            <a:avLst/>
          </a:prstGeom>
        </p:spPr>
      </p:pic>
    </p:spTree>
    <p:extLst>
      <p:ext uri="{BB962C8B-B14F-4D97-AF65-F5344CB8AC3E}">
        <p14:creationId xmlns:p14="http://schemas.microsoft.com/office/powerpoint/2010/main" val="17233832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34</TotalTime>
  <Words>37</Words>
  <Application>Microsoft Office PowerPoint</Application>
  <PresentationFormat>Widescreen</PresentationFormat>
  <Paragraphs>17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Garamond</vt:lpstr>
      <vt:lpstr>Kinetic</vt:lpstr>
      <vt:lpstr>Organic</vt:lpstr>
      <vt:lpstr>TUESDAY 26.1.21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Beckwith</dc:creator>
  <cp:lastModifiedBy>Dominique Beckwith</cp:lastModifiedBy>
  <cp:revision>4</cp:revision>
  <cp:lastPrinted>2021-01-25T14:49:15Z</cp:lastPrinted>
  <dcterms:created xsi:type="dcterms:W3CDTF">2021-01-25T14:43:38Z</dcterms:created>
  <dcterms:modified xsi:type="dcterms:W3CDTF">2021-01-25T17:55:45Z</dcterms:modified>
</cp:coreProperties>
</file>