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6" r:id="rId2"/>
    <p:sldId id="267" r:id="rId3"/>
    <p:sldId id="269" r:id="rId4"/>
    <p:sldId id="268" r:id="rId5"/>
    <p:sldId id="264" r:id="rId6"/>
    <p:sldId id="260" r:id="rId7"/>
    <p:sldId id="259" r:id="rId8"/>
    <p:sldId id="261" r:id="rId9"/>
    <p:sldId id="262"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0" d="100"/>
          <a:sy n="70"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4DDB8AC-06A9-46A9-8D41-BBA06DE7D85F}" type="datetimeFigureOut">
              <a:rPr lang="en-GB" smtClean="0"/>
              <a:t>20/01/2021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945DCD9E-1D44-48B1-9556-889726FFDD8E}"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0597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4DDB8AC-06A9-46A9-8D41-BBA06DE7D85F}"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5DCD9E-1D44-48B1-9556-889726FFDD8E}" type="slidenum">
              <a:rPr lang="en-GB" smtClean="0"/>
              <a:t>‹#›</a:t>
            </a:fld>
            <a:endParaRPr lang="en-GB"/>
          </a:p>
        </p:txBody>
      </p:sp>
    </p:spTree>
    <p:extLst>
      <p:ext uri="{BB962C8B-B14F-4D97-AF65-F5344CB8AC3E}">
        <p14:creationId xmlns:p14="http://schemas.microsoft.com/office/powerpoint/2010/main" val="4107240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DDB8AC-06A9-46A9-8D41-BBA06DE7D85F}"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DCD9E-1D44-48B1-9556-889726FFDD8E}"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338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DDB8AC-06A9-46A9-8D41-BBA06DE7D85F}"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DCD9E-1D44-48B1-9556-889726FFDD8E}"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5956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DDB8AC-06A9-46A9-8D41-BBA06DE7D85F}"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DCD9E-1D44-48B1-9556-889726FFDD8E}" type="slidenum">
              <a:rPr lang="en-GB" smtClean="0"/>
              <a:t>‹#›</a:t>
            </a:fld>
            <a:endParaRPr lang="en-GB"/>
          </a:p>
        </p:txBody>
      </p:sp>
    </p:spTree>
    <p:extLst>
      <p:ext uri="{BB962C8B-B14F-4D97-AF65-F5344CB8AC3E}">
        <p14:creationId xmlns:p14="http://schemas.microsoft.com/office/powerpoint/2010/main" val="1706964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DDB8AC-06A9-46A9-8D41-BBA06DE7D85F}"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DCD9E-1D44-48B1-9556-889726FFDD8E}"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5345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DDB8AC-06A9-46A9-8D41-BBA06DE7D85F}"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DCD9E-1D44-48B1-9556-889726FFDD8E}"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2680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DDB8AC-06A9-46A9-8D41-BBA06DE7D85F}"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DCD9E-1D44-48B1-9556-889726FFDD8E}"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4605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DDB8AC-06A9-46A9-8D41-BBA06DE7D85F}"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DCD9E-1D44-48B1-9556-889726FFDD8E}"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35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DDB8AC-06A9-46A9-8D41-BBA06DE7D85F}"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DCD9E-1D44-48B1-9556-889726FFDD8E}" type="slidenum">
              <a:rPr lang="en-GB" smtClean="0"/>
              <a:t>‹#›</a:t>
            </a:fld>
            <a:endParaRPr lang="en-GB"/>
          </a:p>
        </p:txBody>
      </p:sp>
    </p:spTree>
    <p:extLst>
      <p:ext uri="{BB962C8B-B14F-4D97-AF65-F5344CB8AC3E}">
        <p14:creationId xmlns:p14="http://schemas.microsoft.com/office/powerpoint/2010/main" val="375459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DDB8AC-06A9-46A9-8D41-BBA06DE7D85F}"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DCD9E-1D44-48B1-9556-889726FFDD8E}"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826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DDB8AC-06A9-46A9-8D41-BBA06DE7D85F}"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5DCD9E-1D44-48B1-9556-889726FFDD8E}" type="slidenum">
              <a:rPr lang="en-GB" smtClean="0"/>
              <a:t>‹#›</a:t>
            </a:fld>
            <a:endParaRPr lang="en-GB"/>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325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DDB8AC-06A9-46A9-8D41-BBA06DE7D85F}" type="datetimeFigureOut">
              <a:rPr lang="en-GB" smtClean="0"/>
              <a:t>20/01/2021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5DCD9E-1D44-48B1-9556-889726FFDD8E}"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8558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DDB8AC-06A9-46A9-8D41-BBA06DE7D85F}" type="datetimeFigureOut">
              <a:rPr lang="en-GB" smtClean="0"/>
              <a:t>20/01/2021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5DCD9E-1D44-48B1-9556-889726FFDD8E}"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634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DDB8AC-06A9-46A9-8D41-BBA06DE7D85F}" type="datetimeFigureOut">
              <a:rPr lang="en-GB" smtClean="0"/>
              <a:t>20/01/2021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5DCD9E-1D44-48B1-9556-889726FFDD8E}" type="slidenum">
              <a:rPr lang="en-GB" smtClean="0"/>
              <a:t>‹#›</a:t>
            </a:fld>
            <a:endParaRPr lang="en-GB"/>
          </a:p>
        </p:txBody>
      </p:sp>
    </p:spTree>
    <p:extLst>
      <p:ext uri="{BB962C8B-B14F-4D97-AF65-F5344CB8AC3E}">
        <p14:creationId xmlns:p14="http://schemas.microsoft.com/office/powerpoint/2010/main" val="601502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4DDB8AC-06A9-46A9-8D41-BBA06DE7D85F}"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5DCD9E-1D44-48B1-9556-889726FFDD8E}"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640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4DDB8AC-06A9-46A9-8D41-BBA06DE7D85F}"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5DCD9E-1D44-48B1-9556-889726FFDD8E}" type="slidenum">
              <a:rPr lang="en-GB" smtClean="0"/>
              <a:t>‹#›</a:t>
            </a:fld>
            <a:endParaRPr lang="en-GB"/>
          </a:p>
        </p:txBody>
      </p:sp>
    </p:spTree>
    <p:extLst>
      <p:ext uri="{BB962C8B-B14F-4D97-AF65-F5344CB8AC3E}">
        <p14:creationId xmlns:p14="http://schemas.microsoft.com/office/powerpoint/2010/main" val="417179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DDB8AC-06A9-46A9-8D41-BBA06DE7D85F}" type="datetimeFigureOut">
              <a:rPr lang="en-GB" smtClean="0"/>
              <a:t>20/01/2021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45DCD9E-1D44-48B1-9556-889726FFDD8E}" type="slidenum">
              <a:rPr lang="en-GB" smtClean="0"/>
              <a:t>‹#›</a:t>
            </a:fld>
            <a:endParaRPr lang="en-GB"/>
          </a:p>
        </p:txBody>
      </p:sp>
    </p:spTree>
    <p:extLst>
      <p:ext uri="{BB962C8B-B14F-4D97-AF65-F5344CB8AC3E}">
        <p14:creationId xmlns:p14="http://schemas.microsoft.com/office/powerpoint/2010/main" val="816495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vimeo.com/476319270"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Terrific Thursday</a:t>
            </a:r>
            <a:endParaRPr lang="en-GB" dirty="0"/>
          </a:p>
        </p:txBody>
      </p:sp>
      <p:sp>
        <p:nvSpPr>
          <p:cNvPr id="3" name="Subtitle 2"/>
          <p:cNvSpPr>
            <a:spLocks noGrp="1"/>
          </p:cNvSpPr>
          <p:nvPr>
            <p:ph type="subTitle" idx="1"/>
          </p:nvPr>
        </p:nvSpPr>
        <p:spPr/>
        <p:txBody>
          <a:bodyPr>
            <a:normAutofit/>
          </a:bodyPr>
          <a:lstStyle/>
          <a:p>
            <a:r>
              <a:rPr lang="en-US" sz="6000" dirty="0" smtClean="0"/>
              <a:t>21.1.21</a:t>
            </a:r>
            <a:endParaRPr lang="en-GB" sz="6000" dirty="0"/>
          </a:p>
        </p:txBody>
      </p:sp>
    </p:spTree>
    <p:extLst>
      <p:ext uri="{BB962C8B-B14F-4D97-AF65-F5344CB8AC3E}">
        <p14:creationId xmlns:p14="http://schemas.microsoft.com/office/powerpoint/2010/main" val="1985001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STAY SAFE ON THE INTERNET! </a:t>
            </a:r>
            <a:endParaRPr lang="en-GB" dirty="0"/>
          </a:p>
        </p:txBody>
      </p:sp>
      <p:sp>
        <p:nvSpPr>
          <p:cNvPr id="3" name="Content Placeholder 2"/>
          <p:cNvSpPr>
            <a:spLocks noGrp="1"/>
          </p:cNvSpPr>
          <p:nvPr>
            <p:ph idx="1"/>
          </p:nvPr>
        </p:nvSpPr>
        <p:spPr/>
        <p:txBody>
          <a:bodyPr/>
          <a:lstStyle/>
          <a:p>
            <a:r>
              <a:rPr lang="en-GB" dirty="0" smtClean="0"/>
              <a:t>NEVER GIVE OUT DETAILS.</a:t>
            </a:r>
          </a:p>
          <a:p>
            <a:r>
              <a:rPr lang="en-GB" dirty="0" smtClean="0"/>
              <a:t>IF YOU ARE WORRIED TELL YOUR GROWN UP.</a:t>
            </a:r>
          </a:p>
          <a:p>
            <a:r>
              <a:rPr lang="en-GB" dirty="0" smtClean="0"/>
              <a:t>PEOPLE MIGHT NOT BE WHO THEY SAY THEY ARE.</a:t>
            </a:r>
          </a:p>
          <a:p>
            <a:r>
              <a:rPr lang="en-GB" dirty="0" smtClean="0"/>
              <a:t>GAMES HAVE AGE RESTRICTIONS FOR A REASON.</a:t>
            </a:r>
          </a:p>
          <a:p>
            <a:r>
              <a:rPr lang="en-GB" dirty="0" err="1" smtClean="0"/>
              <a:t>FaceBook</a:t>
            </a:r>
            <a:r>
              <a:rPr lang="en-GB" dirty="0" smtClean="0"/>
              <a:t>, WhatsApp, Twitter, Instagram, </a:t>
            </a:r>
            <a:r>
              <a:rPr lang="en-GB" dirty="0" err="1" smtClean="0"/>
              <a:t>TicToc</a:t>
            </a:r>
            <a:r>
              <a:rPr lang="en-GB" dirty="0" smtClean="0"/>
              <a:t> </a:t>
            </a:r>
            <a:r>
              <a:rPr lang="en-GB" dirty="0" err="1" smtClean="0"/>
              <a:t>etc</a:t>
            </a:r>
            <a:r>
              <a:rPr lang="en-GB" dirty="0" smtClean="0"/>
              <a:t> THE YOUNGEST AGE FOR AN ACCOUNT IS 13!! </a:t>
            </a:r>
            <a:r>
              <a:rPr lang="en-GB" smtClean="0"/>
              <a:t>THESE ARE FOR TEENAGERS AND ADULTS!</a:t>
            </a:r>
            <a:endParaRPr lang="en-GB" dirty="0"/>
          </a:p>
        </p:txBody>
      </p:sp>
    </p:spTree>
    <p:extLst>
      <p:ext uri="{BB962C8B-B14F-4D97-AF65-F5344CB8AC3E}">
        <p14:creationId xmlns:p14="http://schemas.microsoft.com/office/powerpoint/2010/main" val="3935465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5218" y="682388"/>
            <a:ext cx="6946710" cy="4801314"/>
          </a:xfrm>
          <a:prstGeom prst="rect">
            <a:avLst/>
          </a:prstGeom>
        </p:spPr>
        <p:txBody>
          <a:bodyPr wrap="square">
            <a:spAutoFit/>
          </a:bodyPr>
          <a:lstStyle/>
          <a:p>
            <a:r>
              <a:rPr lang="en-US" dirty="0" smtClean="0">
                <a:latin typeface="Kinetic" panose="00000500000000000000" pitchFamily="50" charset="0"/>
              </a:rPr>
              <a:t>Here is a letter from </a:t>
            </a:r>
            <a:r>
              <a:rPr lang="en-US" dirty="0" err="1" smtClean="0">
                <a:latin typeface="Kinetic" panose="00000500000000000000" pitchFamily="50" charset="0"/>
              </a:rPr>
              <a:t>Egeus</a:t>
            </a:r>
            <a:r>
              <a:rPr lang="en-US" dirty="0" smtClean="0">
                <a:latin typeface="Kinetic" panose="00000500000000000000" pitchFamily="50" charset="0"/>
              </a:rPr>
              <a:t> telling the Duke, Theseus to help him.</a:t>
            </a:r>
          </a:p>
          <a:p>
            <a:r>
              <a:rPr lang="en-US" dirty="0" smtClean="0">
                <a:latin typeface="Kinetic" panose="00000500000000000000" pitchFamily="50" charset="0"/>
              </a:rPr>
              <a:t>Dear Your gracious Duke,</a:t>
            </a:r>
            <a:br>
              <a:rPr lang="en-US" dirty="0" smtClean="0">
                <a:latin typeface="Kinetic" panose="00000500000000000000" pitchFamily="50" charset="0"/>
              </a:rPr>
            </a:br>
            <a:r>
              <a:rPr lang="en-US" dirty="0" smtClean="0">
                <a:latin typeface="Kinetic" panose="00000500000000000000" pitchFamily="50" charset="0"/>
              </a:rPr>
              <a:t>I came to you today as I am full of rage against my child, my daughter, Hermia. I gave Demetrius consent to marry my daughter but Lysander does not have my permission to marry her. These men are both wealthy and have a good reputation in Athens but I made the choice for my daughter and she should obey me.</a:t>
            </a:r>
          </a:p>
          <a:p>
            <a:r>
              <a:rPr lang="en-US" dirty="0" smtClean="0">
                <a:latin typeface="Kinetic" panose="00000500000000000000" pitchFamily="50" charset="0"/>
              </a:rPr>
              <a:t>Lysander has cast a spell on my daughter and sends her poems and has swapped tokens of love with my child. He has sung at her window at night time and given her many rings, worthless tokens, flowers and sweets to woo her. He has have stolen my daughter’s heart through deception and turned her attention to him and not me, which is just cruel.</a:t>
            </a:r>
          </a:p>
          <a:p>
            <a:r>
              <a:rPr lang="en-US" dirty="0" smtClean="0">
                <a:latin typeface="Kinetic" panose="00000500000000000000" pitchFamily="50" charset="0"/>
              </a:rPr>
              <a:t>You need to tell her that I give her consent to marry Demetrius,</a:t>
            </a:r>
            <a:br>
              <a:rPr lang="en-US" dirty="0" smtClean="0">
                <a:latin typeface="Kinetic" panose="00000500000000000000" pitchFamily="50" charset="0"/>
              </a:rPr>
            </a:br>
            <a:r>
              <a:rPr lang="en-US" dirty="0" smtClean="0">
                <a:latin typeface="Kinetic" panose="00000500000000000000" pitchFamily="50" charset="0"/>
              </a:rPr>
              <a:t>I beg you use the ancient rule of Athens. She is my property, and I will get rid of her if I need to. She either marries Demetrius or Hermia will die.</a:t>
            </a:r>
            <a:endParaRPr lang="en-US" dirty="0">
              <a:latin typeface="Kinetic" panose="00000500000000000000" pitchFamily="50" charset="0"/>
            </a:endParaRPr>
          </a:p>
        </p:txBody>
      </p:sp>
      <p:sp>
        <p:nvSpPr>
          <p:cNvPr id="5" name="Rectangle 4"/>
          <p:cNvSpPr/>
          <p:nvPr/>
        </p:nvSpPr>
        <p:spPr>
          <a:xfrm>
            <a:off x="805218" y="5321446"/>
            <a:ext cx="6096000" cy="646331"/>
          </a:xfrm>
          <a:prstGeom prst="rect">
            <a:avLst/>
          </a:prstGeom>
        </p:spPr>
        <p:txBody>
          <a:bodyPr>
            <a:spAutoFit/>
          </a:bodyPr>
          <a:lstStyle/>
          <a:p>
            <a:r>
              <a:rPr lang="en-US" dirty="0">
                <a:latin typeface="Kinetic" panose="00000500000000000000" pitchFamily="50" charset="0"/>
              </a:rPr>
              <a:t>Please help me make sure she makes the right choice.</a:t>
            </a:r>
            <a:br>
              <a:rPr lang="en-US" dirty="0">
                <a:latin typeface="Kinetic" panose="00000500000000000000" pitchFamily="50" charset="0"/>
              </a:rPr>
            </a:br>
            <a:r>
              <a:rPr lang="en-US" dirty="0">
                <a:latin typeface="Kinetic" panose="00000500000000000000" pitchFamily="50" charset="0"/>
              </a:rPr>
              <a:t>A very distressed Father, </a:t>
            </a:r>
            <a:r>
              <a:rPr lang="en-US" dirty="0" err="1">
                <a:latin typeface="Kinetic" panose="00000500000000000000" pitchFamily="50" charset="0"/>
              </a:rPr>
              <a:t>Egeus</a:t>
            </a:r>
            <a:r>
              <a:rPr lang="en-US" dirty="0">
                <a:latin typeface="Kinetic" panose="00000500000000000000" pitchFamily="50" charset="0"/>
              </a:rPr>
              <a:t>.</a:t>
            </a:r>
            <a:endParaRPr lang="en-GB" dirty="0">
              <a:latin typeface="Kinetic" panose="00000500000000000000" pitchFamily="50" charset="0"/>
            </a:endParaRPr>
          </a:p>
        </p:txBody>
      </p:sp>
      <p:sp>
        <p:nvSpPr>
          <p:cNvPr id="6" name="Rectangle 5"/>
          <p:cNvSpPr/>
          <p:nvPr/>
        </p:nvSpPr>
        <p:spPr>
          <a:xfrm>
            <a:off x="7751928" y="682388"/>
            <a:ext cx="3507475" cy="5632311"/>
          </a:xfrm>
          <a:prstGeom prst="rect">
            <a:avLst/>
          </a:prstGeom>
        </p:spPr>
        <p:txBody>
          <a:bodyPr wrap="square">
            <a:spAutoFit/>
          </a:bodyPr>
          <a:lstStyle/>
          <a:p>
            <a:r>
              <a:rPr lang="en-US" b="1" dirty="0">
                <a:latin typeface="Kinetic" panose="00000500000000000000" pitchFamily="50" charset="0"/>
              </a:rPr>
              <a:t>Gracious</a:t>
            </a:r>
            <a:r>
              <a:rPr lang="en-US" dirty="0">
                <a:latin typeface="Kinetic" panose="00000500000000000000" pitchFamily="50" charset="0"/>
              </a:rPr>
              <a:t> - kind</a:t>
            </a:r>
          </a:p>
          <a:p>
            <a:r>
              <a:rPr lang="en-US" b="1" dirty="0">
                <a:latin typeface="Kinetic" panose="00000500000000000000" pitchFamily="50" charset="0"/>
              </a:rPr>
              <a:t>reputation</a:t>
            </a:r>
            <a:r>
              <a:rPr lang="en-US" dirty="0">
                <a:latin typeface="Kinetic" panose="00000500000000000000" pitchFamily="50" charset="0"/>
              </a:rPr>
              <a:t> - beliefs/ opinions people have of someone</a:t>
            </a:r>
          </a:p>
          <a:p>
            <a:r>
              <a:rPr lang="en-US" b="1" dirty="0">
                <a:latin typeface="Kinetic" panose="00000500000000000000" pitchFamily="50" charset="0"/>
              </a:rPr>
              <a:t>obey </a:t>
            </a:r>
            <a:r>
              <a:rPr lang="en-US" dirty="0">
                <a:latin typeface="Kinetic" panose="00000500000000000000" pitchFamily="50" charset="0"/>
              </a:rPr>
              <a:t>- do as I say</a:t>
            </a:r>
          </a:p>
          <a:p>
            <a:r>
              <a:rPr lang="en-US" b="1" dirty="0">
                <a:latin typeface="Kinetic" panose="00000500000000000000" pitchFamily="50" charset="0"/>
              </a:rPr>
              <a:t>worthless </a:t>
            </a:r>
            <a:r>
              <a:rPr lang="en-US" dirty="0">
                <a:latin typeface="Kinetic" panose="00000500000000000000" pitchFamily="50" charset="0"/>
              </a:rPr>
              <a:t>- no use</a:t>
            </a:r>
          </a:p>
          <a:p>
            <a:r>
              <a:rPr lang="en-US" b="1" dirty="0">
                <a:latin typeface="Kinetic" panose="00000500000000000000" pitchFamily="50" charset="0"/>
              </a:rPr>
              <a:t>deception</a:t>
            </a:r>
            <a:r>
              <a:rPr lang="en-US" dirty="0">
                <a:latin typeface="Kinetic" panose="00000500000000000000" pitchFamily="50" charset="0"/>
              </a:rPr>
              <a:t> - lies</a:t>
            </a:r>
          </a:p>
          <a:p>
            <a:r>
              <a:rPr lang="en-US" b="1" dirty="0">
                <a:latin typeface="Kinetic" panose="00000500000000000000" pitchFamily="50" charset="0"/>
              </a:rPr>
              <a:t>woo</a:t>
            </a:r>
            <a:r>
              <a:rPr lang="en-US" dirty="0">
                <a:latin typeface="Kinetic" panose="00000500000000000000" pitchFamily="50" charset="0"/>
              </a:rPr>
              <a:t> - make someone interested in them</a:t>
            </a:r>
          </a:p>
          <a:p>
            <a:r>
              <a:rPr lang="en-US" b="1" dirty="0">
                <a:latin typeface="Kinetic" panose="00000500000000000000" pitchFamily="50" charset="0"/>
              </a:rPr>
              <a:t>distressed </a:t>
            </a:r>
            <a:r>
              <a:rPr lang="en-US" dirty="0">
                <a:latin typeface="Kinetic" panose="00000500000000000000" pitchFamily="50" charset="0"/>
              </a:rPr>
              <a:t> - </a:t>
            </a:r>
            <a:r>
              <a:rPr lang="en-US" dirty="0" smtClean="0">
                <a:latin typeface="Kinetic" panose="00000500000000000000" pitchFamily="50" charset="0"/>
              </a:rPr>
              <a:t>upset</a:t>
            </a:r>
          </a:p>
          <a:p>
            <a:endParaRPr lang="en-US" dirty="0">
              <a:latin typeface="Kinetic" panose="00000500000000000000" pitchFamily="50" charset="0"/>
            </a:endParaRPr>
          </a:p>
          <a:p>
            <a:r>
              <a:rPr lang="en-US" dirty="0">
                <a:latin typeface="Kinetic" panose="00000500000000000000" pitchFamily="50" charset="0"/>
              </a:rPr>
              <a:t>Now answer the questions - use the text to help you:</a:t>
            </a:r>
          </a:p>
          <a:p>
            <a:pPr>
              <a:buFont typeface="+mj-lt"/>
              <a:buAutoNum type="arabicPeriod"/>
            </a:pPr>
            <a:r>
              <a:rPr lang="en-US" dirty="0">
                <a:latin typeface="Kinetic" panose="00000500000000000000" pitchFamily="50" charset="0"/>
              </a:rPr>
              <a:t>What is </a:t>
            </a:r>
            <a:r>
              <a:rPr lang="en-US" dirty="0" err="1">
                <a:latin typeface="Kinetic" panose="00000500000000000000" pitchFamily="50" charset="0"/>
              </a:rPr>
              <a:t>Egeus's</a:t>
            </a:r>
            <a:r>
              <a:rPr lang="en-US" dirty="0">
                <a:latin typeface="Kinetic" panose="00000500000000000000" pitchFamily="50" charset="0"/>
              </a:rPr>
              <a:t> problem?</a:t>
            </a:r>
          </a:p>
          <a:p>
            <a:pPr>
              <a:buFont typeface="+mj-lt"/>
              <a:buAutoNum type="arabicPeriod"/>
            </a:pPr>
            <a:r>
              <a:rPr lang="en-US" dirty="0">
                <a:latin typeface="Kinetic" panose="00000500000000000000" pitchFamily="50" charset="0"/>
              </a:rPr>
              <a:t>Who do you think Hermia, the daughter loves? Why do you think that?</a:t>
            </a:r>
          </a:p>
          <a:p>
            <a:pPr>
              <a:buFont typeface="+mj-lt"/>
              <a:buAutoNum type="arabicPeriod"/>
            </a:pPr>
            <a:r>
              <a:rPr lang="en-US" dirty="0">
                <a:latin typeface="Kinetic" panose="00000500000000000000" pitchFamily="50" charset="0"/>
              </a:rPr>
              <a:t>Name two things Lysander has done to get Hermia's attention?</a:t>
            </a:r>
          </a:p>
          <a:p>
            <a:pPr>
              <a:buFont typeface="+mj-lt"/>
              <a:buAutoNum type="arabicPeriod"/>
            </a:pPr>
            <a:r>
              <a:rPr lang="en-US" dirty="0">
                <a:latin typeface="Kinetic" panose="00000500000000000000" pitchFamily="50" charset="0"/>
              </a:rPr>
              <a:t>What will happen if Hermia does not marry Demetrius?</a:t>
            </a:r>
          </a:p>
        </p:txBody>
      </p:sp>
    </p:spTree>
    <p:extLst>
      <p:ext uri="{BB962C8B-B14F-4D97-AF65-F5344CB8AC3E}">
        <p14:creationId xmlns:p14="http://schemas.microsoft.com/office/powerpoint/2010/main" val="325046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5337" y="1105989"/>
            <a:ext cx="10601325" cy="4093028"/>
          </a:xfrm>
          <a:prstGeom prst="rect">
            <a:avLst/>
          </a:prstGeom>
        </p:spPr>
      </p:pic>
    </p:spTree>
    <p:extLst>
      <p:ext uri="{BB962C8B-B14F-4D97-AF65-F5344CB8AC3E}">
        <p14:creationId xmlns:p14="http://schemas.microsoft.com/office/powerpoint/2010/main" val="4097181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ingsprimaryblogs.net/wp-content/uploads/2021/01/fo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382" y="243403"/>
            <a:ext cx="5868537" cy="6325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83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95785" y="222018"/>
            <a:ext cx="11300346" cy="6482199"/>
          </a:xfrm>
          <a:prstGeom prst="rect">
            <a:avLst/>
          </a:prstGeom>
        </p:spPr>
      </p:pic>
    </p:spTree>
    <p:extLst>
      <p:ext uri="{BB962C8B-B14F-4D97-AF65-F5344CB8AC3E}">
        <p14:creationId xmlns:p14="http://schemas.microsoft.com/office/powerpoint/2010/main" val="2142894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9852" y="6358328"/>
            <a:ext cx="3141758" cy="369332"/>
          </a:xfrm>
          <a:prstGeom prst="rect">
            <a:avLst/>
          </a:prstGeom>
        </p:spPr>
        <p:txBody>
          <a:bodyPr wrap="none">
            <a:spAutoFit/>
          </a:bodyPr>
          <a:lstStyle/>
          <a:p>
            <a:r>
              <a:rPr lang="en-GB" dirty="0" smtClean="0">
                <a:hlinkClick r:id="rId2"/>
              </a:rPr>
              <a:t>https://vimeo.com/476319270</a:t>
            </a:r>
            <a:r>
              <a:rPr lang="en-GB" dirty="0" smtClean="0"/>
              <a:t> </a:t>
            </a:r>
            <a:endParaRPr lang="en-GB" dirty="0"/>
          </a:p>
        </p:txBody>
      </p:sp>
      <p:pic>
        <p:nvPicPr>
          <p:cNvPr id="5" name="Picture 4"/>
          <p:cNvPicPr>
            <a:picLocks noChangeAspect="1"/>
          </p:cNvPicPr>
          <p:nvPr/>
        </p:nvPicPr>
        <p:blipFill>
          <a:blip r:embed="rId3"/>
          <a:stretch>
            <a:fillRect/>
          </a:stretch>
        </p:blipFill>
        <p:spPr>
          <a:xfrm>
            <a:off x="1842448" y="539041"/>
            <a:ext cx="8562045" cy="5560781"/>
          </a:xfrm>
          <a:prstGeom prst="rect">
            <a:avLst/>
          </a:prstGeom>
        </p:spPr>
      </p:pic>
    </p:spTree>
    <p:extLst>
      <p:ext uri="{BB962C8B-B14F-4D97-AF65-F5344CB8AC3E}">
        <p14:creationId xmlns:p14="http://schemas.microsoft.com/office/powerpoint/2010/main" val="2379120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41946" y="257821"/>
            <a:ext cx="9512490" cy="6358392"/>
          </a:xfrm>
          <a:prstGeom prst="rect">
            <a:avLst/>
          </a:prstGeom>
        </p:spPr>
      </p:pic>
    </p:spTree>
    <p:extLst>
      <p:ext uri="{BB962C8B-B14F-4D97-AF65-F5344CB8AC3E}">
        <p14:creationId xmlns:p14="http://schemas.microsoft.com/office/powerpoint/2010/main" val="1810929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5469" y="206700"/>
            <a:ext cx="9812740" cy="6516739"/>
          </a:xfrm>
          <a:prstGeom prst="rect">
            <a:avLst/>
          </a:prstGeom>
        </p:spPr>
      </p:pic>
    </p:spTree>
    <p:extLst>
      <p:ext uri="{BB962C8B-B14F-4D97-AF65-F5344CB8AC3E}">
        <p14:creationId xmlns:p14="http://schemas.microsoft.com/office/powerpoint/2010/main" val="2587833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Kinetic" panose="00000500000000000000" pitchFamily="50" charset="0"/>
              </a:rPr>
              <a:t>PE AWARDS</a:t>
            </a:r>
            <a:endParaRPr lang="en-GB" dirty="0">
              <a:latin typeface="Kinetic" panose="00000500000000000000" pitchFamily="50" charset="0"/>
            </a:endParaRPr>
          </a:p>
        </p:txBody>
      </p:sp>
      <p:sp>
        <p:nvSpPr>
          <p:cNvPr id="3" name="Content Placeholder 2"/>
          <p:cNvSpPr>
            <a:spLocks noGrp="1"/>
          </p:cNvSpPr>
          <p:nvPr>
            <p:ph idx="1"/>
          </p:nvPr>
        </p:nvSpPr>
        <p:spPr>
          <a:xfrm>
            <a:off x="1295401" y="2072602"/>
            <a:ext cx="9601196" cy="3318936"/>
          </a:xfrm>
        </p:spPr>
        <p:txBody>
          <a:bodyPr/>
          <a:lstStyle/>
          <a:p>
            <a:r>
              <a:rPr lang="en-GB" dirty="0" smtClean="0">
                <a:latin typeface="Kinetic" panose="00000500000000000000" pitchFamily="50" charset="0"/>
              </a:rPr>
              <a:t>A huge shout out to Elliot and Harvey for getting the PE awards last week. </a:t>
            </a:r>
            <a:endParaRPr lang="en-GB" dirty="0">
              <a:latin typeface="Kinetic" panose="00000500000000000000" pitchFamily="50" charset="0"/>
            </a:endParaRPr>
          </a:p>
        </p:txBody>
      </p:sp>
      <p:sp>
        <p:nvSpPr>
          <p:cNvPr id="4" name="Rectangle 3"/>
          <p:cNvSpPr/>
          <p:nvPr/>
        </p:nvSpPr>
        <p:spPr>
          <a:xfrm>
            <a:off x="1295401" y="3105835"/>
            <a:ext cx="9772933" cy="1754326"/>
          </a:xfrm>
          <a:prstGeom prst="rect">
            <a:avLst/>
          </a:prstGeom>
        </p:spPr>
        <p:txBody>
          <a:bodyPr wrap="square">
            <a:spAutoFit/>
          </a:bodyPr>
          <a:lstStyle/>
          <a:p>
            <a:r>
              <a:rPr lang="en-GB" sz="3600" dirty="0" smtClean="0">
                <a:latin typeface="Kinetic" panose="00000500000000000000" pitchFamily="50" charset="0"/>
              </a:rPr>
              <a:t>Harvey </a:t>
            </a:r>
            <a:r>
              <a:rPr lang="en-GB" sz="3600" dirty="0">
                <a:latin typeface="Kinetic" panose="00000500000000000000" pitchFamily="50" charset="0"/>
              </a:rPr>
              <a:t>showed enthusiasm and joy. </a:t>
            </a:r>
          </a:p>
          <a:p>
            <a:r>
              <a:rPr lang="en-GB" sz="3600" dirty="0">
                <a:latin typeface="Kinetic" panose="00000500000000000000" pitchFamily="50" charset="0"/>
              </a:rPr>
              <a:t>Elliot showed enthusiasm and patience with Wilson the dog!! </a:t>
            </a:r>
          </a:p>
        </p:txBody>
      </p:sp>
      <p:pic>
        <p:nvPicPr>
          <p:cNvPr id="1026" name="Picture 2" descr="Tazer Black White Irish Tuxedo Parti Poodle | Poodle dog, Parti poodle,  Cute do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6321" y="4358305"/>
            <a:ext cx="1632282" cy="187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5567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69</TotalTime>
  <Words>168</Words>
  <Application>Microsoft Office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Garamond</vt:lpstr>
      <vt:lpstr>Kinetic</vt:lpstr>
      <vt:lpstr>Organic</vt:lpstr>
      <vt:lpstr>Terrific Thursday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 AWARDS</vt:lpstr>
      <vt:lpstr>STAY SAFE ON THE INTERNET!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Beckwith</dc:creator>
  <cp:lastModifiedBy>Dominique Beckwith</cp:lastModifiedBy>
  <cp:revision>11</cp:revision>
  <dcterms:created xsi:type="dcterms:W3CDTF">2021-01-18T20:39:52Z</dcterms:created>
  <dcterms:modified xsi:type="dcterms:W3CDTF">2021-01-20T19:05:36Z</dcterms:modified>
</cp:coreProperties>
</file>