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1" r:id="rId1"/>
  </p:sldMasterIdLst>
  <p:sldIdLst>
    <p:sldId id="256" r:id="rId2"/>
    <p:sldId id="266" r:id="rId3"/>
    <p:sldId id="267" r:id="rId4"/>
    <p:sldId id="259" r:id="rId5"/>
    <p:sldId id="257" r:id="rId6"/>
    <p:sldId id="258" r:id="rId7"/>
    <p:sldId id="268" r:id="rId8"/>
    <p:sldId id="264" r:id="rId9"/>
    <p:sldId id="261" r:id="rId10"/>
    <p:sldId id="262" r:id="rId11"/>
    <p:sldId id="263"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1" d="100"/>
          <a:sy n="81" d="100"/>
        </p:scale>
        <p:origin x="2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4594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865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401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236207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54936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17909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959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640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61BEF0D-F0BB-DE4B-95CE-6DB70DBA9567}" type="datetimeFigureOut">
              <a:rPr lang="en-US" smtClean="0"/>
              <a:pPr/>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987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6093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738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668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278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781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048468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689" r:id="rId13"/>
    <p:sldLayoutId id="214748369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media" Target="../media/media2.m4a"/><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2.m4a"/></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75444169"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resources.whiterosemaths.com/wp-content/uploads/2019/09/Y3-Autumn-Block-3-WO2-Multiply-by-3-2019.pd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TANTALIZING TUESDAY</a:t>
            </a:r>
            <a:endParaRPr lang="en-GB" dirty="0"/>
          </a:p>
        </p:txBody>
      </p:sp>
      <p:pic>
        <p:nvPicPr>
          <p:cNvPr id="1026" name="Picture 2" descr="http://lingsprimaryblogs.net/wp-content/uploads/2021/01/tuesday-quot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383" y="3741242"/>
            <a:ext cx="2943885" cy="285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784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1981201" y="479426"/>
            <a:ext cx="8220075" cy="993775"/>
          </a:xfrm>
        </p:spPr>
        <p:txBody>
          <a:bodyPr/>
          <a:lstStyle/>
          <a:p>
            <a:pPr eaLnBrk="1" hangingPunct="1"/>
            <a:r>
              <a:rPr lang="en-GB" altLang="en-US"/>
              <a:t>Hindu Deities - Vishnu</a:t>
            </a:r>
          </a:p>
        </p:txBody>
      </p:sp>
      <p:sp>
        <p:nvSpPr>
          <p:cNvPr id="13315" name="Rectangle 2"/>
          <p:cNvSpPr>
            <a:spLocks/>
          </p:cNvSpPr>
          <p:nvPr/>
        </p:nvSpPr>
        <p:spPr bwMode="auto">
          <a:xfrm>
            <a:off x="2279650" y="1473200"/>
            <a:ext cx="7632700" cy="495300"/>
          </a:xfrm>
          <a:prstGeom prst="rect">
            <a:avLst/>
          </a:prstGeom>
          <a:solidFill>
            <a:srgbClr val="A6DFF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latin typeface="Kinetic" panose="00000500000000000000" pitchFamily="50" charset="0"/>
              </a:rPr>
              <a:t>Vishnu is the god responsible for preserving and protecting the universe.</a:t>
            </a:r>
          </a:p>
        </p:txBody>
      </p:sp>
      <p:sp>
        <p:nvSpPr>
          <p:cNvPr id="5" name="Rectangle 4"/>
          <p:cNvSpPr/>
          <p:nvPr/>
        </p:nvSpPr>
        <p:spPr>
          <a:xfrm>
            <a:off x="2279650" y="2089150"/>
            <a:ext cx="2986088" cy="3968750"/>
          </a:xfrm>
          <a:prstGeom prst="rect">
            <a:avLst/>
          </a:prstGeom>
          <a:solidFill>
            <a:srgbClr val="A6DF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3317" name="Rectangle 16"/>
          <p:cNvSpPr>
            <a:spLocks/>
          </p:cNvSpPr>
          <p:nvPr/>
        </p:nvSpPr>
        <p:spPr bwMode="auto">
          <a:xfrm>
            <a:off x="5375276" y="2089150"/>
            <a:ext cx="4537075" cy="1049338"/>
          </a:xfrm>
          <a:prstGeom prst="rect">
            <a:avLst/>
          </a:prstGeom>
          <a:solidFill>
            <a:srgbClr val="90C7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latin typeface="Kinetic" panose="00000500000000000000" pitchFamily="50" charset="0"/>
              </a:rPr>
              <a:t>His role is to return to Earth during troubled times to restore the balance between good and evil</a:t>
            </a:r>
            <a:r>
              <a:rPr lang="en-GB" altLang="en-US" dirty="0">
                <a:solidFill>
                  <a:schemeClr val="tx1"/>
                </a:solidFill>
              </a:rPr>
              <a:t>.</a:t>
            </a:r>
          </a:p>
        </p:txBody>
      </p:sp>
      <p:sp>
        <p:nvSpPr>
          <p:cNvPr id="13318" name="Rectangle 17"/>
          <p:cNvSpPr>
            <a:spLocks/>
          </p:cNvSpPr>
          <p:nvPr/>
        </p:nvSpPr>
        <p:spPr bwMode="auto">
          <a:xfrm>
            <a:off x="5375276" y="3338513"/>
            <a:ext cx="4537075" cy="773112"/>
          </a:xfrm>
          <a:prstGeom prst="rect">
            <a:avLst/>
          </a:prstGeom>
          <a:solidFill>
            <a:srgbClr val="A6DFF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latin typeface="Kinetic" panose="00000500000000000000" pitchFamily="50" charset="0"/>
              </a:rPr>
              <a:t>His incarnations (human forms of Vishnu) include </a:t>
            </a:r>
            <a:r>
              <a:rPr lang="en-GB" altLang="en-US" b="1" dirty="0">
                <a:solidFill>
                  <a:schemeClr val="tx1"/>
                </a:solidFill>
                <a:latin typeface="Kinetic" panose="00000500000000000000" pitchFamily="50" charset="0"/>
              </a:rPr>
              <a:t>Rama</a:t>
            </a:r>
            <a:r>
              <a:rPr lang="en-GB" altLang="en-US" dirty="0">
                <a:solidFill>
                  <a:schemeClr val="tx1"/>
                </a:solidFill>
                <a:latin typeface="Kinetic" panose="00000500000000000000" pitchFamily="50" charset="0"/>
              </a:rPr>
              <a:t> and </a:t>
            </a:r>
            <a:r>
              <a:rPr lang="en-GB" altLang="en-US" b="1" dirty="0">
                <a:solidFill>
                  <a:schemeClr val="tx1"/>
                </a:solidFill>
                <a:latin typeface="Kinetic" panose="00000500000000000000" pitchFamily="50" charset="0"/>
              </a:rPr>
              <a:t>Krishna</a:t>
            </a:r>
            <a:r>
              <a:rPr lang="en-GB" altLang="en-US" dirty="0">
                <a:solidFill>
                  <a:schemeClr val="tx1"/>
                </a:solidFill>
                <a:latin typeface="Kinetic" panose="00000500000000000000" pitchFamily="50" charset="0"/>
              </a:rPr>
              <a:t>.</a:t>
            </a:r>
          </a:p>
        </p:txBody>
      </p:sp>
      <p:sp>
        <p:nvSpPr>
          <p:cNvPr id="13319" name="Rectangle 18"/>
          <p:cNvSpPr>
            <a:spLocks/>
          </p:cNvSpPr>
          <p:nvPr/>
        </p:nvSpPr>
        <p:spPr bwMode="auto">
          <a:xfrm>
            <a:off x="5375276" y="4313238"/>
            <a:ext cx="4537075" cy="1047750"/>
          </a:xfrm>
          <a:prstGeom prst="rect">
            <a:avLst/>
          </a:prstGeom>
          <a:solidFill>
            <a:srgbClr val="90C7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latin typeface="Kinetic" panose="00000500000000000000" pitchFamily="50" charset="0"/>
              </a:rPr>
              <a:t>His last incarnation is said to be </a:t>
            </a:r>
            <a:r>
              <a:rPr lang="en-GB" altLang="en-US" dirty="0" err="1">
                <a:solidFill>
                  <a:schemeClr val="tx1"/>
                </a:solidFill>
                <a:latin typeface="Kinetic" panose="00000500000000000000" pitchFamily="50" charset="0"/>
              </a:rPr>
              <a:t>Siddartha</a:t>
            </a:r>
            <a:r>
              <a:rPr lang="en-GB" altLang="en-US" dirty="0">
                <a:solidFill>
                  <a:schemeClr val="tx1"/>
                </a:solidFill>
                <a:latin typeface="Kinetic" panose="00000500000000000000" pitchFamily="50" charset="0"/>
              </a:rPr>
              <a:t> Gautama – otherwise known as ‘Buddha’ (the founder of Buddhism).</a:t>
            </a:r>
          </a:p>
        </p:txBody>
      </p:sp>
      <p:sp>
        <p:nvSpPr>
          <p:cNvPr id="13320" name="Rectangle 19"/>
          <p:cNvSpPr>
            <a:spLocks/>
          </p:cNvSpPr>
          <p:nvPr/>
        </p:nvSpPr>
        <p:spPr bwMode="auto">
          <a:xfrm>
            <a:off x="5375276" y="5562600"/>
            <a:ext cx="4537075" cy="495300"/>
          </a:xfrm>
          <a:prstGeom prst="rect">
            <a:avLst/>
          </a:prstGeom>
          <a:solidFill>
            <a:srgbClr val="A6DFF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latin typeface="Kinetic" panose="00000500000000000000" pitchFamily="50" charset="0"/>
              </a:rPr>
              <a:t>His wife is Lakshmi</a:t>
            </a:r>
            <a:r>
              <a:rPr lang="en-GB" altLang="en-US" dirty="0">
                <a:solidFill>
                  <a:schemeClr val="tx1"/>
                </a:solidFill>
              </a:rPr>
              <a:t>.</a:t>
            </a:r>
          </a:p>
        </p:txBody>
      </p:sp>
      <p:pic>
        <p:nvPicPr>
          <p:cNvPr id="10"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3714" y="2273300"/>
            <a:ext cx="14763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406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2" name="Rectangle 2"/>
          <p:cNvSpPr>
            <a:spLocks/>
          </p:cNvSpPr>
          <p:nvPr/>
        </p:nvSpPr>
        <p:spPr bwMode="auto">
          <a:xfrm>
            <a:off x="2279650" y="1473201"/>
            <a:ext cx="7632700" cy="771525"/>
          </a:xfrm>
          <a:prstGeom prst="rect">
            <a:avLst/>
          </a:prstGeom>
          <a:solidFill>
            <a:srgbClr val="90C7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latin typeface="Kinetic" panose="00000500000000000000" pitchFamily="50" charset="0"/>
              </a:rPr>
              <a:t>Shiva is the god of destruction. His role is to destroy the universe in order to re-create it.</a:t>
            </a:r>
          </a:p>
        </p:txBody>
      </p:sp>
      <p:sp>
        <p:nvSpPr>
          <p:cNvPr id="15363" name="Title 1"/>
          <p:cNvSpPr>
            <a:spLocks noGrp="1"/>
          </p:cNvSpPr>
          <p:nvPr>
            <p:ph type="title"/>
          </p:nvPr>
        </p:nvSpPr>
        <p:spPr>
          <a:xfrm>
            <a:off x="1981201" y="479426"/>
            <a:ext cx="8220075" cy="993775"/>
          </a:xfrm>
        </p:spPr>
        <p:txBody>
          <a:bodyPr/>
          <a:lstStyle/>
          <a:p>
            <a:pPr eaLnBrk="1" hangingPunct="1"/>
            <a:r>
              <a:rPr lang="en-GB" altLang="en-US"/>
              <a:t>Hindu Deities - Shiva</a:t>
            </a:r>
          </a:p>
        </p:txBody>
      </p:sp>
      <p:sp>
        <p:nvSpPr>
          <p:cNvPr id="5" name="Rectangle 4"/>
          <p:cNvSpPr/>
          <p:nvPr/>
        </p:nvSpPr>
        <p:spPr>
          <a:xfrm>
            <a:off x="2279650" y="2332038"/>
            <a:ext cx="2306638" cy="3725862"/>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5365" name="Rectangle 16"/>
          <p:cNvSpPr>
            <a:spLocks/>
          </p:cNvSpPr>
          <p:nvPr/>
        </p:nvSpPr>
        <p:spPr bwMode="auto">
          <a:xfrm>
            <a:off x="4665664" y="2332039"/>
            <a:ext cx="5246687" cy="465137"/>
          </a:xfrm>
          <a:prstGeom prst="rect">
            <a:avLst/>
          </a:prstGeom>
          <a:solidFill>
            <a:srgbClr val="AFDE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latin typeface="Kinetic" panose="00000500000000000000" pitchFamily="50" charset="0"/>
              </a:rPr>
              <a:t>He is seen as the source of both good and evil</a:t>
            </a:r>
            <a:r>
              <a:rPr lang="en-GB" altLang="en-US" sz="1600" dirty="0">
                <a:solidFill>
                  <a:schemeClr val="tx1"/>
                </a:solidFill>
              </a:rPr>
              <a:t>.</a:t>
            </a:r>
          </a:p>
        </p:txBody>
      </p:sp>
      <p:sp>
        <p:nvSpPr>
          <p:cNvPr id="15366" name="Rectangle 17"/>
          <p:cNvSpPr>
            <a:spLocks/>
          </p:cNvSpPr>
          <p:nvPr/>
        </p:nvSpPr>
        <p:spPr bwMode="auto">
          <a:xfrm>
            <a:off x="4670426" y="2978150"/>
            <a:ext cx="5241925" cy="463550"/>
          </a:xfrm>
          <a:prstGeom prst="rect">
            <a:avLst/>
          </a:prstGeom>
          <a:solidFill>
            <a:srgbClr val="90C7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latin typeface="Kinetic" panose="00000500000000000000" pitchFamily="50" charset="0"/>
              </a:rPr>
              <a:t>His wife, Shakti, is said to enable him to gain balance</a:t>
            </a:r>
            <a:r>
              <a:rPr lang="en-GB" altLang="en-US" sz="1600" dirty="0">
                <a:solidFill>
                  <a:schemeClr val="tx1"/>
                </a:solidFill>
              </a:rPr>
              <a:t>.</a:t>
            </a:r>
          </a:p>
        </p:txBody>
      </p:sp>
      <p:sp>
        <p:nvSpPr>
          <p:cNvPr id="19" name="Rectangle 18"/>
          <p:cNvSpPr>
            <a:spLocks/>
          </p:cNvSpPr>
          <p:nvPr/>
        </p:nvSpPr>
        <p:spPr>
          <a:xfrm>
            <a:off x="4670426" y="3624264"/>
            <a:ext cx="5241925" cy="2433637"/>
          </a:xfrm>
          <a:prstGeom prst="rect">
            <a:avLst/>
          </a:prstGeom>
          <a:solidFill>
            <a:srgbClr val="AFDEF8"/>
          </a:solidFill>
        </p:spPr>
        <p:txBody>
          <a:bodyPr lIns="108000" tIns="108000" rIns="108000" bIns="108000" anchor="ctr">
            <a:spAutoFit/>
          </a:bodyPr>
          <a:lstStyle/>
          <a:p>
            <a:pPr algn="ctr">
              <a:defRPr/>
            </a:pPr>
            <a:r>
              <a:rPr lang="en-GB" sz="1600" dirty="0">
                <a:latin typeface="Kinetic" panose="00000500000000000000" pitchFamily="50" charset="0"/>
              </a:rPr>
              <a:t>He is often depicted with . . .</a:t>
            </a:r>
            <a:endParaRPr lang="en-GB" dirty="0">
              <a:latin typeface="Kinetic" panose="00000500000000000000" pitchFamily="50" charset="0"/>
            </a:endParaRPr>
          </a:p>
          <a:p>
            <a:pPr marL="285750" indent="-285750">
              <a:buFont typeface="Arial" panose="020B0604020202020204" pitchFamily="34" charset="0"/>
              <a:buChar char="•"/>
              <a:defRPr/>
            </a:pPr>
            <a:r>
              <a:rPr lang="en-GB" sz="1600" dirty="0">
                <a:latin typeface="Kinetic" panose="00000500000000000000" pitchFamily="50" charset="0"/>
              </a:rPr>
              <a:t>a third eye (representing wisdom and insight);</a:t>
            </a:r>
          </a:p>
          <a:p>
            <a:pPr marL="285750" indent="-285750">
              <a:buFont typeface="Arial" panose="020B0604020202020204" pitchFamily="34" charset="0"/>
              <a:buChar char="•"/>
              <a:defRPr/>
            </a:pPr>
            <a:r>
              <a:rPr lang="en-GB" sz="1600" dirty="0">
                <a:latin typeface="Kinetic" panose="00000500000000000000" pitchFamily="50" charset="0"/>
              </a:rPr>
              <a:t>a cobra necklace (representing destruction and recreation – snakes represent this in the way they shed their old skin for new skin);</a:t>
            </a:r>
          </a:p>
          <a:p>
            <a:pPr marL="285750" indent="-285750">
              <a:buFont typeface="Arial" panose="020B0604020202020204" pitchFamily="34" charset="0"/>
              <a:buChar char="•"/>
              <a:defRPr/>
            </a:pPr>
            <a:r>
              <a:rPr lang="en-GB" sz="1600" dirty="0" err="1">
                <a:latin typeface="Kinetic" panose="00000500000000000000" pitchFamily="50" charset="0"/>
              </a:rPr>
              <a:t>vibhuti</a:t>
            </a:r>
            <a:r>
              <a:rPr lang="en-GB" sz="1600" dirty="0">
                <a:latin typeface="Kinetic" panose="00000500000000000000" pitchFamily="50" charset="0"/>
              </a:rPr>
              <a:t> (three lines drawn across the face to represent his power);</a:t>
            </a:r>
          </a:p>
          <a:p>
            <a:pPr marL="285750" indent="-285750">
              <a:buFont typeface="Arial" panose="020B0604020202020204" pitchFamily="34" charset="0"/>
              <a:buChar char="•"/>
              <a:defRPr/>
            </a:pPr>
            <a:r>
              <a:rPr lang="en-GB" sz="1600" dirty="0">
                <a:latin typeface="Kinetic" panose="00000500000000000000" pitchFamily="50" charset="0"/>
              </a:rPr>
              <a:t>a trident (which represents the three functions of the Trimurti).</a:t>
            </a:r>
          </a:p>
        </p:txBody>
      </p:sp>
      <p:pic>
        <p:nvPicPr>
          <p:cNvPr id="11" name="Picture 5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4138" y="2454275"/>
            <a:ext cx="178435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364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42147748"/>
              </p:ext>
            </p:extLst>
          </p:nvPr>
        </p:nvGraphicFramePr>
        <p:xfrm>
          <a:off x="1330036" y="130628"/>
          <a:ext cx="6899564" cy="6626432"/>
        </p:xfrm>
        <a:graphic>
          <a:graphicData uri="http://schemas.openxmlformats.org/drawingml/2006/table">
            <a:tbl>
              <a:tblPr firstRow="1" bandRow="1">
                <a:tableStyleId>{5940675A-B579-460E-94D1-54222C63F5DA}</a:tableStyleId>
              </a:tblPr>
              <a:tblGrid>
                <a:gridCol w="6899564">
                  <a:extLst>
                    <a:ext uri="{9D8B030D-6E8A-4147-A177-3AD203B41FA5}">
                      <a16:colId xmlns:a16="http://schemas.microsoft.com/office/drawing/2014/main" val="3913255105"/>
                    </a:ext>
                  </a:extLst>
                </a:gridCol>
              </a:tblGrid>
              <a:tr h="799742">
                <a:tc>
                  <a:txBody>
                    <a:bodyPr/>
                    <a:lstStyle/>
                    <a:p>
                      <a:r>
                        <a:rPr lang="en-GB" dirty="0" smtClean="0">
                          <a:latin typeface="Kinetic" panose="00000500000000000000" pitchFamily="50" charset="0"/>
                        </a:rPr>
                        <a:t>Name of Hindu God:</a:t>
                      </a:r>
                    </a:p>
                    <a:p>
                      <a:endParaRPr lang="en-GB" dirty="0">
                        <a:latin typeface="Kinetic" panose="00000500000000000000" pitchFamily="50" charset="0"/>
                      </a:endParaRPr>
                    </a:p>
                  </a:txBody>
                  <a:tcPr/>
                </a:tc>
                <a:extLst>
                  <a:ext uri="{0D108BD9-81ED-4DB2-BD59-A6C34878D82A}">
                    <a16:rowId xmlns:a16="http://schemas.microsoft.com/office/drawing/2014/main" val="1764374434"/>
                  </a:ext>
                </a:extLst>
              </a:tr>
              <a:tr h="14852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Kinetic" panose="00000500000000000000" pitchFamily="50" charset="0"/>
                          <a:ea typeface="+mn-ea"/>
                          <a:cs typeface="+mn-cs"/>
                        </a:rPr>
                        <a:t>What does the god represent?  What is their role?</a:t>
                      </a:r>
                      <a:endParaRPr lang="en-GB" sz="1800" kern="1200" dirty="0" smtClean="0">
                        <a:solidFill>
                          <a:schemeClr val="tx1"/>
                        </a:solidFill>
                        <a:effectLst/>
                        <a:latin typeface="Kinetic" panose="00000500000000000000" pitchFamily="50" charset="0"/>
                        <a:ea typeface="+mn-ea"/>
                        <a:cs typeface="+mn-cs"/>
                      </a:endParaRPr>
                    </a:p>
                    <a:p>
                      <a:endParaRPr lang="en-GB" dirty="0" smtClean="0">
                        <a:latin typeface="Kinetic" panose="00000500000000000000" pitchFamily="50" charset="0"/>
                      </a:endParaRPr>
                    </a:p>
                    <a:p>
                      <a:endParaRPr lang="en-GB" dirty="0" smtClean="0">
                        <a:latin typeface="Kinetic" panose="00000500000000000000" pitchFamily="50" charset="0"/>
                      </a:endParaRPr>
                    </a:p>
                    <a:p>
                      <a:endParaRPr lang="en-GB" dirty="0">
                        <a:latin typeface="Kinetic" panose="00000500000000000000" pitchFamily="50" charset="0"/>
                      </a:endParaRPr>
                    </a:p>
                  </a:txBody>
                  <a:tcPr/>
                </a:tc>
                <a:extLst>
                  <a:ext uri="{0D108BD9-81ED-4DB2-BD59-A6C34878D82A}">
                    <a16:rowId xmlns:a16="http://schemas.microsoft.com/office/drawing/2014/main" val="3479760979"/>
                  </a:ext>
                </a:extLst>
              </a:tr>
              <a:tr h="25134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Kinetic" panose="00000500000000000000" pitchFamily="50" charset="0"/>
                          <a:ea typeface="+mn-ea"/>
                          <a:cs typeface="+mn-cs"/>
                        </a:rPr>
                        <a:t>What do they look like in paintings/ sculptures?</a:t>
                      </a:r>
                      <a:endParaRPr lang="en-GB" sz="1800" kern="1200" dirty="0" smtClean="0">
                        <a:solidFill>
                          <a:schemeClr val="tx1"/>
                        </a:solidFill>
                        <a:effectLst/>
                        <a:latin typeface="Kinetic" panose="00000500000000000000" pitchFamily="50" charset="0"/>
                        <a:ea typeface="+mn-ea"/>
                        <a:cs typeface="+mn-cs"/>
                      </a:endParaRPr>
                    </a:p>
                    <a:p>
                      <a:endParaRPr lang="en-GB" dirty="0" smtClean="0">
                        <a:latin typeface="Kinetic" panose="00000500000000000000" pitchFamily="50" charset="0"/>
                      </a:endParaRPr>
                    </a:p>
                    <a:p>
                      <a:endParaRPr lang="en-GB" dirty="0" smtClean="0">
                        <a:latin typeface="Kinetic" panose="00000500000000000000"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Kinetic" panose="00000500000000000000" pitchFamily="50"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Kinetic" panose="00000500000000000000" pitchFamily="50" charset="0"/>
                          <a:ea typeface="+mn-ea"/>
                          <a:cs typeface="+mn-cs"/>
                        </a:rPr>
                        <a:t>What objects/flowers/</a:t>
                      </a:r>
                      <a:r>
                        <a:rPr lang="en-US" sz="1800" kern="1200" dirty="0" err="1" smtClean="0">
                          <a:solidFill>
                            <a:schemeClr val="tx1"/>
                          </a:solidFill>
                          <a:effectLst/>
                          <a:latin typeface="Kinetic" panose="00000500000000000000" pitchFamily="50" charset="0"/>
                          <a:ea typeface="+mn-ea"/>
                          <a:cs typeface="+mn-cs"/>
                        </a:rPr>
                        <a:t>colours</a:t>
                      </a:r>
                      <a:r>
                        <a:rPr lang="en-US" sz="1800" kern="1200" dirty="0" smtClean="0">
                          <a:solidFill>
                            <a:schemeClr val="tx1"/>
                          </a:solidFill>
                          <a:effectLst/>
                          <a:latin typeface="Kinetic" panose="00000500000000000000" pitchFamily="50" charset="0"/>
                          <a:ea typeface="+mn-ea"/>
                          <a:cs typeface="+mn-cs"/>
                        </a:rPr>
                        <a:t> are associated with them?</a:t>
                      </a:r>
                      <a:endParaRPr lang="en-GB" sz="1800" kern="1200" dirty="0" smtClean="0">
                        <a:solidFill>
                          <a:schemeClr val="tx1"/>
                        </a:solidFill>
                        <a:effectLst/>
                        <a:latin typeface="Kinetic" panose="00000500000000000000" pitchFamily="50" charset="0"/>
                        <a:ea typeface="+mn-ea"/>
                        <a:cs typeface="+mn-cs"/>
                      </a:endParaRPr>
                    </a:p>
                    <a:p>
                      <a:endParaRPr lang="en-GB" dirty="0" smtClean="0">
                        <a:latin typeface="Kinetic" panose="00000500000000000000" pitchFamily="50" charset="0"/>
                      </a:endParaRPr>
                    </a:p>
                    <a:p>
                      <a:endParaRPr lang="en-GB" dirty="0">
                        <a:latin typeface="Kinetic" panose="00000500000000000000" pitchFamily="50" charset="0"/>
                      </a:endParaRPr>
                    </a:p>
                  </a:txBody>
                  <a:tcPr/>
                </a:tc>
                <a:extLst>
                  <a:ext uri="{0D108BD9-81ED-4DB2-BD59-A6C34878D82A}">
                    <a16:rowId xmlns:a16="http://schemas.microsoft.com/office/drawing/2014/main" val="4235466761"/>
                  </a:ext>
                </a:extLst>
              </a:tr>
              <a:tr h="18279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Kinetic" panose="00000500000000000000" pitchFamily="50" charset="0"/>
                          <a:ea typeface="+mn-ea"/>
                          <a:cs typeface="+mn-cs"/>
                        </a:rPr>
                        <a:t>Write down anything else you found out about this god.</a:t>
                      </a:r>
                      <a:endParaRPr lang="en-GB" sz="1800" kern="1200" dirty="0" smtClean="0">
                        <a:solidFill>
                          <a:schemeClr val="tx1"/>
                        </a:solidFill>
                        <a:effectLst/>
                        <a:latin typeface="Kinetic" panose="00000500000000000000" pitchFamily="50" charset="0"/>
                        <a:ea typeface="+mn-ea"/>
                        <a:cs typeface="+mn-cs"/>
                      </a:endParaRPr>
                    </a:p>
                    <a:p>
                      <a:endParaRPr lang="en-GB" dirty="0" smtClean="0">
                        <a:latin typeface="Kinetic" panose="00000500000000000000" pitchFamily="50" charset="0"/>
                      </a:endParaRPr>
                    </a:p>
                    <a:p>
                      <a:endParaRPr lang="en-GB" dirty="0" smtClean="0">
                        <a:latin typeface="Kinetic" panose="00000500000000000000" pitchFamily="50" charset="0"/>
                      </a:endParaRPr>
                    </a:p>
                    <a:p>
                      <a:endParaRPr lang="en-GB" dirty="0" smtClean="0">
                        <a:latin typeface="Kinetic" panose="00000500000000000000" pitchFamily="50" charset="0"/>
                      </a:endParaRPr>
                    </a:p>
                    <a:p>
                      <a:endParaRPr lang="en-GB" dirty="0">
                        <a:latin typeface="Kinetic" panose="00000500000000000000" pitchFamily="50" charset="0"/>
                      </a:endParaRPr>
                    </a:p>
                  </a:txBody>
                  <a:tcPr/>
                </a:tc>
                <a:extLst>
                  <a:ext uri="{0D108BD9-81ED-4DB2-BD59-A6C34878D82A}">
                    <a16:rowId xmlns:a16="http://schemas.microsoft.com/office/drawing/2014/main" val="987927243"/>
                  </a:ext>
                </a:extLst>
              </a:tr>
            </a:tbl>
          </a:graphicData>
        </a:graphic>
      </p:graphicFrame>
    </p:spTree>
    <p:extLst>
      <p:ext uri="{BB962C8B-B14F-4D97-AF65-F5344CB8AC3E}">
        <p14:creationId xmlns:p14="http://schemas.microsoft.com/office/powerpoint/2010/main" val="2324899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504" y="276331"/>
            <a:ext cx="5593278" cy="5909310"/>
          </a:xfrm>
          <a:prstGeom prst="rect">
            <a:avLst/>
          </a:prstGeom>
        </p:spPr>
        <p:txBody>
          <a:bodyPr wrap="square">
            <a:spAutoFit/>
          </a:bodyPr>
          <a:lstStyle/>
          <a:p>
            <a:pPr>
              <a:buFont typeface="Arial" panose="020B0604020202020204" pitchFamily="34" charset="0"/>
              <a:buChar char="•"/>
            </a:pPr>
            <a:r>
              <a:rPr lang="en-US" dirty="0">
                <a:latin typeface="Kinetic" panose="00000500000000000000" pitchFamily="50" charset="0"/>
              </a:rPr>
              <a:t>In the city of Athens, it is known as a place of civilization, law, and order. At the highest point standing proud is the important, solid, marble Parthenon. The spacious area is a place of calm and tranquil. There lies a temple dedicated to the Goddess Athena and consists of 17 columns. The lavish white marble and huge size shows the power and importance in Athens. Just beneath the temple, is the upper city called Acropolis. Here the large, protected, stunning building which again is made from white marble made up of a sanctuary for healing, temples and an open air theatre. You feel at peace here. In the town itself, there is a bustling, crowded and open </a:t>
            </a:r>
            <a:r>
              <a:rPr lang="en-US" dirty="0" err="1">
                <a:latin typeface="Kinetic" panose="00000500000000000000" pitchFamily="50" charset="0"/>
              </a:rPr>
              <a:t>agroa</a:t>
            </a:r>
            <a:r>
              <a:rPr lang="en-US" dirty="0">
                <a:latin typeface="Kinetic" panose="00000500000000000000" pitchFamily="50" charset="0"/>
              </a:rPr>
              <a:t> where you will find markets, meetings and social gatherings taking place. The sights and sounds of this open space makes it a comfortable and refreshing place to be. By the stairs, a decorative and ornate statute glistens in the daytime sun and shows off the wealth and power of this town and another glistening object catches my eye on top of the building. The dragon type statute is golden, hard and heavy, looking like it could still be there in thousands of years to come.</a:t>
            </a:r>
          </a:p>
        </p:txBody>
      </p:sp>
      <p:sp>
        <p:nvSpPr>
          <p:cNvPr id="5" name="Rectangle 4"/>
          <p:cNvSpPr/>
          <p:nvPr/>
        </p:nvSpPr>
        <p:spPr>
          <a:xfrm>
            <a:off x="5909953" y="276331"/>
            <a:ext cx="6096000" cy="4247317"/>
          </a:xfrm>
          <a:prstGeom prst="rect">
            <a:avLst/>
          </a:prstGeom>
        </p:spPr>
        <p:txBody>
          <a:bodyPr>
            <a:spAutoFit/>
          </a:bodyPr>
          <a:lstStyle/>
          <a:p>
            <a:r>
              <a:rPr lang="en-US" b="1" dirty="0">
                <a:latin typeface="Kinetic" panose="00000500000000000000" pitchFamily="50" charset="0"/>
              </a:rPr>
              <a:t>Vocabulary</a:t>
            </a:r>
            <a:r>
              <a:rPr lang="en-US" dirty="0">
                <a:latin typeface="Kinetic" panose="00000500000000000000" pitchFamily="50" charset="0"/>
              </a:rPr>
              <a:t/>
            </a:r>
            <a:br>
              <a:rPr lang="en-US" dirty="0">
                <a:latin typeface="Kinetic" panose="00000500000000000000" pitchFamily="50" charset="0"/>
              </a:rPr>
            </a:br>
            <a:r>
              <a:rPr lang="en-US" b="1" dirty="0">
                <a:latin typeface="Kinetic" panose="00000500000000000000" pitchFamily="50" charset="0"/>
              </a:rPr>
              <a:t>Civilization</a:t>
            </a:r>
            <a:r>
              <a:rPr lang="en-US" dirty="0">
                <a:latin typeface="Kinetic" panose="00000500000000000000" pitchFamily="50" charset="0"/>
              </a:rPr>
              <a:t> - where many people live</a:t>
            </a:r>
            <a:br>
              <a:rPr lang="en-US" dirty="0">
                <a:latin typeface="Kinetic" panose="00000500000000000000" pitchFamily="50" charset="0"/>
              </a:rPr>
            </a:br>
            <a:r>
              <a:rPr lang="en-US" b="1" dirty="0">
                <a:latin typeface="Kinetic" panose="00000500000000000000" pitchFamily="50" charset="0"/>
              </a:rPr>
              <a:t>Tranquil</a:t>
            </a:r>
            <a:r>
              <a:rPr lang="en-US" dirty="0">
                <a:latin typeface="Kinetic" panose="00000500000000000000" pitchFamily="50" charset="0"/>
              </a:rPr>
              <a:t> – peaceful, restful</a:t>
            </a:r>
            <a:br>
              <a:rPr lang="en-US" dirty="0">
                <a:latin typeface="Kinetic" panose="00000500000000000000" pitchFamily="50" charset="0"/>
              </a:rPr>
            </a:br>
            <a:r>
              <a:rPr lang="en-US" b="1" dirty="0">
                <a:latin typeface="Kinetic" panose="00000500000000000000" pitchFamily="50" charset="0"/>
              </a:rPr>
              <a:t>Lavish </a:t>
            </a:r>
            <a:r>
              <a:rPr lang="en-US" dirty="0">
                <a:latin typeface="Kinetic" panose="00000500000000000000" pitchFamily="50" charset="0"/>
              </a:rPr>
              <a:t>– luxury/ grand</a:t>
            </a:r>
            <a:br>
              <a:rPr lang="en-US" dirty="0">
                <a:latin typeface="Kinetic" panose="00000500000000000000" pitchFamily="50" charset="0"/>
              </a:rPr>
            </a:br>
            <a:r>
              <a:rPr lang="en-US" b="1" dirty="0">
                <a:latin typeface="Kinetic" panose="00000500000000000000" pitchFamily="50" charset="0"/>
              </a:rPr>
              <a:t>Sanctuary</a:t>
            </a:r>
            <a:r>
              <a:rPr lang="en-US" dirty="0">
                <a:latin typeface="Kinetic" panose="00000500000000000000" pitchFamily="50" charset="0"/>
              </a:rPr>
              <a:t> – religious place</a:t>
            </a:r>
            <a:br>
              <a:rPr lang="en-US" dirty="0">
                <a:latin typeface="Kinetic" panose="00000500000000000000" pitchFamily="50" charset="0"/>
              </a:rPr>
            </a:br>
            <a:r>
              <a:rPr lang="en-US" b="1" dirty="0">
                <a:latin typeface="Kinetic" panose="00000500000000000000" pitchFamily="50" charset="0"/>
              </a:rPr>
              <a:t>Bustling</a:t>
            </a:r>
            <a:r>
              <a:rPr lang="en-US" dirty="0">
                <a:latin typeface="Kinetic" panose="00000500000000000000" pitchFamily="50" charset="0"/>
              </a:rPr>
              <a:t> – busy</a:t>
            </a:r>
            <a:br>
              <a:rPr lang="en-US" dirty="0">
                <a:latin typeface="Kinetic" panose="00000500000000000000" pitchFamily="50" charset="0"/>
              </a:rPr>
            </a:br>
            <a:r>
              <a:rPr lang="en-US" b="1" dirty="0">
                <a:latin typeface="Kinetic" panose="00000500000000000000" pitchFamily="50" charset="0"/>
              </a:rPr>
              <a:t>Wealth</a:t>
            </a:r>
            <a:r>
              <a:rPr lang="en-US" dirty="0">
                <a:latin typeface="Kinetic" panose="00000500000000000000" pitchFamily="50" charset="0"/>
              </a:rPr>
              <a:t> - rich</a:t>
            </a:r>
          </a:p>
          <a:p>
            <a:endParaRPr lang="en-US" dirty="0" smtClean="0">
              <a:latin typeface="Kinetic" panose="00000500000000000000" pitchFamily="50" charset="0"/>
            </a:endParaRPr>
          </a:p>
          <a:p>
            <a:r>
              <a:rPr lang="en-US" dirty="0" smtClean="0">
                <a:latin typeface="Kinetic" panose="00000500000000000000" pitchFamily="50" charset="0"/>
              </a:rPr>
              <a:t>1. What </a:t>
            </a:r>
            <a:r>
              <a:rPr lang="en-US" dirty="0">
                <a:latin typeface="Kinetic" panose="00000500000000000000" pitchFamily="50" charset="0"/>
              </a:rPr>
              <a:t>place will you find at the top of the mountain</a:t>
            </a:r>
            <a:r>
              <a:rPr lang="en-US" dirty="0" smtClean="0">
                <a:latin typeface="Kinetic" panose="00000500000000000000" pitchFamily="50" charset="0"/>
              </a:rPr>
              <a:t>?</a:t>
            </a:r>
            <a:r>
              <a:rPr lang="en-US" dirty="0">
                <a:latin typeface="Kinetic" panose="00000500000000000000" pitchFamily="50" charset="0"/>
              </a:rPr>
              <a:t/>
            </a:r>
            <a:br>
              <a:rPr lang="en-US" dirty="0">
                <a:latin typeface="Kinetic" panose="00000500000000000000" pitchFamily="50" charset="0"/>
              </a:rPr>
            </a:br>
            <a:r>
              <a:rPr lang="en-US" dirty="0">
                <a:latin typeface="Kinetic" panose="00000500000000000000" pitchFamily="50" charset="0"/>
              </a:rPr>
              <a:t>2. Why is Parthenon so important?</a:t>
            </a:r>
            <a:br>
              <a:rPr lang="en-US" dirty="0">
                <a:latin typeface="Kinetic" panose="00000500000000000000" pitchFamily="50" charset="0"/>
              </a:rPr>
            </a:br>
            <a:r>
              <a:rPr lang="en-US" dirty="0">
                <a:latin typeface="Kinetic" panose="00000500000000000000" pitchFamily="50" charset="0"/>
              </a:rPr>
              <a:t>3. Give three descriptions that tell you that Athens is wealthy.</a:t>
            </a:r>
            <a:br>
              <a:rPr lang="en-US" dirty="0">
                <a:latin typeface="Kinetic" panose="00000500000000000000" pitchFamily="50" charset="0"/>
              </a:rPr>
            </a:br>
            <a:r>
              <a:rPr lang="en-US" dirty="0">
                <a:latin typeface="Kinetic" panose="00000500000000000000" pitchFamily="50" charset="0"/>
              </a:rPr>
              <a:t>4. Where in Athens would you go if you wanted to meet up with friends?</a:t>
            </a:r>
            <a:br>
              <a:rPr lang="en-US" dirty="0">
                <a:latin typeface="Kinetic" panose="00000500000000000000" pitchFamily="50" charset="0"/>
              </a:rPr>
            </a:br>
            <a:r>
              <a:rPr lang="en-US" dirty="0">
                <a:latin typeface="Kinetic" panose="00000500000000000000" pitchFamily="50" charset="0"/>
              </a:rPr>
              <a:t>5. When thinking about the power of the town. Which word has similar meaning: strength, control, importance?</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356758" y="5796148"/>
            <a:ext cx="609600" cy="609600"/>
          </a:xfrm>
          <a:prstGeom prst="rect">
            <a:avLst/>
          </a:prstGeom>
        </p:spPr>
      </p:pic>
      <p:pic>
        <p:nvPicPr>
          <p:cNvPr id="7"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9935688" y="1307276"/>
            <a:ext cx="609600" cy="609600"/>
          </a:xfrm>
          <a:prstGeom prst="rect">
            <a:avLst/>
          </a:prstGeom>
        </p:spPr>
      </p:pic>
    </p:spTree>
    <p:extLst>
      <p:ext uri="{BB962C8B-B14F-4D97-AF65-F5344CB8AC3E}">
        <p14:creationId xmlns:p14="http://schemas.microsoft.com/office/powerpoint/2010/main" val="42120635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06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9462"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4181" y="402403"/>
            <a:ext cx="11321144" cy="923330"/>
          </a:xfrm>
          <a:prstGeom prst="rect">
            <a:avLst/>
          </a:prstGeom>
        </p:spPr>
        <p:txBody>
          <a:bodyPr wrap="square">
            <a:spAutoFit/>
          </a:bodyPr>
          <a:lstStyle/>
          <a:p>
            <a:r>
              <a:rPr lang="en-US" b="1" dirty="0"/>
              <a:t>Writing:</a:t>
            </a:r>
            <a:r>
              <a:rPr lang="en-US" dirty="0"/>
              <a:t> Use and watch the link and imagine you are the person in the video, taking a guided tour of the Ancient World of Athens. As you watch think about and make notes on what you might smell, touch, hear and see. You could try taste too but this can be more difficult - so give it a go. Listen to the description the person gives to help you.</a:t>
            </a:r>
            <a:endParaRPr lang="en-GB" dirty="0"/>
          </a:p>
        </p:txBody>
      </p:sp>
      <p:pic>
        <p:nvPicPr>
          <p:cNvPr id="5" name="Picture 4"/>
          <p:cNvPicPr>
            <a:picLocks noChangeAspect="1"/>
          </p:cNvPicPr>
          <p:nvPr/>
        </p:nvPicPr>
        <p:blipFill>
          <a:blip r:embed="rId2"/>
          <a:stretch>
            <a:fillRect/>
          </a:stretch>
        </p:blipFill>
        <p:spPr>
          <a:xfrm>
            <a:off x="1938337" y="1457325"/>
            <a:ext cx="8315325" cy="3943350"/>
          </a:xfrm>
          <a:prstGeom prst="rect">
            <a:avLst/>
          </a:prstGeom>
        </p:spPr>
      </p:pic>
      <p:sp>
        <p:nvSpPr>
          <p:cNvPr id="6" name="Rectangle 5"/>
          <p:cNvSpPr/>
          <p:nvPr/>
        </p:nvSpPr>
        <p:spPr>
          <a:xfrm>
            <a:off x="554180" y="4784537"/>
            <a:ext cx="11511149" cy="1754326"/>
          </a:xfrm>
          <a:prstGeom prst="rect">
            <a:avLst/>
          </a:prstGeom>
        </p:spPr>
        <p:txBody>
          <a:bodyPr wrap="square">
            <a:spAutoFit/>
          </a:bodyPr>
          <a:lstStyle/>
          <a:p>
            <a:r>
              <a:rPr lang="en-US" dirty="0"/>
              <a:t>Once you have finished your guided tour and with your carpet of words from yesterday, write a description of Athens.</a:t>
            </a:r>
          </a:p>
          <a:p>
            <a:r>
              <a:rPr lang="en-US" dirty="0"/>
              <a:t>You need to include:</a:t>
            </a:r>
          </a:p>
          <a:p>
            <a:pPr>
              <a:buFont typeface="Arial" panose="020B0604020202020204" pitchFamily="34" charset="0"/>
              <a:buChar char="•"/>
            </a:pPr>
            <a:r>
              <a:rPr lang="en-US" dirty="0"/>
              <a:t>names of places you visited</a:t>
            </a:r>
          </a:p>
          <a:p>
            <a:pPr>
              <a:buFont typeface="Arial" panose="020B0604020202020204" pitchFamily="34" charset="0"/>
              <a:buChar char="•"/>
            </a:pPr>
            <a:r>
              <a:rPr lang="en-US" dirty="0"/>
              <a:t>fronted adverbials for 'where'</a:t>
            </a:r>
          </a:p>
          <a:p>
            <a:pPr>
              <a:buFont typeface="Arial" panose="020B0604020202020204" pitchFamily="34" charset="0"/>
              <a:buChar char="•"/>
            </a:pPr>
            <a:r>
              <a:rPr lang="en-US" dirty="0"/>
              <a:t>three adjectives using a comma to describe the noun - remember the magic rule of 3.</a:t>
            </a:r>
          </a:p>
          <a:p>
            <a:pPr>
              <a:buFont typeface="Arial" panose="020B0604020202020204" pitchFamily="34" charset="0"/>
              <a:buChar char="•"/>
            </a:pPr>
            <a:r>
              <a:rPr lang="en-US" dirty="0"/>
              <a:t>Imagine you are there - you have lots of detail and information now so try and write at least a page of description.</a:t>
            </a:r>
          </a:p>
        </p:txBody>
      </p:sp>
    </p:spTree>
    <p:extLst>
      <p:ext uri="{BB962C8B-B14F-4D97-AF65-F5344CB8AC3E}">
        <p14:creationId xmlns:p14="http://schemas.microsoft.com/office/powerpoint/2010/main" val="3479559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641074" y="5678775"/>
            <a:ext cx="3058594" cy="369332"/>
          </a:xfrm>
          <a:prstGeom prst="rect">
            <a:avLst/>
          </a:prstGeom>
        </p:spPr>
        <p:txBody>
          <a:bodyPr wrap="none">
            <a:spAutoFit/>
          </a:bodyPr>
          <a:lstStyle/>
          <a:p>
            <a:r>
              <a:rPr lang="en-GB" dirty="0">
                <a:hlinkClick r:id="rId2"/>
              </a:rPr>
              <a:t>https://</a:t>
            </a:r>
            <a:r>
              <a:rPr lang="en-GB" dirty="0" smtClean="0">
                <a:hlinkClick r:id="rId2"/>
              </a:rPr>
              <a:t>vimeo.com/475444169</a:t>
            </a:r>
            <a:r>
              <a:rPr lang="en-GB" dirty="0" smtClean="0"/>
              <a:t> </a:t>
            </a:r>
            <a:endParaRPr lang="en-GB" dirty="0"/>
          </a:p>
        </p:txBody>
      </p:sp>
      <p:pic>
        <p:nvPicPr>
          <p:cNvPr id="3" name="Picture 2"/>
          <p:cNvPicPr>
            <a:picLocks noChangeAspect="1"/>
          </p:cNvPicPr>
          <p:nvPr/>
        </p:nvPicPr>
        <p:blipFill>
          <a:blip r:embed="rId3"/>
          <a:stretch>
            <a:fillRect/>
          </a:stretch>
        </p:blipFill>
        <p:spPr>
          <a:xfrm>
            <a:off x="2293148" y="783771"/>
            <a:ext cx="7497872" cy="4617275"/>
          </a:xfrm>
          <a:prstGeom prst="rect">
            <a:avLst/>
          </a:prstGeom>
        </p:spPr>
      </p:pic>
    </p:spTree>
    <p:extLst>
      <p:ext uri="{BB962C8B-B14F-4D97-AF65-F5344CB8AC3E}">
        <p14:creationId xmlns:p14="http://schemas.microsoft.com/office/powerpoint/2010/main" val="176686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506681" y="639772"/>
            <a:ext cx="1610786" cy="2585323"/>
          </a:xfrm>
          <a:prstGeom prst="rect">
            <a:avLst/>
          </a:prstGeom>
        </p:spPr>
        <p:txBody>
          <a:bodyPr wrap="square">
            <a:spAutoFit/>
          </a:bodyPr>
          <a:lstStyle/>
          <a:p>
            <a:r>
              <a:rPr lang="en-GB" dirty="0">
                <a:hlinkClick r:id="rId2"/>
              </a:rPr>
              <a:t>https://</a:t>
            </a:r>
            <a:r>
              <a:rPr lang="en-GB" dirty="0" smtClean="0">
                <a:hlinkClick r:id="rId2"/>
              </a:rPr>
              <a:t>resources.whiterosemaths.com/wp-content/uploads/2019/09/Y3-Autumn-Block-3-WO2-Multiply-by-3-2019.pdf</a:t>
            </a:r>
            <a:r>
              <a:rPr lang="en-GB" dirty="0" smtClean="0"/>
              <a:t> </a:t>
            </a:r>
            <a:endParaRPr lang="en-GB" dirty="0"/>
          </a:p>
        </p:txBody>
      </p:sp>
      <p:pic>
        <p:nvPicPr>
          <p:cNvPr id="3" name="Picture 2"/>
          <p:cNvPicPr>
            <a:picLocks noChangeAspect="1"/>
          </p:cNvPicPr>
          <p:nvPr/>
        </p:nvPicPr>
        <p:blipFill>
          <a:blip r:embed="rId3"/>
          <a:stretch>
            <a:fillRect/>
          </a:stretch>
        </p:blipFill>
        <p:spPr>
          <a:xfrm>
            <a:off x="2568729" y="473131"/>
            <a:ext cx="8000310" cy="5852858"/>
          </a:xfrm>
          <a:prstGeom prst="rect">
            <a:avLst/>
          </a:prstGeom>
        </p:spPr>
      </p:pic>
    </p:spTree>
    <p:extLst>
      <p:ext uri="{BB962C8B-B14F-4D97-AF65-F5344CB8AC3E}">
        <p14:creationId xmlns:p14="http://schemas.microsoft.com/office/powerpoint/2010/main" val="71847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4426" y="472999"/>
            <a:ext cx="8455231" cy="5906472"/>
          </a:xfrm>
          <a:prstGeom prst="rect">
            <a:avLst/>
          </a:prstGeom>
        </p:spPr>
      </p:pic>
    </p:spTree>
    <p:extLst>
      <p:ext uri="{BB962C8B-B14F-4D97-AF65-F5344CB8AC3E}">
        <p14:creationId xmlns:p14="http://schemas.microsoft.com/office/powerpoint/2010/main" val="290911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768" y="819398"/>
            <a:ext cx="9868534" cy="4714194"/>
          </a:xfrm>
          <a:prstGeom prst="rect">
            <a:avLst/>
          </a:prstGeom>
        </p:spPr>
      </p:pic>
    </p:spTree>
    <p:extLst>
      <p:ext uri="{BB962C8B-B14F-4D97-AF65-F5344CB8AC3E}">
        <p14:creationId xmlns:p14="http://schemas.microsoft.com/office/powerpoint/2010/main" val="3419864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5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4217" y="1179174"/>
            <a:ext cx="1762125"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120950" y="3303711"/>
            <a:ext cx="3065647" cy="369332"/>
          </a:xfrm>
          <a:prstGeom prst="rect">
            <a:avLst/>
          </a:prstGeom>
        </p:spPr>
        <p:txBody>
          <a:bodyPr wrap="none">
            <a:spAutoFit/>
          </a:bodyPr>
          <a:lstStyle/>
          <a:p>
            <a:pPr algn="ctr">
              <a:spcBef>
                <a:spcPct val="0"/>
              </a:spcBef>
            </a:pPr>
            <a:r>
              <a:rPr lang="en-GB" altLang="en-US" dirty="0" smtClean="0">
                <a:latin typeface="Kinetic" panose="00000500000000000000" pitchFamily="50" charset="0"/>
              </a:rPr>
              <a:t>Brahma is God as the creator</a:t>
            </a:r>
            <a:r>
              <a:rPr lang="en-GB" altLang="en-US" dirty="0" smtClean="0"/>
              <a:t>.</a:t>
            </a:r>
            <a:endParaRPr lang="en-GB" altLang="en-US" dirty="0"/>
          </a:p>
        </p:txBody>
      </p:sp>
      <p:pic>
        <p:nvPicPr>
          <p:cNvPr id="5" name="Picture 5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0465" y="959450"/>
            <a:ext cx="903288"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17124" y="3244334"/>
            <a:ext cx="3869971" cy="646331"/>
          </a:xfrm>
          <a:prstGeom prst="rect">
            <a:avLst/>
          </a:prstGeom>
        </p:spPr>
        <p:txBody>
          <a:bodyPr wrap="square">
            <a:spAutoFit/>
          </a:bodyPr>
          <a:lstStyle/>
          <a:p>
            <a:pPr algn="ctr">
              <a:spcBef>
                <a:spcPct val="0"/>
              </a:spcBef>
            </a:pPr>
            <a:r>
              <a:rPr lang="en-GB" altLang="en-US" dirty="0" smtClean="0">
                <a:latin typeface="Kinetic" panose="00000500000000000000" pitchFamily="50" charset="0"/>
              </a:rPr>
              <a:t>Vishnu is God as preserver </a:t>
            </a:r>
          </a:p>
          <a:p>
            <a:pPr algn="ctr">
              <a:spcBef>
                <a:spcPct val="0"/>
              </a:spcBef>
            </a:pPr>
            <a:r>
              <a:rPr lang="en-GB" altLang="en-US" dirty="0" smtClean="0">
                <a:latin typeface="Kinetic" panose="00000500000000000000" pitchFamily="50" charset="0"/>
              </a:rPr>
              <a:t>(looks after)</a:t>
            </a:r>
            <a:endParaRPr lang="en-GB" altLang="en-US" dirty="0">
              <a:latin typeface="Kinetic" panose="00000500000000000000" pitchFamily="50" charset="0"/>
            </a:endParaRPr>
          </a:p>
        </p:txBody>
      </p:sp>
      <p:pic>
        <p:nvPicPr>
          <p:cNvPr id="7"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72391" y="959450"/>
            <a:ext cx="1127125"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376251" y="3303711"/>
            <a:ext cx="2255939" cy="369332"/>
          </a:xfrm>
          <a:prstGeom prst="rect">
            <a:avLst/>
          </a:prstGeom>
        </p:spPr>
        <p:txBody>
          <a:bodyPr wrap="none">
            <a:spAutoFit/>
          </a:bodyPr>
          <a:lstStyle/>
          <a:p>
            <a:pPr algn="ctr">
              <a:spcBef>
                <a:spcPct val="0"/>
              </a:spcBef>
            </a:pPr>
            <a:r>
              <a:rPr lang="en-GB" altLang="en-US" dirty="0" smtClean="0">
                <a:latin typeface="Kinetic" panose="00000500000000000000" pitchFamily="50" charset="0"/>
              </a:rPr>
              <a:t>Shiva is the destroyer</a:t>
            </a:r>
            <a:endParaRPr lang="en-GB" altLang="en-US" dirty="0">
              <a:latin typeface="Kinetic" panose="00000500000000000000" pitchFamily="50" charset="0"/>
            </a:endParaRPr>
          </a:p>
        </p:txBody>
      </p:sp>
      <p:sp>
        <p:nvSpPr>
          <p:cNvPr id="9" name="Rectangle 8"/>
          <p:cNvSpPr/>
          <p:nvPr/>
        </p:nvSpPr>
        <p:spPr>
          <a:xfrm>
            <a:off x="2545279" y="4039414"/>
            <a:ext cx="7087897" cy="2031325"/>
          </a:xfrm>
          <a:prstGeom prst="rect">
            <a:avLst/>
          </a:prstGeom>
        </p:spPr>
        <p:txBody>
          <a:bodyPr wrap="square">
            <a:spAutoFit/>
          </a:bodyPr>
          <a:lstStyle/>
          <a:p>
            <a:pPr algn="ctr">
              <a:spcBef>
                <a:spcPct val="0"/>
              </a:spcBef>
            </a:pPr>
            <a:r>
              <a:rPr lang="en-GB" altLang="en-US" dirty="0">
                <a:latin typeface="Kinetic" panose="00000500000000000000" pitchFamily="50" charset="0"/>
              </a:rPr>
              <a:t>Hindus recognise one God, Brahman. </a:t>
            </a:r>
            <a:endParaRPr lang="en-GB" altLang="en-US" dirty="0" smtClean="0">
              <a:latin typeface="Kinetic" panose="00000500000000000000" pitchFamily="50" charset="0"/>
            </a:endParaRPr>
          </a:p>
          <a:p>
            <a:pPr algn="ctr">
              <a:spcBef>
                <a:spcPct val="0"/>
              </a:spcBef>
            </a:pPr>
            <a:r>
              <a:rPr lang="en-GB" altLang="en-US" dirty="0" smtClean="0">
                <a:latin typeface="Kinetic" panose="00000500000000000000" pitchFamily="50" charset="0"/>
              </a:rPr>
              <a:t>The </a:t>
            </a:r>
            <a:r>
              <a:rPr lang="en-GB" altLang="en-US" dirty="0">
                <a:latin typeface="Kinetic" panose="00000500000000000000" pitchFamily="50" charset="0"/>
              </a:rPr>
              <a:t>gods of Hinduism are different expressions of Brahman</a:t>
            </a:r>
            <a:r>
              <a:rPr lang="en-GB" altLang="en-US" dirty="0" smtClean="0">
                <a:latin typeface="Kinetic" panose="00000500000000000000" pitchFamily="50" charset="0"/>
              </a:rPr>
              <a:t>. The gods above show 3 aspects of Brahman. God creates the world, he looks after everything in the world and he can destroy it if he wants. </a:t>
            </a:r>
          </a:p>
          <a:p>
            <a:pPr algn="ctr">
              <a:spcBef>
                <a:spcPct val="0"/>
              </a:spcBef>
            </a:pPr>
            <a:r>
              <a:rPr lang="en-GB" altLang="en-US" dirty="0" smtClean="0">
                <a:latin typeface="Kinetic" panose="00000500000000000000" pitchFamily="50" charset="0"/>
              </a:rPr>
              <a:t>Just like each of us is more than one thing: Mrs B is a mother, daughter, sister, teacher, wife, gardener, friend. Each of these parts of us are different depending on the situation. </a:t>
            </a:r>
            <a:endParaRPr lang="en-GB" altLang="en-US" dirty="0">
              <a:latin typeface="Kinetic" panose="00000500000000000000" pitchFamily="50" charset="0"/>
            </a:endParaRPr>
          </a:p>
        </p:txBody>
      </p:sp>
    </p:spTree>
    <p:extLst>
      <p:ext uri="{BB962C8B-B14F-4D97-AF65-F5344CB8AC3E}">
        <p14:creationId xmlns:p14="http://schemas.microsoft.com/office/powerpoint/2010/main" val="206028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childTnLst>
                          </p:cTn>
                        </p:par>
                        <p:par>
                          <p:cTn id="11" fill="hold">
                            <p:stCondLst>
                              <p:cond delay="25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1981201" y="479426"/>
            <a:ext cx="8220075" cy="993775"/>
          </a:xfrm>
        </p:spPr>
        <p:txBody>
          <a:bodyPr/>
          <a:lstStyle/>
          <a:p>
            <a:pPr eaLnBrk="1" hangingPunct="1"/>
            <a:r>
              <a:rPr lang="en-GB" altLang="en-US"/>
              <a:t>Hindu Deities - Brahma</a:t>
            </a:r>
          </a:p>
        </p:txBody>
      </p:sp>
      <p:sp>
        <p:nvSpPr>
          <p:cNvPr id="11267" name="Rectangle 2"/>
          <p:cNvSpPr>
            <a:spLocks/>
          </p:cNvSpPr>
          <p:nvPr/>
        </p:nvSpPr>
        <p:spPr bwMode="auto">
          <a:xfrm>
            <a:off x="2279650" y="1473200"/>
            <a:ext cx="7632700" cy="495300"/>
          </a:xfrm>
          <a:prstGeom prst="rect">
            <a:avLst/>
          </a:prstGeom>
          <a:solidFill>
            <a:srgbClr val="90C7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latin typeface="Kinetic" panose="00000500000000000000" pitchFamily="50" charset="0"/>
              </a:rPr>
              <a:t>Brahma is the god (deva) of creation. </a:t>
            </a:r>
          </a:p>
        </p:txBody>
      </p:sp>
      <p:sp>
        <p:nvSpPr>
          <p:cNvPr id="5" name="Rectangle 4"/>
          <p:cNvSpPr/>
          <p:nvPr/>
        </p:nvSpPr>
        <p:spPr>
          <a:xfrm>
            <a:off x="2279651" y="2089150"/>
            <a:ext cx="3471863" cy="3968750"/>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269" name="Rectangle 16"/>
          <p:cNvSpPr>
            <a:spLocks/>
          </p:cNvSpPr>
          <p:nvPr/>
        </p:nvSpPr>
        <p:spPr bwMode="auto">
          <a:xfrm>
            <a:off x="5878514" y="2089151"/>
            <a:ext cx="4033837" cy="771525"/>
          </a:xfrm>
          <a:prstGeom prst="rect">
            <a:avLst/>
          </a:prstGeom>
          <a:solidFill>
            <a:srgbClr val="AFDE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latin typeface="Kinetic" panose="00000500000000000000" pitchFamily="50" charset="0"/>
              </a:rPr>
              <a:t>He has four arms and four faces, looking in the four directions.</a:t>
            </a:r>
          </a:p>
        </p:txBody>
      </p:sp>
      <p:sp>
        <p:nvSpPr>
          <p:cNvPr id="11270" name="Rectangle 17"/>
          <p:cNvSpPr>
            <a:spLocks/>
          </p:cNvSpPr>
          <p:nvPr/>
        </p:nvSpPr>
        <p:spPr bwMode="auto">
          <a:xfrm>
            <a:off x="5878514" y="2959100"/>
            <a:ext cx="4033837" cy="1049338"/>
          </a:xfrm>
          <a:prstGeom prst="rect">
            <a:avLst/>
          </a:prstGeom>
          <a:solidFill>
            <a:srgbClr val="90C7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latin typeface="Kinetic" panose="00000500000000000000" pitchFamily="50" charset="0"/>
              </a:rPr>
              <a:t>Each of his four heads is believed to be responsible for one of the four Vedas (sacred Hindu texts).</a:t>
            </a:r>
          </a:p>
        </p:txBody>
      </p:sp>
      <p:sp>
        <p:nvSpPr>
          <p:cNvPr id="11271" name="Rectangle 18"/>
          <p:cNvSpPr>
            <a:spLocks/>
          </p:cNvSpPr>
          <p:nvPr/>
        </p:nvSpPr>
        <p:spPr bwMode="auto">
          <a:xfrm>
            <a:off x="5878514" y="4138614"/>
            <a:ext cx="4033837" cy="1049337"/>
          </a:xfrm>
          <a:prstGeom prst="rect">
            <a:avLst/>
          </a:prstGeom>
          <a:solidFill>
            <a:srgbClr val="AFDE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latin typeface="Kinetic" panose="00000500000000000000" pitchFamily="50" charset="0"/>
              </a:rPr>
              <a:t>Brahma is not worshipped as much as the other gods, as it is believed his role as creator is over.</a:t>
            </a:r>
          </a:p>
        </p:txBody>
      </p:sp>
      <p:sp>
        <p:nvSpPr>
          <p:cNvPr id="11272" name="Rectangle 19"/>
          <p:cNvSpPr>
            <a:spLocks/>
          </p:cNvSpPr>
          <p:nvPr/>
        </p:nvSpPr>
        <p:spPr bwMode="auto">
          <a:xfrm>
            <a:off x="5878514" y="5286376"/>
            <a:ext cx="4033837" cy="771525"/>
          </a:xfrm>
          <a:prstGeom prst="rect">
            <a:avLst/>
          </a:prstGeom>
          <a:solidFill>
            <a:srgbClr val="90C7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latin typeface="Kinetic" panose="00000500000000000000" pitchFamily="50" charset="0"/>
              </a:rPr>
              <a:t>His wife is </a:t>
            </a:r>
            <a:r>
              <a:rPr lang="en-GB" altLang="en-US" dirty="0" err="1">
                <a:solidFill>
                  <a:schemeClr val="tx1"/>
                </a:solidFill>
                <a:latin typeface="Kinetic" panose="00000500000000000000" pitchFamily="50" charset="0"/>
              </a:rPr>
              <a:t>Saraswati</a:t>
            </a:r>
            <a:r>
              <a:rPr lang="en-GB" altLang="en-US" dirty="0">
                <a:solidFill>
                  <a:schemeClr val="tx1"/>
                </a:solidFill>
                <a:latin typeface="Kinetic" panose="00000500000000000000" pitchFamily="50" charset="0"/>
              </a:rPr>
              <a:t> – the goddess </a:t>
            </a:r>
          </a:p>
          <a:p>
            <a:pPr algn="ctr" eaLnBrk="1" hangingPunct="1">
              <a:lnSpc>
                <a:spcPct val="100000"/>
              </a:lnSpc>
              <a:spcBef>
                <a:spcPct val="0"/>
              </a:spcBef>
              <a:buFontTx/>
              <a:buNone/>
            </a:pPr>
            <a:r>
              <a:rPr lang="en-GB" altLang="en-US" dirty="0">
                <a:solidFill>
                  <a:schemeClr val="tx1"/>
                </a:solidFill>
                <a:latin typeface="Kinetic" panose="00000500000000000000" pitchFamily="50" charset="0"/>
              </a:rPr>
              <a:t>of knowledge.</a:t>
            </a:r>
          </a:p>
        </p:txBody>
      </p:sp>
      <p:pic>
        <p:nvPicPr>
          <p:cNvPr id="21" name="Picture 5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4613" y="2363789"/>
            <a:ext cx="27940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932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TotalTime>
  <Words>820</Words>
  <Application>Microsoft Office PowerPoint</Application>
  <PresentationFormat>Widescreen</PresentationFormat>
  <Paragraphs>54</Paragraphs>
  <Slides>12</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Kinetic</vt:lpstr>
      <vt:lpstr>Sassoon Infant Rg</vt:lpstr>
      <vt:lpstr>Twinkl</vt:lpstr>
      <vt:lpstr>Twinkl SemiBold</vt:lpstr>
      <vt:lpstr>Office Theme</vt:lpstr>
      <vt:lpstr>TANTALIZING TUESDAY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Hindu Deities - Brahma</vt:lpstr>
      <vt:lpstr>Hindu Deities - Vishnu</vt:lpstr>
      <vt:lpstr>Hindu Deities - Shiva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Beckwith</dc:creator>
  <cp:lastModifiedBy>Dominique Beckwith</cp:lastModifiedBy>
  <cp:revision>7</cp:revision>
  <dcterms:created xsi:type="dcterms:W3CDTF">2021-01-14T16:06:49Z</dcterms:created>
  <dcterms:modified xsi:type="dcterms:W3CDTF">2021-01-18T16:05:21Z</dcterms:modified>
</cp:coreProperties>
</file>