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2" r:id="rId2"/>
    <p:sldId id="266" r:id="rId3"/>
    <p:sldId id="268" r:id="rId4"/>
    <p:sldId id="269" r:id="rId5"/>
    <p:sldId id="270" r:id="rId6"/>
    <p:sldId id="271" r:id="rId7"/>
    <p:sldId id="276" r:id="rId8"/>
    <p:sldId id="275" r:id="rId9"/>
    <p:sldId id="272" r:id="rId10"/>
    <p:sldId id="273" r:id="rId11"/>
    <p:sldId id="274" r:id="rId12"/>
    <p:sldId id="267" r:id="rId13"/>
  </p:sldIdLst>
  <p:sldSz cx="9144000" cy="6858000" type="screen4x3"/>
  <p:notesSz cx="6858000" cy="9144000"/>
  <p:embeddedFontLst>
    <p:embeddedFont>
      <p:font typeface="Tuffy" panose="020B0603060100000000" pitchFamily="34" charset="0"/>
      <p:regular r:id="rId16"/>
      <p:bold r:id="rId17"/>
      <p:italic r:id="rId18"/>
      <p:boldItalic r:id="rId19"/>
    </p:embeddedFont>
    <p:embeddedFont>
      <p:font typeface="Twinkl" panose="020B0604020202020204" pitchFamily="2" charset="0"/>
      <p:regular r:id="rId20"/>
      <p:bold r:id="rId21"/>
    </p:embeddedFont>
    <p:embeddedFont>
      <p:font typeface="Sassoon Infant Rg" panose="02000503030000020003" pitchFamily="50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90" y="5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25A4E9-BC0F-4156-A6B0-5DA42DF0B71F}" type="datetimeFigureOut">
              <a:rPr lang="en-GB"/>
              <a:pPr>
                <a:defRPr/>
              </a:pPr>
              <a:t>28/01/2021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24EF80A-3E23-48DA-961C-5EC1E436B2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E4234C0-F0A5-4394-A443-122E05EB78A6}" type="datetimeFigureOut">
              <a:rPr lang="en-GB"/>
              <a:pPr>
                <a:defRPr/>
              </a:pPr>
              <a:t>28/01/2021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51B9461-AEA5-4DD2-8B8F-9EA33380A2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08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10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64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2551113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Twinkl" pitchFamily="50" charset="0"/>
              </a:rPr>
              <a:t>For your item, find out…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what it was made from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how it worked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advantages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disadvantages </a:t>
            </a:r>
          </a:p>
          <a:p>
            <a:pPr fontAlgn="auto">
              <a:spcAft>
                <a:spcPts val="0"/>
              </a:spcAft>
              <a:defRPr/>
            </a:pPr>
            <a:endParaRPr lang="en-GB" dirty="0">
              <a:latin typeface="Twinkl" pitchFamily="50" charset="0"/>
            </a:endParaRP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717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70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itchFamily="50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itchFamily="50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itchFamily="50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itchFamily="50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Tunic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755650" y="1933575"/>
            <a:ext cx="3786188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b="1"/>
              <a:t>What was it made from?</a:t>
            </a:r>
          </a:p>
          <a:p>
            <a:pPr eaLnBrk="1" hangingPunct="1"/>
            <a:r>
              <a:rPr lang="en-GB" altLang="en-US"/>
              <a:t>The military tunic was made from wool, cotton or linen, depending on the climate.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763588" y="3275013"/>
            <a:ext cx="3778250" cy="1754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b="1"/>
              <a:t>Advantages</a:t>
            </a:r>
          </a:p>
          <a:p>
            <a:pPr eaLnBrk="1" hangingPunct="1"/>
            <a:r>
              <a:rPr lang="en-GB" altLang="en-US"/>
              <a:t>The tunics were created with great care and made to measure for each individual soldier. The length of the tunic reflected the soldiers rank and authority within the army.</a:t>
            </a: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763588" y="5168900"/>
            <a:ext cx="377825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b="1"/>
              <a:t>Disadvantages</a:t>
            </a:r>
          </a:p>
          <a:p>
            <a:pPr eaLnBrk="1" hangingPunct="1"/>
            <a:r>
              <a:rPr lang="en-GB" altLang="en-US"/>
              <a:t>Did not offer protection  against hostile weather conditions.</a:t>
            </a: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4714875" y="4338638"/>
            <a:ext cx="3673475" cy="1754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b="1"/>
              <a:t>How does it work?</a:t>
            </a:r>
          </a:p>
          <a:p>
            <a:pPr eaLnBrk="1" hangingPunct="1"/>
            <a:r>
              <a:rPr lang="en-GB" altLang="en-US"/>
              <a:t> It was a wide, under garment which was worn underneath the body armour to protect the body from the armour and allow freedom of movement in battle.</a:t>
            </a:r>
          </a:p>
        </p:txBody>
      </p:sp>
      <p:pic>
        <p:nvPicPr>
          <p:cNvPr id="1741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1265238"/>
            <a:ext cx="1933575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7131050" y="2827338"/>
            <a:ext cx="896938" cy="447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7" name="TextBox 21"/>
          <p:cNvSpPr txBox="1">
            <a:spLocks noChangeArrowheads="1"/>
          </p:cNvSpPr>
          <p:nvPr/>
        </p:nvSpPr>
        <p:spPr bwMode="auto">
          <a:xfrm>
            <a:off x="2789238" y="6245225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itchFamily="34" charset="0"/>
                <a:cs typeface="Arial" panose="020B0604020202020204" pitchFamily="34" charset="0"/>
              </a:rPr>
              <a:t>Photo courtesy of Michael Park (@flickr.com) - granted under creative commons licence – attribution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Groin Protection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755650" y="2452688"/>
            <a:ext cx="3959225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b="1"/>
              <a:t>What was it made from?</a:t>
            </a:r>
          </a:p>
          <a:p>
            <a:pPr eaLnBrk="1" hangingPunct="1"/>
            <a:r>
              <a:rPr lang="en-GB" altLang="en-US"/>
              <a:t>Leather strips which were decorated.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749300" y="3257550"/>
            <a:ext cx="3951288" cy="175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b="1"/>
              <a:t>Advantages</a:t>
            </a:r>
          </a:p>
          <a:p>
            <a:pPr eaLnBrk="1" hangingPunct="1"/>
            <a:r>
              <a:rPr lang="en-GB" altLang="en-US"/>
              <a:t>The belt made a jangling noise when the soldier moved. The noise created by hundreds of soldiers as they marched was believed to have intimidated their enemies. </a:t>
            </a: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763588" y="5168900"/>
            <a:ext cx="393700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b="1"/>
              <a:t>Disadvantages</a:t>
            </a:r>
          </a:p>
          <a:p>
            <a:pPr eaLnBrk="1" hangingPunct="1"/>
            <a:r>
              <a:rPr lang="en-GB" altLang="en-US"/>
              <a:t>The actual protection provided to the groin area was minimal.</a:t>
            </a: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4857750" y="4338638"/>
            <a:ext cx="3530600" cy="1754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b="1"/>
              <a:t>How does it work?</a:t>
            </a:r>
          </a:p>
          <a:p>
            <a:pPr eaLnBrk="1" hangingPunct="1"/>
            <a:r>
              <a:rPr lang="en-GB" altLang="en-US"/>
              <a:t>The groin protection was a belt worn with the tunic. It was decorated with leather strips which provided protection to the groin area.</a:t>
            </a:r>
          </a:p>
        </p:txBody>
      </p:sp>
      <p:pic>
        <p:nvPicPr>
          <p:cNvPr id="1843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1276350"/>
            <a:ext cx="1928813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>
            <a:cxnSpLocks/>
          </p:cNvCxnSpPr>
          <p:nvPr/>
        </p:nvCxnSpPr>
        <p:spPr>
          <a:xfrm flipH="1" flipV="1">
            <a:off x="6778625" y="3033713"/>
            <a:ext cx="1249363" cy="6746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1" name="TextBox 21"/>
          <p:cNvSpPr txBox="1">
            <a:spLocks noChangeArrowheads="1"/>
          </p:cNvSpPr>
          <p:nvPr/>
        </p:nvSpPr>
        <p:spPr bwMode="auto">
          <a:xfrm>
            <a:off x="2789238" y="6245225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itchFamily="34" charset="0"/>
                <a:cs typeface="Arial" panose="020B0604020202020204" pitchFamily="34" charset="0"/>
              </a:rPr>
              <a:t>Photo courtesy of Michael Coghlan (@flickr.com) - granted under creative commons licence – attribution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r>
              <a:rPr lang="en-GB" altLang="en-US" smtClean="0">
                <a:latin typeface="Twinkl" pitchFamily="2" charset="0"/>
              </a:rPr>
              <a:t>To use research skills to find out what a Roman Soldier wore.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1397000"/>
            <a:ext cx="2873375" cy="406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1468438" y="2413000"/>
            <a:ext cx="27432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Can you label the different items worn by a Roman Soldier? 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Do you know what any of these items were called in Latin?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075"/>
            <a:ext cx="8220075" cy="99536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GB" sz="2800" dirty="0">
                <a:latin typeface="+mn-lt"/>
              </a:rPr>
              <a:t>Pick one item and research it in more detail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804863" y="2413000"/>
            <a:ext cx="376713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What was it made from?</a:t>
            </a:r>
          </a:p>
          <a:p>
            <a:pPr algn="ctr" eaLnBrk="1" hangingPunct="1"/>
            <a:endParaRPr lang="en-GB" altLang="en-US"/>
          </a:p>
          <a:p>
            <a:pPr algn="ctr" eaLnBrk="1" hangingPunct="1"/>
            <a:r>
              <a:rPr lang="en-GB" altLang="en-US"/>
              <a:t>How did it work?</a:t>
            </a:r>
          </a:p>
          <a:p>
            <a:pPr algn="ctr" eaLnBrk="1" hangingPunct="1"/>
            <a:endParaRPr lang="en-GB" altLang="en-US"/>
          </a:p>
          <a:p>
            <a:pPr algn="ctr" eaLnBrk="1" hangingPunct="1"/>
            <a:r>
              <a:rPr lang="en-GB" altLang="en-US"/>
              <a:t>What were the advantages?</a:t>
            </a:r>
          </a:p>
          <a:p>
            <a:pPr algn="ctr" eaLnBrk="1" hangingPunct="1"/>
            <a:endParaRPr lang="en-GB" altLang="en-US"/>
          </a:p>
          <a:p>
            <a:pPr algn="ctr" eaLnBrk="1" hangingPunct="1"/>
            <a:r>
              <a:rPr lang="en-GB" altLang="en-US"/>
              <a:t>What were the disadvantages?</a:t>
            </a:r>
          </a:p>
        </p:txBody>
      </p:sp>
      <p:pic>
        <p:nvPicPr>
          <p:cNvPr id="1126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1543050"/>
            <a:ext cx="1995487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Sandals</a:t>
            </a:r>
          </a:p>
        </p:txBody>
      </p:sp>
      <p:pic>
        <p:nvPicPr>
          <p:cNvPr id="12291" name="Picture 2" descr="File:Caligae from s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8" y="1268413"/>
            <a:ext cx="2700337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755650" y="1770063"/>
            <a:ext cx="2809875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b="1"/>
              <a:t>What was it made from?</a:t>
            </a:r>
          </a:p>
          <a:p>
            <a:pPr eaLnBrk="1" hangingPunct="1"/>
            <a:r>
              <a:rPr lang="en-GB" altLang="en-US"/>
              <a:t>Leather, with metal studs on the bottom.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3588" y="2952750"/>
            <a:ext cx="3556000" cy="3140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Advantages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Leather is soft.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Leather is hard wearing – Roman soldiers had many miles to march.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Studs stopped soldiers slipping on mud.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Studs prevented the soles from wearing out.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An extra weapon – they could stamp on their enemies.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30763" y="4892675"/>
            <a:ext cx="3557587" cy="1200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Disadvantages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Not warm for Britain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Studs would be </a:t>
            </a:r>
            <a:r>
              <a:rPr lang="en-GB" dirty="0" err="1">
                <a:latin typeface="+mn-lt"/>
              </a:rPr>
              <a:t>slippy</a:t>
            </a:r>
            <a:r>
              <a:rPr lang="en-GB" dirty="0">
                <a:latin typeface="+mn-lt"/>
              </a:rPr>
              <a:t> on wet stone.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30763" y="3238500"/>
            <a:ext cx="3557587" cy="1477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How does it work?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Sandal straps tied round the leg so they didn’t fall off.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Studs gripped into soft surfaces.</a:t>
            </a:r>
          </a:p>
        </p:txBody>
      </p:sp>
      <p:sp>
        <p:nvSpPr>
          <p:cNvPr id="12296" name="TextBox 21"/>
          <p:cNvSpPr txBox="1">
            <a:spLocks noChangeArrowheads="1"/>
          </p:cNvSpPr>
          <p:nvPr/>
        </p:nvSpPr>
        <p:spPr bwMode="auto">
          <a:xfrm>
            <a:off x="2789238" y="6245225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itchFamily="34" charset="0"/>
                <a:cs typeface="Arial" panose="020B0604020202020204" pitchFamily="34" charset="0"/>
              </a:rPr>
              <a:t>Photo courtesy of MatthiasKabel (@flickr.com) - granted under creative commons licence – attribution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Helmet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755650" y="1806575"/>
            <a:ext cx="3786188" cy="922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b="1"/>
              <a:t>What was it made from?</a:t>
            </a:r>
          </a:p>
          <a:p>
            <a:pPr eaLnBrk="1" hangingPunct="1"/>
            <a:r>
              <a:rPr lang="en-GB" altLang="en-US"/>
              <a:t>Iron with brass decorations on the main helmet and the cheek plates.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3588" y="2952750"/>
            <a:ext cx="3778250" cy="3140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Advantages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The helmets were beaten out of a single piece of metal, therefore providing greater protection.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They were cheap and easy to produce.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Officers were able to demonstrate their importance and be easily followed by wearing crests of horse hair on top of their helmet.</a:t>
            </a: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4830763" y="5168900"/>
            <a:ext cx="3557587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b="1"/>
              <a:t>Disadvantages</a:t>
            </a:r>
          </a:p>
          <a:p>
            <a:pPr eaLnBrk="1" hangingPunct="1"/>
            <a:r>
              <a:rPr lang="en-GB" altLang="en-US"/>
              <a:t>The helmets were very heavy and uncomfortable.</a:t>
            </a:r>
          </a:p>
        </p:txBody>
      </p: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4830763" y="3238500"/>
            <a:ext cx="3557587" cy="175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b="1"/>
              <a:t>How does it work?</a:t>
            </a:r>
          </a:p>
          <a:p>
            <a:pPr eaLnBrk="1" hangingPunct="1"/>
            <a:r>
              <a:rPr lang="en-GB" altLang="en-US"/>
              <a:t>The outer rim protects the forehead and prevents the sword blows from penetrating the helmet. The rear of the helmet has a guard to protect the neck.</a:t>
            </a:r>
            <a:endParaRPr lang="en-GB" altLang="en-US" sz="1600"/>
          </a:p>
        </p:txBody>
      </p:sp>
      <p:pic>
        <p:nvPicPr>
          <p:cNvPr id="1331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1265238"/>
            <a:ext cx="22225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21"/>
          <p:cNvSpPr txBox="1">
            <a:spLocks noChangeArrowheads="1"/>
          </p:cNvSpPr>
          <p:nvPr/>
        </p:nvSpPr>
        <p:spPr bwMode="auto">
          <a:xfrm>
            <a:off x="2789238" y="6245225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itchFamily="34" charset="0"/>
                <a:cs typeface="Arial" panose="020B0604020202020204" pitchFamily="34" charset="0"/>
              </a:rPr>
              <a:t>Photo courtesy of Rennett Stowe (@flickr.com) - granted under creative commons licence – attribution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Shoulder Plates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755650" y="1355725"/>
            <a:ext cx="3786188" cy="175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b="1"/>
              <a:t>What was it made from?</a:t>
            </a:r>
          </a:p>
          <a:p>
            <a:pPr eaLnBrk="1" hangingPunct="1"/>
            <a:r>
              <a:rPr lang="en-GB" altLang="en-US"/>
              <a:t>Soft iron on the inside and mild steel on the outside, which allowed the plates to become hardened against damage without becoming brittle.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763588" y="3262313"/>
            <a:ext cx="3778250" cy="1754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b="1"/>
              <a:t>Advantages</a:t>
            </a:r>
          </a:p>
          <a:p>
            <a:pPr eaLnBrk="1" hangingPunct="1"/>
            <a:r>
              <a:rPr lang="en-GB" altLang="en-US"/>
              <a:t>The overlapping metal strips were fastened with hooks and laces at the front and hinged at the back. Internal vertical leather strips enabled the soldier to bend easily.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3588" y="5168900"/>
            <a:ext cx="4867275" cy="923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Disadvantages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The upper and forearms were unprotected.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Hot and heavy in battle.</a:t>
            </a:r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4708525" y="3262313"/>
            <a:ext cx="3679825" cy="1477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b="1"/>
              <a:t>How does it work?</a:t>
            </a:r>
          </a:p>
          <a:p>
            <a:pPr eaLnBrk="1" hangingPunct="1"/>
            <a:r>
              <a:rPr lang="en-GB" altLang="en-US"/>
              <a:t>The shoulder plates were made of curved, hinged pieces of metal which enabled the soldier to move freely yet remain protected.</a:t>
            </a:r>
            <a:endParaRPr lang="en-GB" altLang="en-US" sz="1600"/>
          </a:p>
        </p:txBody>
      </p:sp>
      <p:pic>
        <p:nvPicPr>
          <p:cNvPr id="1434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1330325"/>
            <a:ext cx="22225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Box 21"/>
          <p:cNvSpPr txBox="1">
            <a:spLocks noChangeArrowheads="1"/>
          </p:cNvSpPr>
          <p:nvPr/>
        </p:nvSpPr>
        <p:spPr bwMode="auto">
          <a:xfrm>
            <a:off x="2789238" y="6245225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itchFamily="34" charset="0"/>
                <a:cs typeface="Arial" panose="020B0604020202020204" pitchFamily="34" charset="0"/>
              </a:rPr>
              <a:t>Photo courtesy of Michael Coghlan (@flickr.com) - granted under creative commons licence – attribution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Shield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650" y="1265238"/>
            <a:ext cx="4537075" cy="1754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What was it made from?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The shields were generally made from wood, with additional layers added to create the curve.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The shields were covered in leather and linen then decorated elaborately.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763588" y="3079750"/>
            <a:ext cx="3816350" cy="175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b="1"/>
              <a:t>Advantages</a:t>
            </a:r>
          </a:p>
          <a:p>
            <a:pPr eaLnBrk="1" hangingPunct="1"/>
            <a:r>
              <a:rPr lang="en-GB" altLang="en-US"/>
              <a:t>The hand grip, on the inside of the shield, was protected by a metal boss which could also be used to push into an enemy and knock them down.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763588" y="4892675"/>
            <a:ext cx="381635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b="1"/>
              <a:t>Disadvantages</a:t>
            </a:r>
          </a:p>
          <a:p>
            <a:pPr eaLnBrk="1" hangingPunct="1"/>
            <a:r>
              <a:rPr lang="en-GB" altLang="en-US"/>
              <a:t>They were very heavy and absorbed water during rain fall, making them even heavier.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3625" y="3784600"/>
            <a:ext cx="3514725" cy="2308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How does it work?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It was semi-circular so that any objects thrown at the soldier would rebound to the other side.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The roman soldiers used the shields to create battle formations.</a:t>
            </a:r>
          </a:p>
        </p:txBody>
      </p:sp>
      <p:pic>
        <p:nvPicPr>
          <p:cNvPr id="15367" name="Picture 1" descr="Screen Shot 2017-10-01 at 21.11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1265238"/>
            <a:ext cx="22066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Box 21"/>
          <p:cNvSpPr txBox="1">
            <a:spLocks noChangeArrowheads="1"/>
          </p:cNvSpPr>
          <p:nvPr/>
        </p:nvSpPr>
        <p:spPr bwMode="auto">
          <a:xfrm>
            <a:off x="2789238" y="6245225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itchFamily="34" charset="0"/>
                <a:cs typeface="Arial" panose="020B0604020202020204" pitchFamily="34" charset="0"/>
              </a:rPr>
              <a:t>Photo courtesy of kimbenson45 (@flickr.com) - granted under creative commons licence – attribution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Body Armour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650" y="1739900"/>
            <a:ext cx="3786188" cy="1200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What was it made from?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Multiple, individual iron bands wrapped around the chest and shoulders.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3588" y="3038475"/>
            <a:ext cx="3778250" cy="20304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Advantages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Gave good  protection and allowed some movement.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The strips of metal could be replaced if they were damaged.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The shoulder plates were hinged to allow movement.</a:t>
            </a: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763588" y="5168900"/>
            <a:ext cx="377825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b="1"/>
              <a:t>Disadvantages</a:t>
            </a:r>
          </a:p>
          <a:p>
            <a:pPr eaLnBrk="1" hangingPunct="1"/>
            <a:r>
              <a:rPr lang="en-GB" altLang="en-US"/>
              <a:t>Soldiers needed help to put on the body armour as it was so heavy.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4875" y="3784600"/>
            <a:ext cx="3673475" cy="2308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How does it work?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The iron bands were attached together by leather internal strips.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Additional curved metal strips were positioned on the shoulders to provide extra coverage. </a:t>
            </a:r>
          </a:p>
        </p:txBody>
      </p:sp>
      <p:pic>
        <p:nvPicPr>
          <p:cNvPr id="1639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1265238"/>
            <a:ext cx="1604963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21"/>
          <p:cNvSpPr txBox="1">
            <a:spLocks noChangeArrowheads="1"/>
          </p:cNvSpPr>
          <p:nvPr/>
        </p:nvSpPr>
        <p:spPr bwMode="auto">
          <a:xfrm>
            <a:off x="2789238" y="6245225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itchFamily="34" charset="0"/>
                <a:cs typeface="Arial" panose="020B0604020202020204" pitchFamily="34" charset="0"/>
              </a:rPr>
              <a:t>Photo courtesy of Michael Park (@flickr.com) - granted under creative commons licence – attribution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104</TotalTime>
  <Words>895</Words>
  <Application>Microsoft Office PowerPoint</Application>
  <PresentationFormat>On-screen Show (4:3)</PresentationFormat>
  <Paragraphs>96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Tuffy</vt:lpstr>
      <vt:lpstr>Twinkl</vt:lpstr>
      <vt:lpstr>Arial</vt:lpstr>
      <vt:lpstr>Sassoon Infant Rg</vt:lpstr>
      <vt:lpstr>Twinkl SemiBold</vt:lpstr>
      <vt:lpstr>Calibri</vt:lpstr>
      <vt:lpstr>Office Theme</vt:lpstr>
      <vt:lpstr>PowerPoint Presentation</vt:lpstr>
      <vt:lpstr>PowerPoint Presentation</vt:lpstr>
      <vt:lpstr>PowerPoint Presentation</vt:lpstr>
      <vt:lpstr>Pick one item and research it in more detail</vt:lpstr>
      <vt:lpstr>Sandals</vt:lpstr>
      <vt:lpstr>Helmet</vt:lpstr>
      <vt:lpstr>Shoulder Plates</vt:lpstr>
      <vt:lpstr>Shield</vt:lpstr>
      <vt:lpstr>Body Armour</vt:lpstr>
      <vt:lpstr>Tunic</vt:lpstr>
      <vt:lpstr>Groin Protection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Holmes</dc:creator>
  <cp:lastModifiedBy>Dominique Beckwith</cp:lastModifiedBy>
  <cp:revision>7</cp:revision>
  <dcterms:created xsi:type="dcterms:W3CDTF">2017-10-09T10:24:34Z</dcterms:created>
  <dcterms:modified xsi:type="dcterms:W3CDTF">2021-01-28T14:56:29Z</dcterms:modified>
</cp:coreProperties>
</file>