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4" r:id="rId4"/>
    <p:sldId id="262" r:id="rId5"/>
    <p:sldId id="263" r:id="rId6"/>
    <p:sldId id="266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16200000">
            <a:off x="-2957076" y="3075057"/>
            <a:ext cx="6858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1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83A0F51-31DF-47DC-BD94-3EEB934F2FC5}" type="datetimeFigureOut">
              <a:rPr lang="en-GB" smtClean="0">
                <a:solidFill>
                  <a:prstClr val="white"/>
                </a:solidFill>
              </a:rPr>
              <a:pPr/>
              <a:t>17/01/2021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3FFB1F-5370-4408-B8F9-1B5FE5B22A69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0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16200000">
            <a:off x="-2957076" y="3075057"/>
            <a:ext cx="6858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http://1.bp.blogspot.com/-xme_eri1oTQ/T7RaaChA_9I/AAAAAAAABaE/T6CJnlRnzZM/s1600/IMG_005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trans="15000" numberOfShades="3"/>
                    </a14:imgEffect>
                    <a14:imgEffect>
                      <a14:sharpenSoften amount="33000"/>
                    </a14:imgEffect>
                    <a14:imgEffect>
                      <a14:brightnessContrast bright="28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8" y="0"/>
            <a:ext cx="11248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6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957076" y="3075057"/>
            <a:ext cx="6858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13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423593" y="1671968"/>
            <a:ext cx="8301014" cy="875289"/>
          </a:xfrm>
          <a:prstGeom prst="wedgeRoundRectCallout">
            <a:avLst>
              <a:gd name="adj1" fmla="val -421"/>
              <a:gd name="adj2" fmla="val 9477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Here are some different images of Puck.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B2E412-FF55-407F-AC69-0DACC1784987}"/>
              </a:ext>
            </a:extLst>
          </p:cNvPr>
          <p:cNvSpPr txBox="1"/>
          <p:nvPr/>
        </p:nvSpPr>
        <p:spPr>
          <a:xfrm>
            <a:off x="2231888" y="1"/>
            <a:ext cx="8436113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86" y="3069771"/>
            <a:ext cx="10735318" cy="30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3593" y="820695"/>
            <a:ext cx="813690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Character Context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391628" y="1598136"/>
            <a:ext cx="7438863" cy="4188710"/>
          </a:xfrm>
          <a:prstGeom prst="wedgeRoundRectCallout">
            <a:avLst>
              <a:gd name="adj1" fmla="val -421"/>
              <a:gd name="adj2" fmla="val 9477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 Shakespeare’s day, it was believed that fairies and ‘small beings’ did exist.  Whenever something peculiar happened -at home or in the village (such as tools disappearing or doors closing by themselves!)- it was sometimes blamed on fairies or sprites!</a:t>
            </a:r>
            <a:endParaRPr lang="en-GB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B2E412-FF55-407F-AC69-0DACC1784987}"/>
              </a:ext>
            </a:extLst>
          </p:cNvPr>
          <p:cNvSpPr txBox="1"/>
          <p:nvPr/>
        </p:nvSpPr>
        <p:spPr>
          <a:xfrm>
            <a:off x="2231888" y="1"/>
            <a:ext cx="8436113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William Shakespeare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89" y="1933302"/>
            <a:ext cx="2716991" cy="34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3593" y="820695"/>
            <a:ext cx="813690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FAIRY FOLKLORE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391628" y="1598136"/>
            <a:ext cx="7438863" cy="4188710"/>
          </a:xfrm>
          <a:prstGeom prst="wedgeRoundRectCallout">
            <a:avLst>
              <a:gd name="adj1" fmla="val -421"/>
              <a:gd name="adj2" fmla="val 9477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Traditionally, people believed that:</a:t>
            </a:r>
          </a:p>
          <a:p>
            <a:pPr algn="ctr"/>
            <a:endParaRPr lang="en-US" sz="28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Fairies mainly spent their time dancing</a:t>
            </a:r>
          </a:p>
          <a:p>
            <a:pPr algn="ctr"/>
            <a:endParaRPr lang="en-US" sz="28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It was a bad idea to get on the wrong side of a fairy…!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B2E412-FF55-407F-AC69-0DACC1784987}"/>
              </a:ext>
            </a:extLst>
          </p:cNvPr>
          <p:cNvSpPr txBox="1"/>
          <p:nvPr/>
        </p:nvSpPr>
        <p:spPr>
          <a:xfrm>
            <a:off x="2231888" y="1"/>
            <a:ext cx="8436113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76" y="1853826"/>
            <a:ext cx="3539065" cy="41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59845" y="4883244"/>
            <a:ext cx="229266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(Painting by a famous poet called William Blake.)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B2E412-FF55-407F-AC69-0DACC1784987}"/>
              </a:ext>
            </a:extLst>
          </p:cNvPr>
          <p:cNvSpPr txBox="1"/>
          <p:nvPr/>
        </p:nvSpPr>
        <p:spPr>
          <a:xfrm>
            <a:off x="2231888" y="1"/>
            <a:ext cx="8436113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" y="820695"/>
            <a:ext cx="8183743" cy="5706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948" y="572501"/>
            <a:ext cx="229266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Here’s Oberon &amp; </a:t>
            </a:r>
            <a:r>
              <a:rPr lang="en-GB" sz="32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Titania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7617" y="572501"/>
            <a:ext cx="229266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Here’s Puck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1234" y="550841"/>
            <a:ext cx="229266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Here’s other fairies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6155527">
            <a:off x="3385457" y="1541098"/>
            <a:ext cx="470263" cy="61015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6155527">
            <a:off x="7229771" y="1904598"/>
            <a:ext cx="470263" cy="61015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1666" y="1111110"/>
            <a:ext cx="2609099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How might Puck be viewed as </a:t>
            </a:r>
            <a:r>
              <a:rPr lang="en-GB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different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to the other fairies?</a:t>
            </a:r>
          </a:p>
          <a:p>
            <a:pPr algn="ctr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Why is it important that he ‘stands out?’</a:t>
            </a:r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B2E412-FF55-407F-AC69-0DACC1784987}"/>
              </a:ext>
            </a:extLst>
          </p:cNvPr>
          <p:cNvSpPr txBox="1"/>
          <p:nvPr/>
        </p:nvSpPr>
        <p:spPr>
          <a:xfrm>
            <a:off x="2231888" y="1"/>
            <a:ext cx="8436113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" y="820695"/>
            <a:ext cx="8183743" cy="5706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948" y="572501"/>
            <a:ext cx="229266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Here’s Oberon &amp; </a:t>
            </a:r>
            <a:r>
              <a:rPr lang="en-GB" sz="32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Titania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7617" y="572501"/>
            <a:ext cx="229266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Here’s Puck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1234" y="550841"/>
            <a:ext cx="229266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Here’s other fairies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6155527">
            <a:off x="3385457" y="1541098"/>
            <a:ext cx="470263" cy="61015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6155527">
            <a:off x="7229771" y="1904598"/>
            <a:ext cx="470263" cy="61015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CB2E412-FF55-407F-AC69-0DACC1784987}"/>
              </a:ext>
            </a:extLst>
          </p:cNvPr>
          <p:cNvSpPr txBox="1"/>
          <p:nvPr/>
        </p:nvSpPr>
        <p:spPr>
          <a:xfrm>
            <a:off x="2231888" y="1"/>
            <a:ext cx="8436113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76" y="1853826"/>
            <a:ext cx="3539065" cy="41256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31507" y="948392"/>
            <a:ext cx="675056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545454"/>
                </a:solidFill>
                <a:latin typeface="arial" panose="020B0604020202020204" pitchFamily="34" charset="0"/>
              </a:rPr>
              <a:t>Shakespeare describes Puck as:</a:t>
            </a:r>
            <a:endParaRPr lang="en-US" sz="2800" dirty="0">
              <a:solidFill>
                <a:srgbClr val="545454"/>
              </a:solidFill>
              <a:latin typeface="arial" panose="020B0604020202020204" pitchFamily="34" charset="0"/>
            </a:endParaRPr>
          </a:p>
          <a:p>
            <a:endParaRPr lang="en-US" sz="4800" b="0" i="0" dirty="0" smtClean="0">
              <a:solidFill>
                <a:srgbClr val="545454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3600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‘that </a:t>
            </a:r>
            <a:r>
              <a:rPr lang="en-US" sz="3600" b="1" i="0" dirty="0" smtClean="0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shrewd</a:t>
            </a:r>
            <a:r>
              <a:rPr lang="en-US" sz="3600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 and knavish sprite’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315124" y="40907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Clever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Intelligent</a:t>
            </a:r>
          </a:p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Sharp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902" y="3653360"/>
            <a:ext cx="3441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Dishonest</a:t>
            </a:r>
          </a:p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Mischievous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222188" y="3071449"/>
            <a:ext cx="404949" cy="787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5970503" y="2807715"/>
            <a:ext cx="404949" cy="787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CB2E412-FF55-407F-AC69-0DACC1784987}"/>
              </a:ext>
            </a:extLst>
          </p:cNvPr>
          <p:cNvSpPr txBox="1"/>
          <p:nvPr/>
        </p:nvSpPr>
        <p:spPr>
          <a:xfrm>
            <a:off x="2231888" y="1"/>
            <a:ext cx="8436113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3406" y="783772"/>
            <a:ext cx="59697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Audiences today might use modern adjectives to describe PUCK. Here’s some:</a:t>
            </a:r>
          </a:p>
          <a:p>
            <a:endParaRPr lang="en-GB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Troublesome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Hilarious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Mischievous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Entertaining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Smart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Sharp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Witty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079" y="4312807"/>
            <a:ext cx="2759545" cy="1660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572" y="1360714"/>
            <a:ext cx="2053045" cy="20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CB2E412-FF55-407F-AC69-0DACC1784987}"/>
              </a:ext>
            </a:extLst>
          </p:cNvPr>
          <p:cNvSpPr txBox="1"/>
          <p:nvPr/>
        </p:nvSpPr>
        <p:spPr>
          <a:xfrm>
            <a:off x="2231888" y="1"/>
            <a:ext cx="8436113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3406" y="783772"/>
            <a:ext cx="59697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Why is it important to have a </a:t>
            </a:r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troublesome/ hilarious/ mischievous/ entertaining/ smart/ sharp/ witty </a:t>
            </a: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character in the play?</a:t>
            </a:r>
          </a:p>
          <a:p>
            <a:endParaRPr lang="en-GB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Imagine the play without Puck. What difference would that make?</a:t>
            </a:r>
          </a:p>
          <a:p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079" y="4312807"/>
            <a:ext cx="2759545" cy="1660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572" y="1360714"/>
            <a:ext cx="2053045" cy="20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207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</vt:lpstr>
      <vt:lpstr>Calibri</vt:lpstr>
      <vt:lpstr>Century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Calloway</dc:creator>
  <cp:lastModifiedBy>Gemma Kinsella</cp:lastModifiedBy>
  <cp:revision>15</cp:revision>
  <dcterms:created xsi:type="dcterms:W3CDTF">2019-02-06T10:44:19Z</dcterms:created>
  <dcterms:modified xsi:type="dcterms:W3CDTF">2021-01-17T12:28:56Z</dcterms:modified>
</cp:coreProperties>
</file>