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6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00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3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7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53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214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86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82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5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83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6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9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1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9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5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745E-DB88-4BC8-94E2-6F5EDAFF894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FFB1-89D7-4471-945D-46A0F689F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1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'The Meeting of Oberon and Titania.jpg - Wikimed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1822"/>
            <a:ext cx="10904544" cy="6846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2029" y="1323704"/>
            <a:ext cx="3024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Kinetic" panose="00000500000000000000" pitchFamily="50" charset="0"/>
              </a:rPr>
              <a:t>Act 4 Lesson </a:t>
            </a:r>
            <a:r>
              <a:rPr lang="en-GB" sz="3600" dirty="0" smtClean="0">
                <a:solidFill>
                  <a:schemeClr val="bg1"/>
                </a:solidFill>
                <a:latin typeface="Kinetic" panose="00000500000000000000" pitchFamily="50" charset="0"/>
              </a:rPr>
              <a:t>2</a:t>
            </a:r>
            <a:endParaRPr lang="en-GB" sz="3600" dirty="0">
              <a:solidFill>
                <a:schemeClr val="bg1"/>
              </a:solidFill>
              <a:latin typeface="Kinetic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1612" y="322217"/>
            <a:ext cx="7422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Kinetic" panose="00000500000000000000" pitchFamily="50" charset="0"/>
              </a:rPr>
              <a:t>A Midsummer Night’s Dream</a:t>
            </a:r>
            <a:endParaRPr lang="en-GB" sz="4800" dirty="0">
              <a:solidFill>
                <a:schemeClr val="bg1"/>
              </a:solidFill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07" y="188458"/>
            <a:ext cx="4133850" cy="256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2" y="2966902"/>
            <a:ext cx="4143375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172" y="207508"/>
            <a:ext cx="4133850" cy="254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172" y="2966902"/>
            <a:ext cx="41433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55" y="293777"/>
            <a:ext cx="4143375" cy="2543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55" y="2976018"/>
            <a:ext cx="4114800" cy="254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882" y="293777"/>
            <a:ext cx="4105275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882" y="2976018"/>
            <a:ext cx="41529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15" y="240710"/>
            <a:ext cx="4143375" cy="2562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914" y="240710"/>
            <a:ext cx="4114800" cy="256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90" y="3078887"/>
            <a:ext cx="41529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6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1" y="905690"/>
            <a:ext cx="9178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Kinetic" panose="00000500000000000000" pitchFamily="50" charset="0"/>
              </a:rPr>
              <a:t>In today’s lesson you are going to begin to think about your favourite character. What we would like you to do is to choose one character. Either draw a picture of them or use the image from the slides and place it in the middle of a piece of paper. </a:t>
            </a:r>
          </a:p>
          <a:p>
            <a:pPr algn="just"/>
            <a:endParaRPr lang="en-GB" sz="2400" dirty="0">
              <a:latin typeface="Kinetic" panose="00000500000000000000" pitchFamily="50" charset="0"/>
            </a:endParaRPr>
          </a:p>
          <a:p>
            <a:pPr algn="just"/>
            <a:r>
              <a:rPr lang="en-GB" sz="2400" dirty="0" smtClean="0">
                <a:latin typeface="Kinetic" panose="00000500000000000000" pitchFamily="50" charset="0"/>
              </a:rPr>
              <a:t>The next four slides take you through the process of building up a word and phrase bank for a character. Use this method to complete a word bank for your chosen character. We have done one for you about Puck.</a:t>
            </a:r>
          </a:p>
          <a:p>
            <a:pPr algn="just"/>
            <a:endParaRPr lang="en-GB" sz="2400" dirty="0" smtClean="0">
              <a:latin typeface="Kinetic" panose="00000500000000000000" pitchFamily="50" charset="0"/>
            </a:endParaRPr>
          </a:p>
          <a:p>
            <a:pPr algn="just"/>
            <a:r>
              <a:rPr lang="en-GB" sz="2400" dirty="0" smtClean="0">
                <a:latin typeface="Kinetic" panose="00000500000000000000" pitchFamily="50" charset="0"/>
              </a:rPr>
              <a:t>On the last three slides there are images of the main characters for you to use, or you can search safely on the internet for your own.</a:t>
            </a:r>
            <a:endParaRPr lang="en-GB" sz="2400" dirty="0">
              <a:latin typeface="Kinetic" panose="00000500000000000000" pitchFamily="50" charset="0"/>
            </a:endParaRPr>
          </a:p>
          <a:p>
            <a:pPr algn="just"/>
            <a:endParaRPr lang="en-GB" sz="2400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D83ABF-F9AF-4C47-A7E5-B55605F35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92" y="1719589"/>
            <a:ext cx="2758519" cy="4551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18F88-42FB-4414-ACE6-FAD80E5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8895"/>
            <a:ext cx="9144000" cy="994306"/>
          </a:xfrm>
        </p:spPr>
        <p:txBody>
          <a:bodyPr/>
          <a:lstStyle/>
          <a:p>
            <a:r>
              <a:rPr lang="en-GB" sz="3600" dirty="0"/>
              <a:t>Describing a Character’s Appearance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2096E0-94BD-445E-8A2E-9B773C8A2919}"/>
              </a:ext>
            </a:extLst>
          </p:cNvPr>
          <p:cNvSpPr txBox="1">
            <a:spLocks/>
          </p:cNvSpPr>
          <p:nvPr/>
        </p:nvSpPr>
        <p:spPr>
          <a:xfrm>
            <a:off x="2360614" y="1474257"/>
            <a:ext cx="1982088" cy="1954743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is important that a character description allows the reader to picture what that character looks like.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67035A-2074-4BCD-BD7D-7961CC416E9E}"/>
              </a:ext>
            </a:extLst>
          </p:cNvPr>
          <p:cNvSpPr/>
          <p:nvPr/>
        </p:nvSpPr>
        <p:spPr>
          <a:xfrm>
            <a:off x="2360614" y="3583823"/>
            <a:ext cx="1982089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Look at King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Enk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. What features would you want the reader to picture?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8BB8BA-96DB-46C6-9005-10D78860576A}"/>
              </a:ext>
            </a:extLst>
          </p:cNvPr>
          <p:cNvGrpSpPr/>
          <p:nvPr/>
        </p:nvGrpSpPr>
        <p:grpSpPr>
          <a:xfrm>
            <a:off x="5204483" y="2045474"/>
            <a:ext cx="1646526" cy="427685"/>
            <a:chOff x="3680483" y="2045473"/>
            <a:chExt cx="1646526" cy="4276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8A9B48-0B97-40A4-8A1A-11DE4991FF4E}"/>
                </a:ext>
              </a:extLst>
            </p:cNvPr>
            <p:cNvSpPr txBox="1"/>
            <p:nvPr/>
          </p:nvSpPr>
          <p:spPr>
            <a:xfrm>
              <a:off x="3680483" y="2045473"/>
              <a:ext cx="1228649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long hair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7FCF1D0-0945-48BF-9CFB-336B238B3A28}"/>
                </a:ext>
              </a:extLst>
            </p:cNvPr>
            <p:cNvCxnSpPr/>
            <p:nvPr/>
          </p:nvCxnSpPr>
          <p:spPr>
            <a:xfrm>
              <a:off x="4883965" y="2230139"/>
              <a:ext cx="443044" cy="24301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2972C6-880B-44C7-AAA9-8749AE266091}"/>
              </a:ext>
            </a:extLst>
          </p:cNvPr>
          <p:cNvGrpSpPr/>
          <p:nvPr/>
        </p:nvGrpSpPr>
        <p:grpSpPr>
          <a:xfrm>
            <a:off x="4531071" y="3256517"/>
            <a:ext cx="2300868" cy="427685"/>
            <a:chOff x="3007071" y="3256516"/>
            <a:chExt cx="2300868" cy="4276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2102EE-88AD-46E0-B3A7-8B8A6C6FBD4F}"/>
                </a:ext>
              </a:extLst>
            </p:cNvPr>
            <p:cNvSpPr txBox="1"/>
            <p:nvPr/>
          </p:nvSpPr>
          <p:spPr>
            <a:xfrm>
              <a:off x="3007071" y="3256516"/>
              <a:ext cx="1899769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wears nice robes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96CF42C-68FF-48FB-A1C1-7A27BE1CB1FD}"/>
                </a:ext>
              </a:extLst>
            </p:cNvPr>
            <p:cNvCxnSpPr/>
            <p:nvPr/>
          </p:nvCxnSpPr>
          <p:spPr>
            <a:xfrm>
              <a:off x="4864895" y="3441182"/>
              <a:ext cx="443044" cy="24301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E3A193-B3D3-41D0-9BDB-22484A398139}"/>
              </a:ext>
            </a:extLst>
          </p:cNvPr>
          <p:cNvGrpSpPr/>
          <p:nvPr/>
        </p:nvGrpSpPr>
        <p:grpSpPr>
          <a:xfrm>
            <a:off x="5480955" y="4192102"/>
            <a:ext cx="1269386" cy="375350"/>
            <a:chOff x="3956955" y="4192102"/>
            <a:chExt cx="1269386" cy="3753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C100BA-0086-4CE9-98D2-D7B25E4D2293}"/>
                </a:ext>
              </a:extLst>
            </p:cNvPr>
            <p:cNvSpPr txBox="1"/>
            <p:nvPr/>
          </p:nvSpPr>
          <p:spPr>
            <a:xfrm>
              <a:off x="3956955" y="4198120"/>
              <a:ext cx="800885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slim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6BA1035-FB81-47A2-999D-B5A03C9FA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7081" y="4192102"/>
              <a:ext cx="509260" cy="16658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6DFC2B-4ED7-4B89-B360-977C440A5A48}"/>
              </a:ext>
            </a:extLst>
          </p:cNvPr>
          <p:cNvGrpSpPr/>
          <p:nvPr/>
        </p:nvGrpSpPr>
        <p:grpSpPr>
          <a:xfrm>
            <a:off x="7063226" y="1661236"/>
            <a:ext cx="2182911" cy="369332"/>
            <a:chOff x="5539225" y="1661236"/>
            <a:chExt cx="2182911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90A9B6-E8EC-4777-975C-23830DC1134C}"/>
                </a:ext>
              </a:extLst>
            </p:cNvPr>
            <p:cNvSpPr txBox="1"/>
            <p:nvPr/>
          </p:nvSpPr>
          <p:spPr>
            <a:xfrm>
              <a:off x="6052866" y="1661236"/>
              <a:ext cx="166927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wears crown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7BCD836-EA44-4E83-9A91-2C980C0143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9225" y="1847202"/>
              <a:ext cx="672036" cy="4542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262BCB-9286-41D6-9BFB-947632B72C22}"/>
              </a:ext>
            </a:extLst>
          </p:cNvPr>
          <p:cNvGrpSpPr/>
          <p:nvPr/>
        </p:nvGrpSpPr>
        <p:grpSpPr>
          <a:xfrm>
            <a:off x="7073870" y="2180192"/>
            <a:ext cx="2376593" cy="369332"/>
            <a:chOff x="5549869" y="2180192"/>
            <a:chExt cx="2376593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6D56B5-BEC9-417F-9123-0A52CBD37B17}"/>
                </a:ext>
              </a:extLst>
            </p:cNvPr>
            <p:cNvSpPr txBox="1"/>
            <p:nvPr/>
          </p:nvSpPr>
          <p:spPr>
            <a:xfrm>
              <a:off x="6575974" y="2180192"/>
              <a:ext cx="1350488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thin face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26C04-C655-488B-BB30-B566CFC35F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49869" y="2182412"/>
              <a:ext cx="1117485" cy="23239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765DAC-DD38-4DB9-8250-ECA572985121}"/>
              </a:ext>
            </a:extLst>
          </p:cNvPr>
          <p:cNvGrpSpPr/>
          <p:nvPr/>
        </p:nvGrpSpPr>
        <p:grpSpPr>
          <a:xfrm>
            <a:off x="7632613" y="3263496"/>
            <a:ext cx="2304129" cy="369332"/>
            <a:chOff x="6108612" y="3263496"/>
            <a:chExt cx="23041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E78A82-E686-4959-923A-D1E1F12AB86F}"/>
                </a:ext>
              </a:extLst>
            </p:cNvPr>
            <p:cNvSpPr txBox="1"/>
            <p:nvPr/>
          </p:nvSpPr>
          <p:spPr>
            <a:xfrm>
              <a:off x="6717680" y="3263496"/>
              <a:ext cx="1695061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wears a cloak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CA603BE-A92B-4CDF-849B-1692E95B30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8612" y="3284988"/>
              <a:ext cx="609068" cy="163174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1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D83ABF-F9AF-4C47-A7E5-B55605F35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37" y="2252950"/>
            <a:ext cx="2426955" cy="4004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18F88-42FB-4414-ACE6-FAD80E5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8895"/>
            <a:ext cx="9144000" cy="994306"/>
          </a:xfrm>
        </p:spPr>
        <p:txBody>
          <a:bodyPr/>
          <a:lstStyle/>
          <a:p>
            <a:r>
              <a:rPr lang="en-GB" sz="3600" dirty="0"/>
              <a:t>Describing a Character’s Appearance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2096E0-94BD-445E-8A2E-9B773C8A2919}"/>
              </a:ext>
            </a:extLst>
          </p:cNvPr>
          <p:cNvSpPr txBox="1">
            <a:spLocks/>
          </p:cNvSpPr>
          <p:nvPr/>
        </p:nvSpPr>
        <p:spPr>
          <a:xfrm>
            <a:off x="2360614" y="1314866"/>
            <a:ext cx="7686601" cy="84065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What adjectives would work well to create a picture of the king?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Think carefully about what is most important for your reader to know.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F667945-2E17-4B07-8B49-6699B028E849}"/>
              </a:ext>
            </a:extLst>
          </p:cNvPr>
          <p:cNvGrpSpPr/>
          <p:nvPr/>
        </p:nvGrpSpPr>
        <p:grpSpPr>
          <a:xfrm>
            <a:off x="2313127" y="3575436"/>
            <a:ext cx="3346030" cy="1041906"/>
            <a:chOff x="789127" y="3575436"/>
            <a:chExt cx="3346030" cy="104190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CA74C13-85CE-446B-9F44-D2BCAC69AFBF}"/>
                </a:ext>
              </a:extLst>
            </p:cNvPr>
            <p:cNvGrpSpPr/>
            <p:nvPr/>
          </p:nvGrpSpPr>
          <p:grpSpPr>
            <a:xfrm>
              <a:off x="789127" y="3575436"/>
              <a:ext cx="1789925" cy="1041906"/>
              <a:chOff x="789127" y="3575436"/>
              <a:chExt cx="1789925" cy="104190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E6DEAA-9143-45AD-AE6E-D759AE091FA0}"/>
                  </a:ext>
                </a:extLst>
              </p:cNvPr>
              <p:cNvSpPr txBox="1"/>
              <p:nvPr/>
            </p:nvSpPr>
            <p:spPr>
              <a:xfrm>
                <a:off x="1501073" y="3878678"/>
                <a:ext cx="566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fine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0C44F3D-453C-4BE5-8134-AF41674A8D7B}"/>
                  </a:ext>
                </a:extLst>
              </p:cNvPr>
              <p:cNvSpPr txBox="1"/>
              <p:nvPr/>
            </p:nvSpPr>
            <p:spPr>
              <a:xfrm>
                <a:off x="1176201" y="3575436"/>
                <a:ext cx="11671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expensive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457459-2A5E-4ABA-AF4E-6FECFD70FBF0}"/>
                  </a:ext>
                </a:extLst>
              </p:cNvPr>
              <p:cNvSpPr txBox="1"/>
              <p:nvPr/>
            </p:nvSpPr>
            <p:spPr>
              <a:xfrm>
                <a:off x="789127" y="4248010"/>
                <a:ext cx="1471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embroidered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1755261-75D4-4637-B38B-0EE3156751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32433" y="3901494"/>
                <a:ext cx="430482" cy="1385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62E96ED-2514-4111-9953-67DE2CDA92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6154" y="4072329"/>
                <a:ext cx="392898" cy="2200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5A95487-8A3B-49BB-A750-E6C24640FF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67112" y="4062212"/>
                <a:ext cx="495804" cy="65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2972C6-880B-44C7-AAA9-8749AE266091}"/>
                </a:ext>
              </a:extLst>
            </p:cNvPr>
            <p:cNvGrpSpPr/>
            <p:nvPr/>
          </p:nvGrpSpPr>
          <p:grpSpPr>
            <a:xfrm>
              <a:off x="2526488" y="3742972"/>
              <a:ext cx="1608669" cy="662283"/>
              <a:chOff x="3699270" y="3256515"/>
              <a:chExt cx="1608669" cy="66228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2102EE-88AD-46E0-B3A7-8B8A6C6FBD4F}"/>
                  </a:ext>
                </a:extLst>
              </p:cNvPr>
              <p:cNvSpPr txBox="1"/>
              <p:nvPr/>
            </p:nvSpPr>
            <p:spPr>
              <a:xfrm>
                <a:off x="3699270" y="3256515"/>
                <a:ext cx="1211675" cy="66228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wears nice robes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96CF42C-68FF-48FB-A1C1-7A27BE1CB1FD}"/>
                  </a:ext>
                </a:extLst>
              </p:cNvPr>
              <p:cNvCxnSpPr/>
              <p:nvPr/>
            </p:nvCxnSpPr>
            <p:spPr>
              <a:xfrm>
                <a:off x="4864895" y="3441182"/>
                <a:ext cx="443044" cy="243019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D5A54C-DA4C-41A6-8504-829C213621C3}"/>
              </a:ext>
            </a:extLst>
          </p:cNvPr>
          <p:cNvGrpSpPr/>
          <p:nvPr/>
        </p:nvGrpSpPr>
        <p:grpSpPr>
          <a:xfrm>
            <a:off x="2975127" y="5058456"/>
            <a:ext cx="2577882" cy="787393"/>
            <a:chOff x="1451127" y="5058455"/>
            <a:chExt cx="2577882" cy="7873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4B0EF8C-E069-45A2-9634-E4598642F625}"/>
                </a:ext>
              </a:extLst>
            </p:cNvPr>
            <p:cNvGrpSpPr/>
            <p:nvPr/>
          </p:nvGrpSpPr>
          <p:grpSpPr>
            <a:xfrm>
              <a:off x="1451127" y="5058455"/>
              <a:ext cx="1332597" cy="787393"/>
              <a:chOff x="1230318" y="3668099"/>
              <a:chExt cx="1332597" cy="787393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B50809-8C58-42B5-9AC1-5AE83AD5565C}"/>
                  </a:ext>
                </a:extLst>
              </p:cNvPr>
              <p:cNvSpPr txBox="1"/>
              <p:nvPr/>
            </p:nvSpPr>
            <p:spPr>
              <a:xfrm>
                <a:off x="1313049" y="4086160"/>
                <a:ext cx="979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slender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CC975C-C513-47DA-A6AB-EE71724545FB}"/>
                  </a:ext>
                </a:extLst>
              </p:cNvPr>
              <p:cNvSpPr txBox="1"/>
              <p:nvPr/>
            </p:nvSpPr>
            <p:spPr>
              <a:xfrm>
                <a:off x="1230318" y="3668099"/>
                <a:ext cx="11671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stooped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19D510A-0E73-4841-80F2-3A8BFC80FA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32433" y="3901494"/>
                <a:ext cx="430482" cy="1385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2307684-D4C4-4063-B689-D90C1AF61C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5740" y="4056833"/>
                <a:ext cx="377175" cy="2274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FE3A193-B3D3-41D0-9BDB-22484A398139}"/>
                </a:ext>
              </a:extLst>
            </p:cNvPr>
            <p:cNvGrpSpPr/>
            <p:nvPr/>
          </p:nvGrpSpPr>
          <p:grpSpPr>
            <a:xfrm>
              <a:off x="2759623" y="5256740"/>
              <a:ext cx="1269386" cy="375350"/>
              <a:chOff x="3956955" y="4192102"/>
              <a:chExt cx="1269386" cy="37535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C100BA-0086-4CE9-98D2-D7B25E4D2293}"/>
                  </a:ext>
                </a:extLst>
              </p:cNvPr>
              <p:cNvSpPr txBox="1"/>
              <p:nvPr/>
            </p:nvSpPr>
            <p:spPr>
              <a:xfrm>
                <a:off x="3956955" y="4198120"/>
                <a:ext cx="800885" cy="36933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slim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E6BA1035-FB81-47A2-999D-B5A03C9FA4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7081" y="4192102"/>
                <a:ext cx="509260" cy="166581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E93503-33CD-4581-965A-3C3F943DEE0B}"/>
              </a:ext>
            </a:extLst>
          </p:cNvPr>
          <p:cNvGrpSpPr/>
          <p:nvPr/>
        </p:nvGrpSpPr>
        <p:grpSpPr>
          <a:xfrm>
            <a:off x="2170105" y="2309172"/>
            <a:ext cx="3503363" cy="987574"/>
            <a:chOff x="646104" y="2309172"/>
            <a:chExt cx="3503363" cy="9875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A216670-51E2-47A4-B400-7033A316773F}"/>
                </a:ext>
              </a:extLst>
            </p:cNvPr>
            <p:cNvGrpSpPr/>
            <p:nvPr/>
          </p:nvGrpSpPr>
          <p:grpSpPr>
            <a:xfrm>
              <a:off x="646104" y="2309172"/>
              <a:ext cx="1892762" cy="987574"/>
              <a:chOff x="646104" y="2309172"/>
              <a:chExt cx="1892762" cy="98757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0915BE-BF90-403E-9A83-7924D5E7871D}"/>
                  </a:ext>
                </a:extLst>
              </p:cNvPr>
              <p:cNvSpPr txBox="1"/>
              <p:nvPr/>
            </p:nvSpPr>
            <p:spPr>
              <a:xfrm>
                <a:off x="1247154" y="2607035"/>
                <a:ext cx="860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wispy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889A3D-0FAA-4909-B524-81C2CC396C74}"/>
                  </a:ext>
                </a:extLst>
              </p:cNvPr>
              <p:cNvSpPr txBox="1"/>
              <p:nvPr/>
            </p:nvSpPr>
            <p:spPr>
              <a:xfrm>
                <a:off x="646104" y="2309172"/>
                <a:ext cx="1775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shoulder-length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DDC195-54FA-492E-960C-29B76932876F}"/>
                  </a:ext>
                </a:extLst>
              </p:cNvPr>
              <p:cNvSpPr txBox="1"/>
              <p:nvPr/>
            </p:nvSpPr>
            <p:spPr>
              <a:xfrm>
                <a:off x="823425" y="2927414"/>
                <a:ext cx="1506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snowy white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369C038-F24A-49DD-874B-C4BA195D66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7626" y="2635230"/>
                <a:ext cx="430482" cy="1385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045E050-B61C-4C17-A770-F3FB19DB8D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2433" y="2784549"/>
                <a:ext cx="406433" cy="2301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8E6E81-E198-42C0-BE41-AD4C6DC6F5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0456" y="2790569"/>
                <a:ext cx="547652" cy="299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48BB8BA-96DB-46C6-9005-10D78860576A}"/>
                </a:ext>
              </a:extLst>
            </p:cNvPr>
            <p:cNvGrpSpPr/>
            <p:nvPr/>
          </p:nvGrpSpPr>
          <p:grpSpPr>
            <a:xfrm>
              <a:off x="2502941" y="2589125"/>
              <a:ext cx="1646526" cy="427685"/>
              <a:chOff x="3680483" y="2045473"/>
              <a:chExt cx="1646526" cy="42768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8A9B48-0B97-40A4-8A1A-11DE4991FF4E}"/>
                  </a:ext>
                </a:extLst>
              </p:cNvPr>
              <p:cNvSpPr txBox="1"/>
              <p:nvPr/>
            </p:nvSpPr>
            <p:spPr>
              <a:xfrm>
                <a:off x="3680483" y="2045473"/>
                <a:ext cx="1228649" cy="36933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long hair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7FCF1D0-0945-48BF-9CFB-336B238B3A28}"/>
                  </a:ext>
                </a:extLst>
              </p:cNvPr>
              <p:cNvCxnSpPr/>
              <p:nvPr/>
            </p:nvCxnSpPr>
            <p:spPr>
              <a:xfrm>
                <a:off x="4883965" y="2230139"/>
                <a:ext cx="443044" cy="243019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C9FF69F-DC8E-4216-B782-08A1F677569E}"/>
              </a:ext>
            </a:extLst>
          </p:cNvPr>
          <p:cNvGrpSpPr/>
          <p:nvPr/>
        </p:nvGrpSpPr>
        <p:grpSpPr>
          <a:xfrm>
            <a:off x="6018802" y="2252950"/>
            <a:ext cx="4076508" cy="997035"/>
            <a:chOff x="4494802" y="2252949"/>
            <a:chExt cx="4076508" cy="99703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DAAEFC0-3BDE-484D-91CE-19D623A0DA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7103" y="2532119"/>
              <a:ext cx="454329" cy="1956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5059D62-5129-4845-9A3B-85F0092812D7}"/>
                </a:ext>
              </a:extLst>
            </p:cNvPr>
            <p:cNvCxnSpPr>
              <a:cxnSpLocks/>
            </p:cNvCxnSpPr>
            <p:nvPr/>
          </p:nvCxnSpPr>
          <p:spPr>
            <a:xfrm>
              <a:off x="6737103" y="2811917"/>
              <a:ext cx="478177" cy="1611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5C96E-F86F-4A64-8002-9CCB61179D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7249" y="2747838"/>
              <a:ext cx="597523" cy="137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46DFC2B-4ED7-4B89-B360-977C440A5A48}"/>
                </a:ext>
              </a:extLst>
            </p:cNvPr>
            <p:cNvGrpSpPr/>
            <p:nvPr/>
          </p:nvGrpSpPr>
          <p:grpSpPr>
            <a:xfrm>
              <a:off x="4494802" y="2458479"/>
              <a:ext cx="2352070" cy="467898"/>
              <a:chOff x="5370066" y="1562670"/>
              <a:chExt cx="2352070" cy="46789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90A9B6-E8EC-4777-975C-23830DC1134C}"/>
                  </a:ext>
                </a:extLst>
              </p:cNvPr>
              <p:cNvSpPr txBox="1"/>
              <p:nvPr/>
            </p:nvSpPr>
            <p:spPr>
              <a:xfrm>
                <a:off x="6052866" y="1661236"/>
                <a:ext cx="1669270" cy="36933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wears crown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7BCD836-EA44-4E83-9A91-2C980C0143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70066" y="1562670"/>
                <a:ext cx="841195" cy="284532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24CB20-02F4-469E-BF37-46260B15F86E}"/>
                </a:ext>
              </a:extLst>
            </p:cNvPr>
            <p:cNvSpPr txBox="1"/>
            <p:nvPr/>
          </p:nvSpPr>
          <p:spPr>
            <a:xfrm>
              <a:off x="7177509" y="2252949"/>
              <a:ext cx="11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gold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DE1B89C-0045-42FB-8FC4-655BFA037F3B}"/>
                </a:ext>
              </a:extLst>
            </p:cNvPr>
            <p:cNvSpPr txBox="1"/>
            <p:nvPr/>
          </p:nvSpPr>
          <p:spPr>
            <a:xfrm>
              <a:off x="7334397" y="2569509"/>
              <a:ext cx="1236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bejewelled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27B7DFE-C25B-4E19-AE77-CED873B11FCB}"/>
                </a:ext>
              </a:extLst>
            </p:cNvPr>
            <p:cNvSpPr txBox="1"/>
            <p:nvPr/>
          </p:nvSpPr>
          <p:spPr>
            <a:xfrm>
              <a:off x="7146120" y="2880652"/>
              <a:ext cx="1023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heavy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715687F-BEEA-4336-8FD0-3ED94C841314}"/>
              </a:ext>
            </a:extLst>
          </p:cNvPr>
          <p:cNvGrpSpPr/>
          <p:nvPr/>
        </p:nvGrpSpPr>
        <p:grpSpPr>
          <a:xfrm>
            <a:off x="5894665" y="2681951"/>
            <a:ext cx="3844091" cy="1361576"/>
            <a:chOff x="4370664" y="2681951"/>
            <a:chExt cx="3844091" cy="1361576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A42D9B-EEF9-44F2-80C7-06A80D7498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2519" y="3558344"/>
              <a:ext cx="450424" cy="936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9348C00-CEDB-4082-A399-065F2B2DFDA7}"/>
                </a:ext>
              </a:extLst>
            </p:cNvPr>
            <p:cNvCxnSpPr>
              <a:cxnSpLocks/>
            </p:cNvCxnSpPr>
            <p:nvPr/>
          </p:nvCxnSpPr>
          <p:spPr>
            <a:xfrm>
              <a:off x="6852942" y="3680915"/>
              <a:ext cx="482762" cy="1352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9262BCB-9286-41D6-9BFB-947632B72C22}"/>
                </a:ext>
              </a:extLst>
            </p:cNvPr>
            <p:cNvGrpSpPr/>
            <p:nvPr/>
          </p:nvGrpSpPr>
          <p:grpSpPr>
            <a:xfrm>
              <a:off x="4370664" y="2681951"/>
              <a:ext cx="2577929" cy="1169460"/>
              <a:chOff x="5348533" y="1380064"/>
              <a:chExt cx="2577929" cy="116946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6D56B5-BEC9-417F-9123-0A52CBD37B17}"/>
                  </a:ext>
                </a:extLst>
              </p:cNvPr>
              <p:cNvSpPr txBox="1"/>
              <p:nvPr/>
            </p:nvSpPr>
            <p:spPr>
              <a:xfrm>
                <a:off x="6575974" y="2180192"/>
                <a:ext cx="1350488" cy="36933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thin face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9726C04-C655-488B-BB30-B566CFC35F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48533" y="1380064"/>
                <a:ext cx="1318822" cy="1034742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46FE8B8-F31A-4707-BBE4-3867A6DC30EE}"/>
                </a:ext>
              </a:extLst>
            </p:cNvPr>
            <p:cNvSpPr txBox="1"/>
            <p:nvPr/>
          </p:nvSpPr>
          <p:spPr>
            <a:xfrm>
              <a:off x="7310972" y="3322755"/>
              <a:ext cx="704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pale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D9D9AA3-E156-4706-BE4D-0AF6CAD9F355}"/>
                </a:ext>
              </a:extLst>
            </p:cNvPr>
            <p:cNvSpPr txBox="1"/>
            <p:nvPr/>
          </p:nvSpPr>
          <p:spPr>
            <a:xfrm>
              <a:off x="7299692" y="3674195"/>
              <a:ext cx="915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sunken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16B9FED-C7C7-4758-AFC7-0253E642505C}"/>
              </a:ext>
            </a:extLst>
          </p:cNvPr>
          <p:cNvGrpSpPr/>
          <p:nvPr/>
        </p:nvGrpSpPr>
        <p:grpSpPr>
          <a:xfrm>
            <a:off x="6645614" y="4340450"/>
            <a:ext cx="3876832" cy="1405141"/>
            <a:chOff x="5121614" y="4340449"/>
            <a:chExt cx="3876832" cy="1405141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00B634-8AFE-464F-813F-9FB154A534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8435" y="4651646"/>
              <a:ext cx="539685" cy="3309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9C67A1-F7AC-43D4-B6CA-2BA37C06337E}"/>
                </a:ext>
              </a:extLst>
            </p:cNvPr>
            <p:cNvCxnSpPr>
              <a:cxnSpLocks/>
              <a:endCxn id="92" idx="0"/>
            </p:cNvCxnSpPr>
            <p:nvPr/>
          </p:nvCxnSpPr>
          <p:spPr>
            <a:xfrm>
              <a:off x="7378434" y="5066744"/>
              <a:ext cx="539686" cy="3095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86BB09D-83E1-4B51-9AB4-4EA69CBC411B}"/>
                </a:ext>
              </a:extLst>
            </p:cNvPr>
            <p:cNvCxnSpPr>
              <a:cxnSpLocks/>
              <a:endCxn id="91" idx="1"/>
            </p:cNvCxnSpPr>
            <p:nvPr/>
          </p:nvCxnSpPr>
          <p:spPr>
            <a:xfrm>
              <a:off x="7363825" y="4998530"/>
              <a:ext cx="476888" cy="238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1765DAC-DD38-4DB9-8250-ECA572985121}"/>
                </a:ext>
              </a:extLst>
            </p:cNvPr>
            <p:cNvGrpSpPr/>
            <p:nvPr/>
          </p:nvGrpSpPr>
          <p:grpSpPr>
            <a:xfrm>
              <a:off x="5121614" y="4833299"/>
              <a:ext cx="2304129" cy="369332"/>
              <a:chOff x="6151743" y="3323312"/>
              <a:chExt cx="2304129" cy="36933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E78A82-E686-4959-923A-D1E1F12AB86F}"/>
                  </a:ext>
                </a:extLst>
              </p:cNvPr>
              <p:cNvSpPr txBox="1"/>
              <p:nvPr/>
            </p:nvSpPr>
            <p:spPr>
              <a:xfrm>
                <a:off x="6737785" y="3323312"/>
                <a:ext cx="1718087" cy="36933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wears a cloak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CA603BE-A92B-4CDF-849B-1692E95B3054}"/>
                  </a:ext>
                </a:extLst>
              </p:cNvPr>
              <p:cNvCxnSpPr>
                <a:cxnSpLocks/>
                <a:stCxn id="10" idx="1"/>
              </p:cNvCxnSpPr>
              <p:nvPr/>
            </p:nvCxnSpPr>
            <p:spPr>
              <a:xfrm flipH="1" flipV="1">
                <a:off x="6151743" y="3344804"/>
                <a:ext cx="586042" cy="163174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D3890B3-6D1F-40B3-ACC4-35FF294F01F3}"/>
                </a:ext>
              </a:extLst>
            </p:cNvPr>
            <p:cNvSpPr txBox="1"/>
            <p:nvPr/>
          </p:nvSpPr>
          <p:spPr>
            <a:xfrm>
              <a:off x="7806818" y="4340449"/>
              <a:ext cx="815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velvet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DB8AD0-6CB3-4AD7-B9B9-A37EC09C9D58}"/>
                </a:ext>
              </a:extLst>
            </p:cNvPr>
            <p:cNvSpPr txBox="1"/>
            <p:nvPr/>
          </p:nvSpPr>
          <p:spPr>
            <a:xfrm>
              <a:off x="7840713" y="4837759"/>
              <a:ext cx="1157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blue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94ADC36-5404-401B-9B43-96AA871C3374}"/>
                </a:ext>
              </a:extLst>
            </p:cNvPr>
            <p:cNvSpPr txBox="1"/>
            <p:nvPr/>
          </p:nvSpPr>
          <p:spPr>
            <a:xfrm>
              <a:off x="7101539" y="5376258"/>
              <a:ext cx="1633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floor-length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05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D83ABF-F9AF-4C47-A7E5-B55605F35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92" y="1719589"/>
            <a:ext cx="2758519" cy="4551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18F88-42FB-4414-ACE6-FAD80E5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8621"/>
            <a:ext cx="9144000" cy="994306"/>
          </a:xfrm>
        </p:spPr>
        <p:txBody>
          <a:bodyPr/>
          <a:lstStyle/>
          <a:p>
            <a:r>
              <a:rPr lang="en-GB" sz="3200" dirty="0"/>
              <a:t>Describing a Character Using Your Senses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2096E0-94BD-445E-8A2E-9B773C8A2919}"/>
              </a:ext>
            </a:extLst>
          </p:cNvPr>
          <p:cNvSpPr txBox="1">
            <a:spLocks/>
          </p:cNvSpPr>
          <p:nvPr/>
        </p:nvSpPr>
        <p:spPr>
          <a:xfrm>
            <a:off x="2228782" y="1272307"/>
            <a:ext cx="2747960" cy="5049834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As well as thinking about what the character looks like, we could consider the other senses.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What would the character sound like? What would they smell like? What would their clothes feel like?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Focus on describing things that will tell the reader something important. What clues can we give that the king is wealthy, powerful and old?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8BB8BA-96DB-46C6-9005-10D78860576A}"/>
              </a:ext>
            </a:extLst>
          </p:cNvPr>
          <p:cNvGrpSpPr/>
          <p:nvPr/>
        </p:nvGrpSpPr>
        <p:grpSpPr>
          <a:xfrm>
            <a:off x="5204483" y="1865677"/>
            <a:ext cx="1646526" cy="427685"/>
            <a:chOff x="3680483" y="2045473"/>
            <a:chExt cx="1646526" cy="4276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8A9B48-0B97-40A4-8A1A-11DE4991FF4E}"/>
                </a:ext>
              </a:extLst>
            </p:cNvPr>
            <p:cNvSpPr txBox="1"/>
            <p:nvPr/>
          </p:nvSpPr>
          <p:spPr>
            <a:xfrm>
              <a:off x="3680483" y="2045473"/>
              <a:ext cx="1228649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silky voice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7FCF1D0-0945-48BF-9CFB-336B238B3A28}"/>
                </a:ext>
              </a:extLst>
            </p:cNvPr>
            <p:cNvCxnSpPr/>
            <p:nvPr/>
          </p:nvCxnSpPr>
          <p:spPr>
            <a:xfrm>
              <a:off x="4883965" y="2230139"/>
              <a:ext cx="443044" cy="24301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2972C6-880B-44C7-AAA9-8749AE266091}"/>
              </a:ext>
            </a:extLst>
          </p:cNvPr>
          <p:cNvGrpSpPr/>
          <p:nvPr/>
        </p:nvGrpSpPr>
        <p:grpSpPr>
          <a:xfrm>
            <a:off x="5204483" y="2925355"/>
            <a:ext cx="1858742" cy="977492"/>
            <a:chOff x="3007071" y="2925355"/>
            <a:chExt cx="2627856" cy="9774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2102EE-88AD-46E0-B3A7-8B8A6C6FBD4F}"/>
                </a:ext>
              </a:extLst>
            </p:cNvPr>
            <p:cNvSpPr txBox="1"/>
            <p:nvPr/>
          </p:nvSpPr>
          <p:spPr>
            <a:xfrm>
              <a:off x="3007071" y="3256516"/>
              <a:ext cx="1899769" cy="64633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heavily perfumed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96CF42C-68FF-48FB-A1C1-7A27BE1CB1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4113" y="2925355"/>
              <a:ext cx="890814" cy="488745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6DFC2B-4ED7-4B89-B360-977C440A5A48}"/>
              </a:ext>
            </a:extLst>
          </p:cNvPr>
          <p:cNvGrpSpPr/>
          <p:nvPr/>
        </p:nvGrpSpPr>
        <p:grpSpPr>
          <a:xfrm>
            <a:off x="7623308" y="2546425"/>
            <a:ext cx="2182911" cy="369332"/>
            <a:chOff x="5539225" y="1661236"/>
            <a:chExt cx="2182911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7BCD836-EA44-4E83-9A91-2C980C0143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9225" y="1847202"/>
              <a:ext cx="672036" cy="4542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90A9B6-E8EC-4777-975C-23830DC1134C}"/>
                </a:ext>
              </a:extLst>
            </p:cNvPr>
            <p:cNvSpPr txBox="1"/>
            <p:nvPr/>
          </p:nvSpPr>
          <p:spPr>
            <a:xfrm>
              <a:off x="6052866" y="1661236"/>
              <a:ext cx="166927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soft fur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262BCB-9286-41D6-9BFB-947632B72C22}"/>
              </a:ext>
            </a:extLst>
          </p:cNvPr>
          <p:cNvGrpSpPr/>
          <p:nvPr/>
        </p:nvGrpSpPr>
        <p:grpSpPr>
          <a:xfrm>
            <a:off x="7063225" y="4368588"/>
            <a:ext cx="2970734" cy="1258682"/>
            <a:chOff x="4955728" y="2180192"/>
            <a:chExt cx="2970734" cy="12586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6D56B5-BEC9-417F-9123-0A52CBD37B17}"/>
                </a:ext>
              </a:extLst>
            </p:cNvPr>
            <p:cNvSpPr txBox="1"/>
            <p:nvPr/>
          </p:nvSpPr>
          <p:spPr>
            <a:xfrm>
              <a:off x="6575974" y="2180192"/>
              <a:ext cx="1350488" cy="92333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leather boots click clack loudly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26C04-C655-488B-BB30-B566CFC35F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5728" y="2414806"/>
              <a:ext cx="1711627" cy="1024068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26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D83ABF-F9AF-4C47-A7E5-B55605F35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83" y="2124501"/>
            <a:ext cx="2534232" cy="4181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18F88-42FB-4414-ACE6-FAD80E5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8621"/>
            <a:ext cx="9144000" cy="994306"/>
          </a:xfrm>
        </p:spPr>
        <p:txBody>
          <a:bodyPr/>
          <a:lstStyle/>
          <a:p>
            <a:r>
              <a:rPr lang="en-GB" dirty="0"/>
              <a:t>Figurative Language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2096E0-94BD-445E-8A2E-9B773C8A2919}"/>
              </a:ext>
            </a:extLst>
          </p:cNvPr>
          <p:cNvSpPr txBox="1">
            <a:spLocks/>
          </p:cNvSpPr>
          <p:nvPr/>
        </p:nvSpPr>
        <p:spPr>
          <a:xfrm>
            <a:off x="2228782" y="1272308"/>
            <a:ext cx="7805177" cy="73995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bg1"/>
                </a:solidFill>
                <a:latin typeface="Twinkl" pitchFamily="2" charset="0"/>
              </a:rPr>
              <a:t>To keep your reader engaged, and to create a comparison which is easy for your reader to understand, why not use figurative language?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833FCE-5FAB-4669-BDFF-876DD83ABB50}"/>
              </a:ext>
            </a:extLst>
          </p:cNvPr>
          <p:cNvGrpSpPr/>
          <p:nvPr/>
        </p:nvGrpSpPr>
        <p:grpSpPr>
          <a:xfrm>
            <a:off x="2388817" y="2298798"/>
            <a:ext cx="3131831" cy="1180460"/>
            <a:chOff x="864816" y="2298798"/>
            <a:chExt cx="3131831" cy="118046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48BB8BA-96DB-46C6-9005-10D78860576A}"/>
                </a:ext>
              </a:extLst>
            </p:cNvPr>
            <p:cNvGrpSpPr/>
            <p:nvPr/>
          </p:nvGrpSpPr>
          <p:grpSpPr>
            <a:xfrm>
              <a:off x="1378620" y="2298798"/>
              <a:ext cx="2618027" cy="646331"/>
              <a:chOff x="3319269" y="1877174"/>
              <a:chExt cx="2618027" cy="64633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8A9B48-0B97-40A4-8A1A-11DE4991FF4E}"/>
                  </a:ext>
                </a:extLst>
              </p:cNvPr>
              <p:cNvSpPr txBox="1"/>
              <p:nvPr/>
            </p:nvSpPr>
            <p:spPr>
              <a:xfrm>
                <a:off x="3319269" y="1877174"/>
                <a:ext cx="1646526" cy="646331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hair as white as snow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7FCF1D0-0945-48BF-9CFB-336B238B3A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3965" y="2230140"/>
                <a:ext cx="1053331" cy="103337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7B75DC-58C2-4904-A1C3-27C755396CBC}"/>
                </a:ext>
              </a:extLst>
            </p:cNvPr>
            <p:cNvSpPr txBox="1"/>
            <p:nvPr/>
          </p:nvSpPr>
          <p:spPr>
            <a:xfrm>
              <a:off x="864816" y="2956038"/>
              <a:ext cx="2704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A</a:t>
              </a:r>
              <a:r>
                <a:rPr lang="en-GB" sz="1400" b="1" dirty="0"/>
                <a:t> </a:t>
              </a:r>
              <a:r>
                <a:rPr lang="en-GB" sz="1400" b="1" dirty="0">
                  <a:solidFill>
                    <a:schemeClr val="accent4"/>
                  </a:solidFill>
                </a:rPr>
                <a:t>simile</a:t>
              </a:r>
              <a:r>
                <a:rPr lang="en-GB" sz="1400" b="1" dirty="0"/>
                <a:t> </a:t>
              </a:r>
              <a:r>
                <a:rPr lang="en-GB" sz="1400" dirty="0"/>
                <a:t>compares two things using the words ‘like’ or ‘as’.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C0E41C-0146-4F80-B810-625BEBCE6266}"/>
              </a:ext>
            </a:extLst>
          </p:cNvPr>
          <p:cNvGrpSpPr/>
          <p:nvPr/>
        </p:nvGrpSpPr>
        <p:grpSpPr>
          <a:xfrm>
            <a:off x="5911007" y="2124501"/>
            <a:ext cx="4081854" cy="1859499"/>
            <a:chOff x="-23504" y="2298798"/>
            <a:chExt cx="4081854" cy="185949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B39F50-125D-4C78-B854-E480BAC37118}"/>
                </a:ext>
              </a:extLst>
            </p:cNvPr>
            <p:cNvGrpSpPr/>
            <p:nvPr/>
          </p:nvGrpSpPr>
          <p:grpSpPr>
            <a:xfrm>
              <a:off x="-23504" y="2298798"/>
              <a:ext cx="4081854" cy="923330"/>
              <a:chOff x="1917145" y="1877174"/>
              <a:chExt cx="4081854" cy="92333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567682-320D-4545-B937-8B326C9AF6AA}"/>
                  </a:ext>
                </a:extLst>
              </p:cNvPr>
              <p:cNvSpPr txBox="1"/>
              <p:nvPr/>
            </p:nvSpPr>
            <p:spPr>
              <a:xfrm>
                <a:off x="3278172" y="1877174"/>
                <a:ext cx="2720827" cy="92333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The jewels in his crown were stars plucked from the night sky.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0C324F0-E2C1-4813-BD99-F08D24F6CF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17145" y="2139627"/>
                <a:ext cx="2966820" cy="90513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3C8810-E2E8-4896-A248-81AE1348E71C}"/>
                </a:ext>
              </a:extLst>
            </p:cNvPr>
            <p:cNvSpPr txBox="1"/>
            <p:nvPr/>
          </p:nvSpPr>
          <p:spPr>
            <a:xfrm>
              <a:off x="1342641" y="3204190"/>
              <a:ext cx="27049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A </a:t>
              </a:r>
              <a:r>
                <a:rPr lang="en-GB" sz="1400" b="1" dirty="0">
                  <a:solidFill>
                    <a:schemeClr val="accent4"/>
                  </a:solidFill>
                </a:rPr>
                <a:t>metaphor</a:t>
              </a:r>
              <a:r>
                <a:rPr lang="en-GB" sz="1400" dirty="0"/>
                <a:t> compares two things without using the words ‘like’ or ‘as’. It simply says that one thing is another.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6B441E-4DD0-42A2-881D-9D7AA2470C6F}"/>
              </a:ext>
            </a:extLst>
          </p:cNvPr>
          <p:cNvGrpSpPr/>
          <p:nvPr/>
        </p:nvGrpSpPr>
        <p:grpSpPr>
          <a:xfrm>
            <a:off x="6506968" y="4564389"/>
            <a:ext cx="3455073" cy="1340948"/>
            <a:chOff x="603277" y="2298798"/>
            <a:chExt cx="3455073" cy="134094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893CD32-2738-41DB-8349-8B244BCD02B4}"/>
                </a:ext>
              </a:extLst>
            </p:cNvPr>
            <p:cNvGrpSpPr/>
            <p:nvPr/>
          </p:nvGrpSpPr>
          <p:grpSpPr>
            <a:xfrm>
              <a:off x="603277" y="2298798"/>
              <a:ext cx="3455073" cy="646331"/>
              <a:chOff x="2543926" y="1877174"/>
              <a:chExt cx="3455073" cy="64633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979BA1-0DE2-47F0-B7F6-336D580EFD6F}"/>
                  </a:ext>
                </a:extLst>
              </p:cNvPr>
              <p:cNvSpPr txBox="1"/>
              <p:nvPr/>
            </p:nvSpPr>
            <p:spPr>
              <a:xfrm>
                <a:off x="3278172" y="1877174"/>
                <a:ext cx="2720827" cy="646331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The cloak hung lazily over his shoulders.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8BF74978-5714-4391-96D6-2608D17FFC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43926" y="2042640"/>
                <a:ext cx="2340039" cy="187501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58A18A-8595-4705-A2E2-08A4DAF069D4}"/>
                </a:ext>
              </a:extLst>
            </p:cNvPr>
            <p:cNvSpPr txBox="1"/>
            <p:nvPr/>
          </p:nvSpPr>
          <p:spPr>
            <a:xfrm>
              <a:off x="1342641" y="2901082"/>
              <a:ext cx="27049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4"/>
                  </a:solidFill>
                </a:rPr>
                <a:t>Personification</a:t>
              </a:r>
              <a:r>
                <a:rPr lang="en-GB" sz="1400" dirty="0"/>
                <a:t> describes a non-living object or animal using the features of a human.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3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70" y="2113052"/>
            <a:ext cx="4133850" cy="256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5657" y="583474"/>
            <a:ext cx="1175657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 hair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462" y="724598"/>
            <a:ext cx="66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eyes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4445" y="727445"/>
            <a:ext cx="67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ears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777" y="3120125"/>
            <a:ext cx="15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robes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71166" y="3209498"/>
            <a:ext cx="15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hands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1896" y="5452346"/>
            <a:ext cx="15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mouth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314" y="5694399"/>
            <a:ext cx="6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skin</a:t>
            </a:r>
            <a:endParaRPr lang="en-GB" dirty="0">
              <a:latin typeface="Kinetic" panose="00000500000000000000" pitchFamily="50" charset="0"/>
            </a:endParaRPr>
          </a:p>
        </p:txBody>
      </p:sp>
      <p:cxnSp>
        <p:nvCxnSpPr>
          <p:cNvPr id="11" name="Straight Connector 10"/>
          <p:cNvCxnSpPr>
            <a:stCxn id="3" idx="2"/>
          </p:cNvCxnSpPr>
          <p:nvPr/>
        </p:nvCxnSpPr>
        <p:spPr>
          <a:xfrm>
            <a:off x="1763486" y="966651"/>
            <a:ext cx="2129246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" idx="0"/>
          </p:cNvCxnSpPr>
          <p:nvPr/>
        </p:nvCxnSpPr>
        <p:spPr>
          <a:xfrm>
            <a:off x="5830388" y="1210491"/>
            <a:ext cx="56607" cy="902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</p:cNvCxnSpPr>
          <p:nvPr/>
        </p:nvCxnSpPr>
        <p:spPr>
          <a:xfrm flipH="1">
            <a:off x="7824651" y="1096777"/>
            <a:ext cx="1957251" cy="128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2" idx="3"/>
          </p:cNvCxnSpPr>
          <p:nvPr/>
        </p:nvCxnSpPr>
        <p:spPr>
          <a:xfrm flipH="1">
            <a:off x="7953920" y="3394164"/>
            <a:ext cx="19172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1"/>
          </p:cNvCxnSpPr>
          <p:nvPr/>
        </p:nvCxnSpPr>
        <p:spPr>
          <a:xfrm flipH="1" flipV="1">
            <a:off x="7824651" y="4613364"/>
            <a:ext cx="1367245" cy="102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</p:cNvCxnSpPr>
          <p:nvPr/>
        </p:nvCxnSpPr>
        <p:spPr>
          <a:xfrm flipV="1">
            <a:off x="2965269" y="4675277"/>
            <a:ext cx="1894114" cy="1203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2"/>
            <a:endCxn id="2" idx="1"/>
          </p:cNvCxnSpPr>
          <p:nvPr/>
        </p:nvCxnSpPr>
        <p:spPr>
          <a:xfrm flipV="1">
            <a:off x="1763486" y="3394165"/>
            <a:ext cx="2056584" cy="95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96641" y="113213"/>
            <a:ext cx="458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Here I have found some nouns related to Puck.</a:t>
            </a:r>
            <a:endParaRPr lang="en-GB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3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70" y="2113052"/>
            <a:ext cx="4133850" cy="256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3838" y="365600"/>
            <a:ext cx="210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 Spiky, yellow-green </a:t>
            </a:r>
            <a:r>
              <a:rPr lang="en-GB" dirty="0" smtClean="0">
                <a:latin typeface="Kinetic" panose="00000500000000000000" pitchFamily="50" charset="0"/>
              </a:rPr>
              <a:t>hair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7531" y="539932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Green </a:t>
            </a:r>
            <a:r>
              <a:rPr lang="en-GB" dirty="0" smtClean="0">
                <a:latin typeface="Kinetic" panose="00000500000000000000" pitchFamily="50" charset="0"/>
              </a:rPr>
              <a:t>eyes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4250" y="597319"/>
            <a:ext cx="193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Sharp, pointy </a:t>
            </a:r>
            <a:r>
              <a:rPr lang="en-GB" dirty="0" smtClean="0">
                <a:latin typeface="Kinetic" panose="00000500000000000000" pitchFamily="50" charset="0"/>
              </a:rPr>
              <a:t>ears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777" y="3120125"/>
            <a:ext cx="15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Purple, flowing </a:t>
            </a:r>
            <a:r>
              <a:rPr lang="en-GB" dirty="0" smtClean="0">
                <a:latin typeface="Kinetic" panose="00000500000000000000" pitchFamily="50" charset="0"/>
              </a:rPr>
              <a:t>robes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71166" y="3209498"/>
            <a:ext cx="15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Soft, small </a:t>
            </a:r>
            <a:r>
              <a:rPr lang="en-GB" dirty="0" smtClean="0">
                <a:latin typeface="Kinetic" panose="00000500000000000000" pitchFamily="50" charset="0"/>
              </a:rPr>
              <a:t>hands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1896" y="5452346"/>
            <a:ext cx="15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Happy, pink </a:t>
            </a:r>
            <a:r>
              <a:rPr lang="en-GB" dirty="0" smtClean="0">
                <a:latin typeface="Kinetic" panose="00000500000000000000" pitchFamily="50" charset="0"/>
              </a:rPr>
              <a:t>mouth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314" y="5694400"/>
            <a:ext cx="184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Pale, golden </a:t>
            </a:r>
            <a:r>
              <a:rPr lang="en-GB" dirty="0" smtClean="0">
                <a:latin typeface="Kinetic" panose="00000500000000000000" pitchFamily="50" charset="0"/>
              </a:rPr>
              <a:t>skin</a:t>
            </a:r>
            <a:endParaRPr lang="en-GB" dirty="0">
              <a:latin typeface="Kinetic" panose="00000500000000000000" pitchFamily="50" charset="0"/>
            </a:endParaRPr>
          </a:p>
        </p:txBody>
      </p:sp>
      <p:cxnSp>
        <p:nvCxnSpPr>
          <p:cNvPr id="11" name="Straight Connector 10"/>
          <p:cNvCxnSpPr>
            <a:stCxn id="3" idx="2"/>
          </p:cNvCxnSpPr>
          <p:nvPr/>
        </p:nvCxnSpPr>
        <p:spPr>
          <a:xfrm>
            <a:off x="1763486" y="966651"/>
            <a:ext cx="2129246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" idx="0"/>
          </p:cNvCxnSpPr>
          <p:nvPr/>
        </p:nvCxnSpPr>
        <p:spPr>
          <a:xfrm>
            <a:off x="4541521" y="966651"/>
            <a:ext cx="1345474" cy="114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</p:cNvCxnSpPr>
          <p:nvPr/>
        </p:nvCxnSpPr>
        <p:spPr>
          <a:xfrm flipH="1">
            <a:off x="7824651" y="966651"/>
            <a:ext cx="947057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2" idx="3"/>
          </p:cNvCxnSpPr>
          <p:nvPr/>
        </p:nvCxnSpPr>
        <p:spPr>
          <a:xfrm flipH="1">
            <a:off x="7953920" y="3394164"/>
            <a:ext cx="19172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1"/>
          </p:cNvCxnSpPr>
          <p:nvPr/>
        </p:nvCxnSpPr>
        <p:spPr>
          <a:xfrm flipH="1" flipV="1">
            <a:off x="7824651" y="4613364"/>
            <a:ext cx="1367245" cy="102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82451" y="4472411"/>
            <a:ext cx="1894114" cy="1203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" idx="1"/>
          </p:cNvCxnSpPr>
          <p:nvPr/>
        </p:nvCxnSpPr>
        <p:spPr>
          <a:xfrm>
            <a:off x="1763486" y="3312166"/>
            <a:ext cx="2056584" cy="81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82451" y="135654"/>
            <a:ext cx="563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Now I will expand the nouns by using adjectives.</a:t>
            </a:r>
            <a:endParaRPr lang="en-GB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7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70" y="2113052"/>
            <a:ext cx="4133850" cy="256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3838" y="365600"/>
            <a:ext cx="210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 Spiky, yellow-green </a:t>
            </a:r>
            <a:r>
              <a:rPr lang="en-GB" dirty="0" smtClean="0">
                <a:latin typeface="Kinetic" panose="00000500000000000000" pitchFamily="50" charset="0"/>
              </a:rPr>
              <a:t>hair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7531" y="539932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Green </a:t>
            </a:r>
            <a:r>
              <a:rPr lang="en-GB" dirty="0" smtClean="0">
                <a:latin typeface="Kinetic" panose="00000500000000000000" pitchFamily="50" charset="0"/>
              </a:rPr>
              <a:t>eyes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4250" y="597319"/>
            <a:ext cx="193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Sharp, pointy </a:t>
            </a:r>
            <a:r>
              <a:rPr lang="en-GB" dirty="0" smtClean="0">
                <a:latin typeface="Kinetic" panose="00000500000000000000" pitchFamily="50" charset="0"/>
              </a:rPr>
              <a:t>ears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777" y="3120125"/>
            <a:ext cx="15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Purple, flowing </a:t>
            </a:r>
            <a:r>
              <a:rPr lang="en-GB" dirty="0" smtClean="0">
                <a:latin typeface="Kinetic" panose="00000500000000000000" pitchFamily="50" charset="0"/>
              </a:rPr>
              <a:t>robes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71166" y="3209498"/>
            <a:ext cx="15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Soft, small </a:t>
            </a:r>
            <a:r>
              <a:rPr lang="en-GB" dirty="0" smtClean="0">
                <a:latin typeface="Kinetic" panose="00000500000000000000" pitchFamily="50" charset="0"/>
              </a:rPr>
              <a:t>hands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1895" y="5452347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Happy, pink </a:t>
            </a:r>
            <a:r>
              <a:rPr lang="en-GB" dirty="0" smtClean="0">
                <a:latin typeface="Kinetic" panose="00000500000000000000" pitchFamily="50" charset="0"/>
              </a:rPr>
              <a:t>mouth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1086" y="4892771"/>
            <a:ext cx="184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Kinetic" panose="00000500000000000000" pitchFamily="50" charset="0"/>
              </a:rPr>
              <a:t>Pale, golden </a:t>
            </a:r>
            <a:r>
              <a:rPr lang="en-GB" dirty="0" smtClean="0">
                <a:latin typeface="Kinetic" panose="00000500000000000000" pitchFamily="50" charset="0"/>
              </a:rPr>
              <a:t>skin</a:t>
            </a:r>
            <a:endParaRPr lang="en-GB" dirty="0">
              <a:latin typeface="Kinetic" panose="00000500000000000000" pitchFamily="50" charset="0"/>
            </a:endParaRPr>
          </a:p>
        </p:txBody>
      </p:sp>
      <p:cxnSp>
        <p:nvCxnSpPr>
          <p:cNvPr id="11" name="Straight Connector 10"/>
          <p:cNvCxnSpPr>
            <a:stCxn id="3" idx="2"/>
          </p:cNvCxnSpPr>
          <p:nvPr/>
        </p:nvCxnSpPr>
        <p:spPr>
          <a:xfrm>
            <a:off x="1763486" y="966651"/>
            <a:ext cx="2129246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" idx="0"/>
          </p:cNvCxnSpPr>
          <p:nvPr/>
        </p:nvCxnSpPr>
        <p:spPr>
          <a:xfrm>
            <a:off x="4541521" y="966651"/>
            <a:ext cx="1345474" cy="114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</p:cNvCxnSpPr>
          <p:nvPr/>
        </p:nvCxnSpPr>
        <p:spPr>
          <a:xfrm flipH="1">
            <a:off x="7824651" y="966651"/>
            <a:ext cx="947057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2" idx="3"/>
          </p:cNvCxnSpPr>
          <p:nvPr/>
        </p:nvCxnSpPr>
        <p:spPr>
          <a:xfrm flipH="1">
            <a:off x="7953920" y="3394164"/>
            <a:ext cx="19172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1"/>
          </p:cNvCxnSpPr>
          <p:nvPr/>
        </p:nvCxnSpPr>
        <p:spPr>
          <a:xfrm flipH="1" flipV="1">
            <a:off x="7824651" y="4613364"/>
            <a:ext cx="1367245" cy="102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</p:cNvCxnSpPr>
          <p:nvPr/>
        </p:nvCxnSpPr>
        <p:spPr>
          <a:xfrm flipV="1">
            <a:off x="3457303" y="4613364"/>
            <a:ext cx="1567543" cy="464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" idx="1"/>
          </p:cNvCxnSpPr>
          <p:nvPr/>
        </p:nvCxnSpPr>
        <p:spPr>
          <a:xfrm>
            <a:off x="1763486" y="3312166"/>
            <a:ext cx="2056584" cy="81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41616" y="5509975"/>
            <a:ext cx="5630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Next, I can think about the other senses – what would Puck sound like? What might he smell of? What might his clothes feel like?</a:t>
            </a:r>
            <a:endParaRPr lang="en-GB" dirty="0">
              <a:latin typeface="Kinetic" panose="000005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62011" y="4522234"/>
            <a:ext cx="161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Giggly, squeaky voice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947" y="2154719"/>
            <a:ext cx="260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Soft, purple flowing robes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051" y="5329646"/>
            <a:ext cx="227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Silky, pale, golden skin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5623" y="1441744"/>
            <a:ext cx="2346961" cy="65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Smells of fresh cut grass and wood smoke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8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567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Kinetic</vt:lpstr>
      <vt:lpstr>Twinkl</vt:lpstr>
      <vt:lpstr>Office Theme</vt:lpstr>
      <vt:lpstr>PowerPoint Presentation</vt:lpstr>
      <vt:lpstr>PowerPoint Presentation</vt:lpstr>
      <vt:lpstr>Describing a Character’s Appearance </vt:lpstr>
      <vt:lpstr>Describing a Character’s Appearance </vt:lpstr>
      <vt:lpstr>Describing a Character Using Your Senses</vt:lpstr>
      <vt:lpstr>Figurative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Baldry</dc:creator>
  <cp:lastModifiedBy>Helen Baldry</cp:lastModifiedBy>
  <cp:revision>7</cp:revision>
  <dcterms:created xsi:type="dcterms:W3CDTF">2021-01-27T13:50:15Z</dcterms:created>
  <dcterms:modified xsi:type="dcterms:W3CDTF">2021-01-27T14:54:12Z</dcterms:modified>
</cp:coreProperties>
</file>