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7470A7F-CD98-4AEA-B5F1-B625FC27832F}" type="datetimeFigureOut">
              <a:rPr lang="en-GB" smtClean="0"/>
              <a:t>20/01/2021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790F96-2C9E-4071-A163-3B5ED78D4528}" type="slidenum">
              <a:rPr lang="en-GB" smtClean="0"/>
              <a:t>‹#›</a:t>
            </a:fld>
            <a:endParaRPr lang="en-GB"/>
          </a:p>
        </p:txBody>
      </p:sp>
    </p:spTree>
    <p:extLst>
      <p:ext uri="{BB962C8B-B14F-4D97-AF65-F5344CB8AC3E}">
        <p14:creationId xmlns:p14="http://schemas.microsoft.com/office/powerpoint/2010/main" val="3537888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7470A7F-CD98-4AEA-B5F1-B625FC27832F}" type="datetimeFigureOut">
              <a:rPr lang="en-GB" smtClean="0"/>
              <a:t>20/01/2021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790F96-2C9E-4071-A163-3B5ED78D4528}" type="slidenum">
              <a:rPr lang="en-GB" smtClean="0"/>
              <a:t>‹#›</a:t>
            </a:fld>
            <a:endParaRPr lang="en-GB"/>
          </a:p>
        </p:txBody>
      </p:sp>
    </p:spTree>
    <p:extLst>
      <p:ext uri="{BB962C8B-B14F-4D97-AF65-F5344CB8AC3E}">
        <p14:creationId xmlns:p14="http://schemas.microsoft.com/office/powerpoint/2010/main" val="2281944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7470A7F-CD98-4AEA-B5F1-B625FC27832F}" type="datetimeFigureOut">
              <a:rPr lang="en-GB" smtClean="0"/>
              <a:t>20/01/2021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790F96-2C9E-4071-A163-3B5ED78D4528}" type="slidenum">
              <a:rPr lang="en-GB" smtClean="0"/>
              <a:t>‹#›</a:t>
            </a:fld>
            <a:endParaRPr lang="en-GB"/>
          </a:p>
        </p:txBody>
      </p:sp>
    </p:spTree>
    <p:extLst>
      <p:ext uri="{BB962C8B-B14F-4D97-AF65-F5344CB8AC3E}">
        <p14:creationId xmlns:p14="http://schemas.microsoft.com/office/powerpoint/2010/main" val="3671173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7470A7F-CD98-4AEA-B5F1-B625FC27832F}" type="datetimeFigureOut">
              <a:rPr lang="en-GB" smtClean="0"/>
              <a:t>20/01/2021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790F96-2C9E-4071-A163-3B5ED78D4528}" type="slidenum">
              <a:rPr lang="en-GB" smtClean="0"/>
              <a:t>‹#›</a:t>
            </a:fld>
            <a:endParaRPr lang="en-GB"/>
          </a:p>
        </p:txBody>
      </p:sp>
    </p:spTree>
    <p:extLst>
      <p:ext uri="{BB962C8B-B14F-4D97-AF65-F5344CB8AC3E}">
        <p14:creationId xmlns:p14="http://schemas.microsoft.com/office/powerpoint/2010/main" val="747716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7470A7F-CD98-4AEA-B5F1-B625FC27832F}" type="datetimeFigureOut">
              <a:rPr lang="en-GB" smtClean="0"/>
              <a:t>20/01/2021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790F96-2C9E-4071-A163-3B5ED78D4528}" type="slidenum">
              <a:rPr lang="en-GB" smtClean="0"/>
              <a:t>‹#›</a:t>
            </a:fld>
            <a:endParaRPr lang="en-GB"/>
          </a:p>
        </p:txBody>
      </p:sp>
    </p:spTree>
    <p:extLst>
      <p:ext uri="{BB962C8B-B14F-4D97-AF65-F5344CB8AC3E}">
        <p14:creationId xmlns:p14="http://schemas.microsoft.com/office/powerpoint/2010/main" val="2971579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7470A7F-CD98-4AEA-B5F1-B625FC27832F}" type="datetimeFigureOut">
              <a:rPr lang="en-GB" smtClean="0"/>
              <a:t>20/01/2021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790F96-2C9E-4071-A163-3B5ED78D4528}" type="slidenum">
              <a:rPr lang="en-GB" smtClean="0"/>
              <a:t>‹#›</a:t>
            </a:fld>
            <a:endParaRPr lang="en-GB"/>
          </a:p>
        </p:txBody>
      </p:sp>
    </p:spTree>
    <p:extLst>
      <p:ext uri="{BB962C8B-B14F-4D97-AF65-F5344CB8AC3E}">
        <p14:creationId xmlns:p14="http://schemas.microsoft.com/office/powerpoint/2010/main" val="2317933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7470A7F-CD98-4AEA-B5F1-B625FC27832F}" type="datetimeFigureOut">
              <a:rPr lang="en-GB" smtClean="0"/>
              <a:t>20/01/2021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4790F96-2C9E-4071-A163-3B5ED78D4528}" type="slidenum">
              <a:rPr lang="en-GB" smtClean="0"/>
              <a:t>‹#›</a:t>
            </a:fld>
            <a:endParaRPr lang="en-GB"/>
          </a:p>
        </p:txBody>
      </p:sp>
    </p:spTree>
    <p:extLst>
      <p:ext uri="{BB962C8B-B14F-4D97-AF65-F5344CB8AC3E}">
        <p14:creationId xmlns:p14="http://schemas.microsoft.com/office/powerpoint/2010/main" val="1751693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7470A7F-CD98-4AEA-B5F1-B625FC27832F}" type="datetimeFigureOut">
              <a:rPr lang="en-GB" smtClean="0"/>
              <a:t>20/01/2021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4790F96-2C9E-4071-A163-3B5ED78D4528}" type="slidenum">
              <a:rPr lang="en-GB" smtClean="0"/>
              <a:t>‹#›</a:t>
            </a:fld>
            <a:endParaRPr lang="en-GB"/>
          </a:p>
        </p:txBody>
      </p:sp>
    </p:spTree>
    <p:extLst>
      <p:ext uri="{BB962C8B-B14F-4D97-AF65-F5344CB8AC3E}">
        <p14:creationId xmlns:p14="http://schemas.microsoft.com/office/powerpoint/2010/main" val="2567499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470A7F-CD98-4AEA-B5F1-B625FC27832F}" type="datetimeFigureOut">
              <a:rPr lang="en-GB" smtClean="0"/>
              <a:t>20/01/2021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4790F96-2C9E-4071-A163-3B5ED78D4528}" type="slidenum">
              <a:rPr lang="en-GB" smtClean="0"/>
              <a:t>‹#›</a:t>
            </a:fld>
            <a:endParaRPr lang="en-GB"/>
          </a:p>
        </p:txBody>
      </p:sp>
    </p:spTree>
    <p:extLst>
      <p:ext uri="{BB962C8B-B14F-4D97-AF65-F5344CB8AC3E}">
        <p14:creationId xmlns:p14="http://schemas.microsoft.com/office/powerpoint/2010/main" val="870449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7470A7F-CD98-4AEA-B5F1-B625FC27832F}" type="datetimeFigureOut">
              <a:rPr lang="en-GB" smtClean="0"/>
              <a:t>20/01/2021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790F96-2C9E-4071-A163-3B5ED78D4528}" type="slidenum">
              <a:rPr lang="en-GB" smtClean="0"/>
              <a:t>‹#›</a:t>
            </a:fld>
            <a:endParaRPr lang="en-GB"/>
          </a:p>
        </p:txBody>
      </p:sp>
    </p:spTree>
    <p:extLst>
      <p:ext uri="{BB962C8B-B14F-4D97-AF65-F5344CB8AC3E}">
        <p14:creationId xmlns:p14="http://schemas.microsoft.com/office/powerpoint/2010/main" val="711038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7470A7F-CD98-4AEA-B5F1-B625FC27832F}" type="datetimeFigureOut">
              <a:rPr lang="en-GB" smtClean="0"/>
              <a:t>20/01/2021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790F96-2C9E-4071-A163-3B5ED78D4528}" type="slidenum">
              <a:rPr lang="en-GB" smtClean="0"/>
              <a:t>‹#›</a:t>
            </a:fld>
            <a:endParaRPr lang="en-GB"/>
          </a:p>
        </p:txBody>
      </p:sp>
    </p:spTree>
    <p:extLst>
      <p:ext uri="{BB962C8B-B14F-4D97-AF65-F5344CB8AC3E}">
        <p14:creationId xmlns:p14="http://schemas.microsoft.com/office/powerpoint/2010/main" val="1727370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470A7F-CD98-4AEA-B5F1-B625FC27832F}" type="datetimeFigureOut">
              <a:rPr lang="en-GB" smtClean="0"/>
              <a:t>20/01/2021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790F96-2C9E-4071-A163-3B5ED78D4528}" type="slidenum">
              <a:rPr lang="en-GB" smtClean="0"/>
              <a:t>‹#›</a:t>
            </a:fld>
            <a:endParaRPr lang="en-GB"/>
          </a:p>
        </p:txBody>
      </p:sp>
    </p:spTree>
    <p:extLst>
      <p:ext uri="{BB962C8B-B14F-4D97-AF65-F5344CB8AC3E}">
        <p14:creationId xmlns:p14="http://schemas.microsoft.com/office/powerpoint/2010/main" val="1472689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REAMING IN ENGLISH. Are you dreaming in English yet?: A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053" y="0"/>
            <a:ext cx="10149840" cy="6858000"/>
          </a:xfrm>
          <a:prstGeom prst="rect">
            <a:avLst/>
          </a:prstGeom>
        </p:spPr>
      </p:pic>
      <p:sp>
        <p:nvSpPr>
          <p:cNvPr id="5" name="TextBox 4"/>
          <p:cNvSpPr txBox="1"/>
          <p:nvPr/>
        </p:nvSpPr>
        <p:spPr>
          <a:xfrm>
            <a:off x="4420685" y="5016138"/>
            <a:ext cx="3067443" cy="646331"/>
          </a:xfrm>
          <a:prstGeom prst="rect">
            <a:avLst/>
          </a:prstGeom>
          <a:noFill/>
        </p:spPr>
        <p:txBody>
          <a:bodyPr wrap="none" rtlCol="0">
            <a:spAutoFit/>
          </a:bodyPr>
          <a:lstStyle/>
          <a:p>
            <a:pPr algn="ctr"/>
            <a:r>
              <a:rPr lang="en-GB" sz="3600" dirty="0" smtClean="0">
                <a:solidFill>
                  <a:schemeClr val="bg1"/>
                </a:solidFill>
                <a:latin typeface="Kinetic" panose="00000500000000000000" pitchFamily="50" charset="0"/>
              </a:rPr>
              <a:t>Act 3 </a:t>
            </a:r>
            <a:r>
              <a:rPr lang="en-GB" sz="3600" smtClean="0">
                <a:solidFill>
                  <a:schemeClr val="bg1"/>
                </a:solidFill>
                <a:latin typeface="Kinetic" panose="00000500000000000000" pitchFamily="50" charset="0"/>
              </a:rPr>
              <a:t>Lesson 4</a:t>
            </a:r>
            <a:endParaRPr lang="en-GB" sz="3600" dirty="0">
              <a:solidFill>
                <a:schemeClr val="bg1"/>
              </a:solidFill>
              <a:latin typeface="Kinetic" panose="00000500000000000000" pitchFamily="50" charset="0"/>
            </a:endParaRPr>
          </a:p>
        </p:txBody>
      </p:sp>
    </p:spTree>
    <p:extLst>
      <p:ext uri="{BB962C8B-B14F-4D97-AF65-F5344CB8AC3E}">
        <p14:creationId xmlns:p14="http://schemas.microsoft.com/office/powerpoint/2010/main" val="2513605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580709" y="0"/>
            <a:ext cx="6844937" cy="6565216"/>
          </a:xfrm>
          <a:prstGeom prst="rect">
            <a:avLst/>
          </a:prstGeom>
        </p:spPr>
      </p:pic>
      <p:sp>
        <p:nvSpPr>
          <p:cNvPr id="4" name="TextBox 3"/>
          <p:cNvSpPr txBox="1"/>
          <p:nvPr/>
        </p:nvSpPr>
        <p:spPr>
          <a:xfrm>
            <a:off x="1105989" y="705394"/>
            <a:ext cx="3065417" cy="4401205"/>
          </a:xfrm>
          <a:prstGeom prst="rect">
            <a:avLst/>
          </a:prstGeom>
          <a:noFill/>
        </p:spPr>
        <p:txBody>
          <a:bodyPr wrap="square" rtlCol="0">
            <a:spAutoFit/>
          </a:bodyPr>
          <a:lstStyle/>
          <a:p>
            <a:pPr algn="just"/>
            <a:r>
              <a:rPr lang="en-GB" sz="2000" dirty="0" smtClean="0">
                <a:latin typeface="Kinetic" panose="00000500000000000000" pitchFamily="50" charset="0"/>
              </a:rPr>
              <a:t>Look again at the newspaper report from the previous lesson. </a:t>
            </a:r>
          </a:p>
          <a:p>
            <a:pPr algn="just"/>
            <a:endParaRPr lang="en-GB" sz="2000" dirty="0">
              <a:latin typeface="Kinetic" panose="00000500000000000000" pitchFamily="50" charset="0"/>
            </a:endParaRPr>
          </a:p>
          <a:p>
            <a:pPr algn="just"/>
            <a:r>
              <a:rPr lang="en-GB" sz="2000" dirty="0" smtClean="0">
                <a:latin typeface="Kinetic" panose="00000500000000000000" pitchFamily="50" charset="0"/>
              </a:rPr>
              <a:t>Using the checklist here can you find examples of each aspect? Write down an example for each of these features.</a:t>
            </a:r>
          </a:p>
          <a:p>
            <a:pPr algn="just"/>
            <a:endParaRPr lang="en-GB" sz="2000" dirty="0">
              <a:latin typeface="Kinetic" panose="00000500000000000000" pitchFamily="50" charset="0"/>
            </a:endParaRPr>
          </a:p>
          <a:p>
            <a:pPr algn="just"/>
            <a:r>
              <a:rPr lang="en-GB" sz="2000" dirty="0">
                <a:latin typeface="Kinetic" panose="00000500000000000000" pitchFamily="50" charset="0"/>
              </a:rPr>
              <a:t>Did you add any of these features to your list yesterday?</a:t>
            </a:r>
          </a:p>
          <a:p>
            <a:pPr algn="just"/>
            <a:endParaRPr lang="en-GB" sz="2000" dirty="0">
              <a:latin typeface="Kinetic" panose="00000500000000000000" pitchFamily="50" charset="0"/>
            </a:endParaRPr>
          </a:p>
        </p:txBody>
      </p:sp>
    </p:spTree>
    <p:extLst>
      <p:ext uri="{BB962C8B-B14F-4D97-AF65-F5344CB8AC3E}">
        <p14:creationId xmlns:p14="http://schemas.microsoft.com/office/powerpoint/2010/main" val="387215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518264" y="7027"/>
            <a:ext cx="5164183" cy="6855509"/>
          </a:xfrm>
          <a:prstGeom prst="rect">
            <a:avLst/>
          </a:prstGeom>
        </p:spPr>
      </p:pic>
    </p:spTree>
    <p:extLst>
      <p:ext uri="{BB962C8B-B14F-4D97-AF65-F5344CB8AC3E}">
        <p14:creationId xmlns:p14="http://schemas.microsoft.com/office/powerpoint/2010/main" val="2723640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93586" y="165463"/>
            <a:ext cx="6063283" cy="6986528"/>
          </a:xfrm>
          <a:prstGeom prst="rect">
            <a:avLst/>
          </a:prstGeom>
          <a:noFill/>
        </p:spPr>
        <p:txBody>
          <a:bodyPr wrap="square" rtlCol="0">
            <a:spAutoFit/>
          </a:bodyPr>
          <a:lstStyle/>
          <a:p>
            <a:r>
              <a:rPr lang="en-GB" sz="1600" dirty="0" smtClean="0">
                <a:latin typeface="Kinetic" panose="00000500000000000000" pitchFamily="50" charset="0"/>
              </a:rPr>
              <a:t>Using the checklist of features, can you start to plan a newspaper report about the strange event from this part of the play. </a:t>
            </a:r>
          </a:p>
          <a:p>
            <a:endParaRPr lang="en-GB" sz="1600" dirty="0">
              <a:latin typeface="Kinetic" panose="00000500000000000000" pitchFamily="50" charset="0"/>
            </a:endParaRPr>
          </a:p>
          <a:p>
            <a:r>
              <a:rPr lang="en-GB" sz="1600" dirty="0" smtClean="0">
                <a:latin typeface="Kinetic" panose="00000500000000000000" pitchFamily="50" charset="0"/>
              </a:rPr>
              <a:t>Use your summary notes to help you. Each feature can be a subheading for you to add your notes to, e.g.</a:t>
            </a:r>
          </a:p>
          <a:p>
            <a:endParaRPr lang="en-GB" sz="1600" dirty="0">
              <a:latin typeface="Kinetic" panose="00000500000000000000" pitchFamily="50" charset="0"/>
            </a:endParaRPr>
          </a:p>
          <a:p>
            <a:r>
              <a:rPr lang="en-GB" sz="1600" dirty="0" smtClean="0">
                <a:latin typeface="Kinetic" panose="00000500000000000000" pitchFamily="50" charset="0"/>
              </a:rPr>
              <a:t>Name of newspaper: The Athenian Times</a:t>
            </a:r>
          </a:p>
          <a:p>
            <a:endParaRPr lang="en-GB" sz="1600" dirty="0">
              <a:latin typeface="Kinetic" panose="00000500000000000000" pitchFamily="50" charset="0"/>
            </a:endParaRPr>
          </a:p>
          <a:p>
            <a:r>
              <a:rPr lang="en-GB" sz="1600" dirty="0" smtClean="0">
                <a:latin typeface="Kinetic" panose="00000500000000000000" pitchFamily="50" charset="0"/>
              </a:rPr>
              <a:t>A headline: Athenian actor makes an ass of himself!</a:t>
            </a:r>
          </a:p>
          <a:p>
            <a:endParaRPr lang="en-GB" sz="1600" dirty="0">
              <a:latin typeface="Kinetic" panose="00000500000000000000" pitchFamily="50" charset="0"/>
            </a:endParaRPr>
          </a:p>
          <a:p>
            <a:r>
              <a:rPr lang="en-GB" sz="1600" dirty="0" smtClean="0">
                <a:latin typeface="Kinetic" panose="00000500000000000000" pitchFamily="50" charset="0"/>
              </a:rPr>
              <a:t>A subtitle: Acting group gets a shock when one of it’s members becomes a donkey.</a:t>
            </a:r>
          </a:p>
          <a:p>
            <a:endParaRPr lang="en-GB" sz="1600" dirty="0">
              <a:latin typeface="Kinetic" panose="00000500000000000000" pitchFamily="50" charset="0"/>
            </a:endParaRPr>
          </a:p>
          <a:p>
            <a:r>
              <a:rPr lang="en-GB" sz="1600" dirty="0" smtClean="0">
                <a:latin typeface="Kinetic" panose="00000500000000000000" pitchFamily="50" charset="0"/>
              </a:rPr>
              <a:t>The reporter’s name: Mrs H Baldry</a:t>
            </a:r>
          </a:p>
          <a:p>
            <a:endParaRPr lang="en-GB" sz="1600" dirty="0">
              <a:latin typeface="Kinetic" panose="00000500000000000000" pitchFamily="50" charset="0"/>
            </a:endParaRPr>
          </a:p>
          <a:p>
            <a:r>
              <a:rPr lang="en-GB" sz="1600" dirty="0" smtClean="0">
                <a:latin typeface="Kinetic" panose="00000500000000000000" pitchFamily="50" charset="0"/>
              </a:rPr>
              <a:t>An introductory paragraph: include the key points from your summary but without too much detail.</a:t>
            </a:r>
          </a:p>
          <a:p>
            <a:endParaRPr lang="en-GB" sz="1600" dirty="0">
              <a:latin typeface="Kinetic" panose="00000500000000000000" pitchFamily="50" charset="0"/>
            </a:endParaRPr>
          </a:p>
          <a:p>
            <a:r>
              <a:rPr lang="en-GB" sz="1600" dirty="0" smtClean="0">
                <a:latin typeface="Kinetic" panose="00000500000000000000" pitchFamily="50" charset="0"/>
              </a:rPr>
              <a:t>Information about the main events: here you can describe the action in chronological order including more detail this time. In this section you might decide to add some speech, as if you have spoken to the people involved to find out what happened. </a:t>
            </a:r>
          </a:p>
          <a:p>
            <a:endParaRPr lang="en-GB" sz="1600" dirty="0">
              <a:latin typeface="Kinetic" panose="00000500000000000000" pitchFamily="50" charset="0"/>
            </a:endParaRPr>
          </a:p>
          <a:p>
            <a:r>
              <a:rPr lang="en-GB" sz="1600" dirty="0" smtClean="0">
                <a:latin typeface="Kinetic" panose="00000500000000000000" pitchFamily="50" charset="0"/>
              </a:rPr>
              <a:t>A conclusion: this is a round up of everything that has taken place. You may decide to add some rhetorical questions here. (If you are not sure what these are don’t worry!)</a:t>
            </a:r>
          </a:p>
          <a:p>
            <a:endParaRPr lang="en-GB" sz="1600" dirty="0">
              <a:latin typeface="Kinetic" panose="00000500000000000000" pitchFamily="50" charset="0"/>
            </a:endParaRPr>
          </a:p>
          <a:p>
            <a:endParaRPr lang="en-GB" sz="1600" dirty="0">
              <a:latin typeface="Kinetic" panose="00000500000000000000" pitchFamily="50" charset="0"/>
            </a:endParaRPr>
          </a:p>
        </p:txBody>
      </p:sp>
      <p:pic>
        <p:nvPicPr>
          <p:cNvPr id="3" name="Picture 2"/>
          <p:cNvPicPr>
            <a:picLocks noChangeAspect="1"/>
          </p:cNvPicPr>
          <p:nvPr/>
        </p:nvPicPr>
        <p:blipFill>
          <a:blip r:embed="rId2"/>
          <a:stretch>
            <a:fillRect/>
          </a:stretch>
        </p:blipFill>
        <p:spPr>
          <a:xfrm>
            <a:off x="191589" y="165463"/>
            <a:ext cx="5701997" cy="5468983"/>
          </a:xfrm>
          <a:prstGeom prst="rect">
            <a:avLst/>
          </a:prstGeom>
        </p:spPr>
      </p:pic>
    </p:spTree>
    <p:extLst>
      <p:ext uri="{BB962C8B-B14F-4D97-AF65-F5344CB8AC3E}">
        <p14:creationId xmlns:p14="http://schemas.microsoft.com/office/powerpoint/2010/main" val="15989465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241</Words>
  <Application>Microsoft Office PowerPoint</Application>
  <PresentationFormat>Widescreen</PresentationFormat>
  <Paragraphs>23</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Kinetic</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Baldry</dc:creator>
  <cp:lastModifiedBy>Helen Baldry</cp:lastModifiedBy>
  <cp:revision>4</cp:revision>
  <dcterms:created xsi:type="dcterms:W3CDTF">2021-01-19T12:02:19Z</dcterms:created>
  <dcterms:modified xsi:type="dcterms:W3CDTF">2021-01-20T15:24:56Z</dcterms:modified>
</cp:coreProperties>
</file>