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F15C61-8C35-4593-A7E0-28C45BEC47B4}"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275045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F15C61-8C35-4593-A7E0-28C45BEC47B4}"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143370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F15C61-8C35-4593-A7E0-28C45BEC47B4}"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124073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F15C61-8C35-4593-A7E0-28C45BEC47B4}"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336083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F15C61-8C35-4593-A7E0-28C45BEC47B4}"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240600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F15C61-8C35-4593-A7E0-28C45BEC47B4}"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232363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F15C61-8C35-4593-A7E0-28C45BEC47B4}"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401241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F15C61-8C35-4593-A7E0-28C45BEC47B4}"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294559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15C61-8C35-4593-A7E0-28C45BEC47B4}"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11804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F15C61-8C35-4593-A7E0-28C45BEC47B4}"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398220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F15C61-8C35-4593-A7E0-28C45BEC47B4}"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2CC4B-9280-4624-AA7B-4A1AF6BE734B}" type="slidenum">
              <a:rPr lang="en-GB" smtClean="0"/>
              <a:t>‹#›</a:t>
            </a:fld>
            <a:endParaRPr lang="en-GB"/>
          </a:p>
        </p:txBody>
      </p:sp>
    </p:spTree>
    <p:extLst>
      <p:ext uri="{BB962C8B-B14F-4D97-AF65-F5344CB8AC3E}">
        <p14:creationId xmlns:p14="http://schemas.microsoft.com/office/powerpoint/2010/main" val="146501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15C61-8C35-4593-A7E0-28C45BEC47B4}"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CC4B-9280-4624-AA7B-4A1AF6BE734B}" type="slidenum">
              <a:rPr lang="en-GB" smtClean="0"/>
              <a:t>‹#›</a:t>
            </a:fld>
            <a:endParaRPr lang="en-GB"/>
          </a:p>
        </p:txBody>
      </p:sp>
    </p:spTree>
    <p:extLst>
      <p:ext uri="{BB962C8B-B14F-4D97-AF65-F5344CB8AC3E}">
        <p14:creationId xmlns:p14="http://schemas.microsoft.com/office/powerpoint/2010/main" val="34033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descr="Enchanted Forest Lights by TheLadyLaura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ubtitle 2"/>
          <p:cNvSpPr>
            <a:spLocks noGrp="1"/>
          </p:cNvSpPr>
          <p:nvPr>
            <p:ph type="subTitle" idx="1"/>
          </p:nvPr>
        </p:nvSpPr>
        <p:spPr>
          <a:xfrm>
            <a:off x="1523999" y="1854201"/>
            <a:ext cx="9144000" cy="1655762"/>
          </a:xfrm>
        </p:spPr>
        <p:txBody>
          <a:bodyPr>
            <a:noAutofit/>
          </a:bodyPr>
          <a:lstStyle/>
          <a:p>
            <a:r>
              <a:rPr lang="en-GB" sz="4000" dirty="0" smtClean="0">
                <a:solidFill>
                  <a:schemeClr val="bg1"/>
                </a:solidFill>
                <a:latin typeface="Kinetic" panose="00000500000000000000" pitchFamily="50" charset="0"/>
              </a:rPr>
              <a:t>A Midsummer Night’s Dream</a:t>
            </a:r>
          </a:p>
          <a:p>
            <a:r>
              <a:rPr lang="en-GB" sz="4000" dirty="0" smtClean="0">
                <a:solidFill>
                  <a:schemeClr val="bg1"/>
                </a:solidFill>
                <a:latin typeface="Kinetic" panose="00000500000000000000" pitchFamily="50" charset="0"/>
              </a:rPr>
              <a:t>Act 2</a:t>
            </a:r>
          </a:p>
          <a:p>
            <a:r>
              <a:rPr lang="en-GB" sz="4000" dirty="0" smtClean="0">
                <a:solidFill>
                  <a:schemeClr val="bg1"/>
                </a:solidFill>
                <a:latin typeface="Kinetic" panose="00000500000000000000" pitchFamily="50" charset="0"/>
              </a:rPr>
              <a:t>Lesson 4</a:t>
            </a:r>
            <a:endParaRPr lang="en-GB" sz="4000" dirty="0">
              <a:solidFill>
                <a:schemeClr val="bg1"/>
              </a:solidFill>
              <a:latin typeface="Kinetic" panose="00000500000000000000" pitchFamily="50" charset="0"/>
            </a:endParaRPr>
          </a:p>
        </p:txBody>
      </p:sp>
    </p:spTree>
    <p:extLst>
      <p:ext uri="{BB962C8B-B14F-4D97-AF65-F5344CB8AC3E}">
        <p14:creationId xmlns:p14="http://schemas.microsoft.com/office/powerpoint/2010/main" val="319225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826623" y="171178"/>
            <a:ext cx="3505200" cy="3676650"/>
          </a:xfrm>
          <a:prstGeom prst="rect">
            <a:avLst/>
          </a:prstGeom>
        </p:spPr>
      </p:pic>
      <p:pic>
        <p:nvPicPr>
          <p:cNvPr id="3" name="Picture 2"/>
          <p:cNvPicPr>
            <a:picLocks noChangeAspect="1"/>
          </p:cNvPicPr>
          <p:nvPr/>
        </p:nvPicPr>
        <p:blipFill>
          <a:blip r:embed="rId5"/>
          <a:stretch>
            <a:fillRect/>
          </a:stretch>
        </p:blipFill>
        <p:spPr>
          <a:xfrm>
            <a:off x="1826623" y="3847828"/>
            <a:ext cx="5257800" cy="250507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19959" y="4717233"/>
            <a:ext cx="487363" cy="487363"/>
          </a:xfrm>
          <a:prstGeom prst="rect">
            <a:avLst/>
          </a:prstGeom>
        </p:spPr>
      </p:pic>
    </p:spTree>
    <p:extLst>
      <p:ext uri="{BB962C8B-B14F-4D97-AF65-F5344CB8AC3E}">
        <p14:creationId xmlns:p14="http://schemas.microsoft.com/office/powerpoint/2010/main" val="2262079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08303" y="261392"/>
            <a:ext cx="4048125" cy="1876425"/>
          </a:xfrm>
          <a:prstGeom prst="rect">
            <a:avLst/>
          </a:prstGeom>
        </p:spPr>
      </p:pic>
      <p:pic>
        <p:nvPicPr>
          <p:cNvPr id="3" name="Picture 2"/>
          <p:cNvPicPr>
            <a:picLocks noChangeAspect="1"/>
          </p:cNvPicPr>
          <p:nvPr/>
        </p:nvPicPr>
        <p:blipFill>
          <a:blip r:embed="rId5"/>
          <a:stretch>
            <a:fillRect/>
          </a:stretch>
        </p:blipFill>
        <p:spPr>
          <a:xfrm>
            <a:off x="2208303" y="1926633"/>
            <a:ext cx="3533775" cy="1171575"/>
          </a:xfrm>
          <a:prstGeom prst="rect">
            <a:avLst/>
          </a:prstGeom>
        </p:spPr>
      </p:pic>
      <p:pic>
        <p:nvPicPr>
          <p:cNvPr id="4" name="Picture 3"/>
          <p:cNvPicPr>
            <a:picLocks noChangeAspect="1"/>
          </p:cNvPicPr>
          <p:nvPr/>
        </p:nvPicPr>
        <p:blipFill>
          <a:blip r:embed="rId6"/>
          <a:stretch>
            <a:fillRect/>
          </a:stretch>
        </p:blipFill>
        <p:spPr>
          <a:xfrm>
            <a:off x="2208303" y="3098208"/>
            <a:ext cx="3781425" cy="3733800"/>
          </a:xfrm>
          <a:prstGeom prst="rect">
            <a:avLst/>
          </a:prstGeom>
        </p:spPr>
      </p:pic>
      <p:sp>
        <p:nvSpPr>
          <p:cNvPr id="5" name="TextBox 4"/>
          <p:cNvSpPr txBox="1"/>
          <p:nvPr/>
        </p:nvSpPr>
        <p:spPr>
          <a:xfrm>
            <a:off x="7315200" y="1663336"/>
            <a:ext cx="4014651" cy="3416320"/>
          </a:xfrm>
          <a:prstGeom prst="rect">
            <a:avLst/>
          </a:prstGeom>
          <a:noFill/>
        </p:spPr>
        <p:txBody>
          <a:bodyPr wrap="square" rtlCol="0">
            <a:spAutoFit/>
          </a:bodyPr>
          <a:lstStyle/>
          <a:p>
            <a:pPr algn="just"/>
            <a:r>
              <a:rPr lang="en-GB" dirty="0" smtClean="0">
                <a:latin typeface="Kinetic" panose="00000500000000000000" pitchFamily="50" charset="0"/>
              </a:rPr>
              <a:t>Here Lysander and Hermia decide to rest as they have lost their way. </a:t>
            </a:r>
          </a:p>
          <a:p>
            <a:pPr algn="just"/>
            <a:endParaRPr lang="en-GB" dirty="0">
              <a:latin typeface="Kinetic" panose="00000500000000000000" pitchFamily="50" charset="0"/>
            </a:endParaRPr>
          </a:p>
          <a:p>
            <a:pPr algn="just"/>
            <a:r>
              <a:rPr lang="en-GB" dirty="0" smtClean="0">
                <a:latin typeface="Kinetic" panose="00000500000000000000" pitchFamily="50" charset="0"/>
              </a:rPr>
              <a:t>Puck has been sent by Oberon to find an Athenian lady and the ‘disdainful youth’ but up until now has not found any. He was supposed to find Demetrius and Helena, but instead has found Lysander and Hermia!</a:t>
            </a:r>
          </a:p>
          <a:p>
            <a:pPr algn="just"/>
            <a:endParaRPr lang="en-GB" dirty="0">
              <a:latin typeface="Kinetic" panose="00000500000000000000" pitchFamily="50" charset="0"/>
            </a:endParaRPr>
          </a:p>
          <a:p>
            <a:pPr algn="just"/>
            <a:r>
              <a:rPr lang="en-GB" dirty="0" smtClean="0">
                <a:latin typeface="Kinetic" panose="00000500000000000000" pitchFamily="50" charset="0"/>
              </a:rPr>
              <a:t>Puck puts the nectar of the flower onto Lysander’s eyes instead.</a:t>
            </a:r>
            <a:endParaRPr lang="en-GB" dirty="0">
              <a:latin typeface="Kinetic" panose="00000500000000000000" pitchFamily="50"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78843" y="712241"/>
            <a:ext cx="487363" cy="487363"/>
          </a:xfrm>
          <a:prstGeom prst="rect">
            <a:avLst/>
          </a:prstGeom>
        </p:spPr>
      </p:pic>
    </p:spTree>
    <p:extLst>
      <p:ext uri="{BB962C8B-B14F-4D97-AF65-F5344CB8AC3E}">
        <p14:creationId xmlns:p14="http://schemas.microsoft.com/office/powerpoint/2010/main" val="1605578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460998" y="54838"/>
            <a:ext cx="4251168" cy="3472134"/>
          </a:xfrm>
          <a:prstGeom prst="rect">
            <a:avLst/>
          </a:prstGeom>
        </p:spPr>
      </p:pic>
      <p:pic>
        <p:nvPicPr>
          <p:cNvPr id="3" name="Picture 2"/>
          <p:cNvPicPr>
            <a:picLocks noChangeAspect="1"/>
          </p:cNvPicPr>
          <p:nvPr/>
        </p:nvPicPr>
        <p:blipFill>
          <a:blip r:embed="rId5"/>
          <a:stretch>
            <a:fillRect/>
          </a:stretch>
        </p:blipFill>
        <p:spPr>
          <a:xfrm>
            <a:off x="1460998" y="3526971"/>
            <a:ext cx="3856971" cy="3331029"/>
          </a:xfrm>
          <a:prstGeom prst="rect">
            <a:avLst/>
          </a:prstGeom>
        </p:spPr>
      </p:pic>
      <p:sp>
        <p:nvSpPr>
          <p:cNvPr id="4" name="TextBox 3"/>
          <p:cNvSpPr txBox="1"/>
          <p:nvPr/>
        </p:nvSpPr>
        <p:spPr>
          <a:xfrm>
            <a:off x="6905897" y="1323703"/>
            <a:ext cx="4476206" cy="2862322"/>
          </a:xfrm>
          <a:prstGeom prst="rect">
            <a:avLst/>
          </a:prstGeom>
          <a:noFill/>
        </p:spPr>
        <p:txBody>
          <a:bodyPr wrap="square" rtlCol="0">
            <a:spAutoFit/>
          </a:bodyPr>
          <a:lstStyle/>
          <a:p>
            <a:pPr algn="just"/>
            <a:r>
              <a:rPr lang="en-GB" dirty="0" smtClean="0">
                <a:latin typeface="Kinetic" panose="00000500000000000000" pitchFamily="50" charset="0"/>
              </a:rPr>
              <a:t>Helena and Demetrius find Lysander and Hermia asleep. Helena disturbs Lysander and with the flower’s nectar on his eyes he sees Helena! He is now in love with her and not Hermia!</a:t>
            </a:r>
          </a:p>
          <a:p>
            <a:pPr algn="just"/>
            <a:endParaRPr lang="en-GB" dirty="0">
              <a:latin typeface="Kinetic" panose="00000500000000000000" pitchFamily="50" charset="0"/>
            </a:endParaRPr>
          </a:p>
          <a:p>
            <a:pPr algn="just"/>
            <a:r>
              <a:rPr lang="en-GB" dirty="0" smtClean="0">
                <a:latin typeface="Kinetic" panose="00000500000000000000" pitchFamily="50" charset="0"/>
              </a:rPr>
              <a:t>Helena thinks he is joking with her. She leaves and he follows her leaving Hermia alone.</a:t>
            </a:r>
          </a:p>
          <a:p>
            <a:pPr algn="just"/>
            <a:endParaRPr lang="en-GB" dirty="0">
              <a:latin typeface="Kinetic" panose="00000500000000000000" pitchFamily="50" charset="0"/>
            </a:endParaRPr>
          </a:p>
          <a:p>
            <a:pPr algn="just"/>
            <a:r>
              <a:rPr lang="en-GB" dirty="0" smtClean="0">
                <a:latin typeface="Kinetic" panose="00000500000000000000" pitchFamily="50" charset="0"/>
              </a:rPr>
              <a:t>When she wakes Lysander is gone.</a:t>
            </a:r>
            <a:endParaRPr lang="en-GB" dirty="0">
              <a:latin typeface="Kinetic" panose="00000500000000000000" pitchFamily="50"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86313" y="4948803"/>
            <a:ext cx="487363" cy="487363"/>
          </a:xfrm>
          <a:prstGeom prst="rect">
            <a:avLst/>
          </a:prstGeom>
        </p:spPr>
      </p:pic>
    </p:spTree>
    <p:extLst>
      <p:ext uri="{BB962C8B-B14F-4D97-AF65-F5344CB8AC3E}">
        <p14:creationId xmlns:p14="http://schemas.microsoft.com/office/powerpoint/2010/main" val="2873616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95" y="95250"/>
            <a:ext cx="9525000" cy="6667500"/>
          </a:xfrm>
          <a:prstGeom prst="rect">
            <a:avLst/>
          </a:prstGeom>
        </p:spPr>
      </p:pic>
      <p:sp>
        <p:nvSpPr>
          <p:cNvPr id="3" name="TextBox 2"/>
          <p:cNvSpPr txBox="1"/>
          <p:nvPr/>
        </p:nvSpPr>
        <p:spPr>
          <a:xfrm>
            <a:off x="9919063" y="330926"/>
            <a:ext cx="2194560" cy="5632311"/>
          </a:xfrm>
          <a:prstGeom prst="rect">
            <a:avLst/>
          </a:prstGeom>
          <a:noFill/>
        </p:spPr>
        <p:txBody>
          <a:bodyPr wrap="square" rtlCol="0">
            <a:spAutoFit/>
          </a:bodyPr>
          <a:lstStyle/>
          <a:p>
            <a:pPr algn="just"/>
            <a:r>
              <a:rPr lang="en-GB" dirty="0" smtClean="0">
                <a:latin typeface="Kinetic" panose="00000500000000000000" pitchFamily="50" charset="0"/>
              </a:rPr>
              <a:t>Look at this picture of a wood.</a:t>
            </a:r>
          </a:p>
          <a:p>
            <a:pPr algn="just"/>
            <a:endParaRPr lang="en-GB" dirty="0">
              <a:latin typeface="Kinetic" panose="00000500000000000000" pitchFamily="50" charset="0"/>
            </a:endParaRPr>
          </a:p>
          <a:p>
            <a:pPr algn="just"/>
            <a:r>
              <a:rPr lang="en-GB" dirty="0" smtClean="0">
                <a:latin typeface="Kinetic" panose="00000500000000000000" pitchFamily="50" charset="0"/>
              </a:rPr>
              <a:t>Make a list of nouns you can see in this wood.</a:t>
            </a:r>
          </a:p>
          <a:p>
            <a:pPr algn="just"/>
            <a:endParaRPr lang="en-GB" dirty="0">
              <a:latin typeface="Kinetic" panose="00000500000000000000" pitchFamily="50" charset="0"/>
            </a:endParaRPr>
          </a:p>
          <a:p>
            <a:pPr algn="just"/>
            <a:r>
              <a:rPr lang="en-GB" dirty="0" smtClean="0">
                <a:latin typeface="Kinetic" panose="00000500000000000000" pitchFamily="50" charset="0"/>
              </a:rPr>
              <a:t>Add to your list nouns of things that could be in this wood but that can’t be seen.</a:t>
            </a:r>
          </a:p>
          <a:p>
            <a:pPr algn="just"/>
            <a:endParaRPr lang="en-GB" dirty="0">
              <a:latin typeface="Kinetic" panose="00000500000000000000" pitchFamily="50" charset="0"/>
            </a:endParaRPr>
          </a:p>
          <a:p>
            <a:pPr algn="just"/>
            <a:r>
              <a:rPr lang="en-GB" dirty="0" smtClean="0">
                <a:latin typeface="Kinetic" panose="00000500000000000000" pitchFamily="50" charset="0"/>
              </a:rPr>
              <a:t>Expand your nouns by adding one, two or three adjectives to make it more descriptive and interesting for the reader.</a:t>
            </a:r>
            <a:endParaRPr lang="en-GB" dirty="0">
              <a:latin typeface="Kinetic" panose="00000500000000000000" pitchFamily="50" charset="0"/>
            </a:endParaRPr>
          </a:p>
        </p:txBody>
      </p:sp>
    </p:spTree>
    <p:extLst>
      <p:ext uri="{BB962C8B-B14F-4D97-AF65-F5344CB8AC3E}">
        <p14:creationId xmlns:p14="http://schemas.microsoft.com/office/powerpoint/2010/main" val="266568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0538" y="184759"/>
            <a:ext cx="4870340" cy="6503424"/>
          </a:xfrm>
          <a:prstGeom prst="rect">
            <a:avLst/>
          </a:prstGeom>
        </p:spPr>
      </p:pic>
      <p:sp>
        <p:nvSpPr>
          <p:cNvPr id="3" name="TextBox 2"/>
          <p:cNvSpPr txBox="1"/>
          <p:nvPr/>
        </p:nvSpPr>
        <p:spPr>
          <a:xfrm>
            <a:off x="923109" y="635726"/>
            <a:ext cx="3892731" cy="3693319"/>
          </a:xfrm>
          <a:prstGeom prst="rect">
            <a:avLst/>
          </a:prstGeom>
          <a:noFill/>
        </p:spPr>
        <p:txBody>
          <a:bodyPr wrap="square" rtlCol="0">
            <a:spAutoFit/>
          </a:bodyPr>
          <a:lstStyle/>
          <a:p>
            <a:pPr algn="just"/>
            <a:r>
              <a:rPr lang="en-GB" dirty="0" smtClean="0">
                <a:latin typeface="Kinetic" panose="00000500000000000000" pitchFamily="50" charset="0"/>
              </a:rPr>
              <a:t>Here is a different part of the wood.</a:t>
            </a:r>
          </a:p>
          <a:p>
            <a:pPr algn="just"/>
            <a:endParaRPr lang="en-GB" dirty="0">
              <a:latin typeface="Kinetic" panose="00000500000000000000" pitchFamily="50" charset="0"/>
            </a:endParaRPr>
          </a:p>
          <a:p>
            <a:pPr algn="just"/>
            <a:r>
              <a:rPr lang="en-GB" dirty="0" smtClean="0">
                <a:latin typeface="Kinetic" panose="00000500000000000000" pitchFamily="50" charset="0"/>
              </a:rPr>
              <a:t>Repeat the previous activity but this time add nouns for feelings and emotions too. </a:t>
            </a:r>
          </a:p>
          <a:p>
            <a:pPr algn="just"/>
            <a:endParaRPr lang="en-GB" dirty="0">
              <a:latin typeface="Kinetic" panose="00000500000000000000" pitchFamily="50" charset="0"/>
            </a:endParaRPr>
          </a:p>
          <a:p>
            <a:pPr algn="just"/>
            <a:r>
              <a:rPr lang="en-GB" dirty="0" smtClean="0">
                <a:latin typeface="Kinetic" panose="00000500000000000000" pitchFamily="50" charset="0"/>
              </a:rPr>
              <a:t>What feelings does this part of the wood inspire in you? How would you feel if you were in this part of the wood. For example, cold, sad, scared.</a:t>
            </a:r>
          </a:p>
          <a:p>
            <a:pPr algn="just"/>
            <a:endParaRPr lang="en-GB" dirty="0">
              <a:latin typeface="Kinetic" panose="00000500000000000000" pitchFamily="50" charset="0"/>
            </a:endParaRPr>
          </a:p>
          <a:p>
            <a:pPr algn="just"/>
            <a:r>
              <a:rPr lang="en-GB" dirty="0" smtClean="0">
                <a:latin typeface="Kinetic" panose="00000500000000000000" pitchFamily="50" charset="0"/>
              </a:rPr>
              <a:t>Don’t forget to expand your nouns with adjectives.</a:t>
            </a:r>
            <a:endParaRPr lang="en-GB" dirty="0">
              <a:latin typeface="Kinetic" panose="00000500000000000000" pitchFamily="50" charset="0"/>
            </a:endParaRPr>
          </a:p>
        </p:txBody>
      </p:sp>
    </p:spTree>
    <p:extLst>
      <p:ext uri="{BB962C8B-B14F-4D97-AF65-F5344CB8AC3E}">
        <p14:creationId xmlns:p14="http://schemas.microsoft.com/office/powerpoint/2010/main" val="228414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266</Words>
  <Application>Microsoft Office PowerPoint</Application>
  <PresentationFormat>Widescreen</PresentationFormat>
  <Paragraphs>27</Paragraphs>
  <Slides>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Kinetic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Baldry</dc:creator>
  <cp:lastModifiedBy>Helen Baldry</cp:lastModifiedBy>
  <cp:revision>6</cp:revision>
  <dcterms:created xsi:type="dcterms:W3CDTF">2021-01-18T10:55:35Z</dcterms:created>
  <dcterms:modified xsi:type="dcterms:W3CDTF">2021-01-18T15:20:45Z</dcterms:modified>
</cp:coreProperties>
</file>