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541E0C-3A46-4BFF-B0D6-1B9BEA831D6E}"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C32651-3F0A-481D-ADFD-3E245F49EDBA}" type="slidenum">
              <a:rPr lang="en-GB" smtClean="0"/>
              <a:t>‹#›</a:t>
            </a:fld>
            <a:endParaRPr lang="en-GB"/>
          </a:p>
        </p:txBody>
      </p:sp>
    </p:spTree>
    <p:extLst>
      <p:ext uri="{BB962C8B-B14F-4D97-AF65-F5344CB8AC3E}">
        <p14:creationId xmlns:p14="http://schemas.microsoft.com/office/powerpoint/2010/main" val="103995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541E0C-3A46-4BFF-B0D6-1B9BEA831D6E}"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C32651-3F0A-481D-ADFD-3E245F49EDBA}" type="slidenum">
              <a:rPr lang="en-GB" smtClean="0"/>
              <a:t>‹#›</a:t>
            </a:fld>
            <a:endParaRPr lang="en-GB"/>
          </a:p>
        </p:txBody>
      </p:sp>
    </p:spTree>
    <p:extLst>
      <p:ext uri="{BB962C8B-B14F-4D97-AF65-F5344CB8AC3E}">
        <p14:creationId xmlns:p14="http://schemas.microsoft.com/office/powerpoint/2010/main" val="42397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541E0C-3A46-4BFF-B0D6-1B9BEA831D6E}"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C32651-3F0A-481D-ADFD-3E245F49EDBA}" type="slidenum">
              <a:rPr lang="en-GB" smtClean="0"/>
              <a:t>‹#›</a:t>
            </a:fld>
            <a:endParaRPr lang="en-GB"/>
          </a:p>
        </p:txBody>
      </p:sp>
    </p:spTree>
    <p:extLst>
      <p:ext uri="{BB962C8B-B14F-4D97-AF65-F5344CB8AC3E}">
        <p14:creationId xmlns:p14="http://schemas.microsoft.com/office/powerpoint/2010/main" val="341467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541E0C-3A46-4BFF-B0D6-1B9BEA831D6E}"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C32651-3F0A-481D-ADFD-3E245F49EDBA}" type="slidenum">
              <a:rPr lang="en-GB" smtClean="0"/>
              <a:t>‹#›</a:t>
            </a:fld>
            <a:endParaRPr lang="en-GB"/>
          </a:p>
        </p:txBody>
      </p:sp>
    </p:spTree>
    <p:extLst>
      <p:ext uri="{BB962C8B-B14F-4D97-AF65-F5344CB8AC3E}">
        <p14:creationId xmlns:p14="http://schemas.microsoft.com/office/powerpoint/2010/main" val="314676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541E0C-3A46-4BFF-B0D6-1B9BEA831D6E}"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C32651-3F0A-481D-ADFD-3E245F49EDBA}" type="slidenum">
              <a:rPr lang="en-GB" smtClean="0"/>
              <a:t>‹#›</a:t>
            </a:fld>
            <a:endParaRPr lang="en-GB"/>
          </a:p>
        </p:txBody>
      </p:sp>
    </p:spTree>
    <p:extLst>
      <p:ext uri="{BB962C8B-B14F-4D97-AF65-F5344CB8AC3E}">
        <p14:creationId xmlns:p14="http://schemas.microsoft.com/office/powerpoint/2010/main" val="23320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541E0C-3A46-4BFF-B0D6-1B9BEA831D6E}"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C32651-3F0A-481D-ADFD-3E245F49EDBA}" type="slidenum">
              <a:rPr lang="en-GB" smtClean="0"/>
              <a:t>‹#›</a:t>
            </a:fld>
            <a:endParaRPr lang="en-GB"/>
          </a:p>
        </p:txBody>
      </p:sp>
    </p:spTree>
    <p:extLst>
      <p:ext uri="{BB962C8B-B14F-4D97-AF65-F5344CB8AC3E}">
        <p14:creationId xmlns:p14="http://schemas.microsoft.com/office/powerpoint/2010/main" val="248008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541E0C-3A46-4BFF-B0D6-1B9BEA831D6E}"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C32651-3F0A-481D-ADFD-3E245F49EDBA}" type="slidenum">
              <a:rPr lang="en-GB" smtClean="0"/>
              <a:t>‹#›</a:t>
            </a:fld>
            <a:endParaRPr lang="en-GB"/>
          </a:p>
        </p:txBody>
      </p:sp>
    </p:spTree>
    <p:extLst>
      <p:ext uri="{BB962C8B-B14F-4D97-AF65-F5344CB8AC3E}">
        <p14:creationId xmlns:p14="http://schemas.microsoft.com/office/powerpoint/2010/main" val="232041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541E0C-3A46-4BFF-B0D6-1B9BEA831D6E}"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C32651-3F0A-481D-ADFD-3E245F49EDBA}" type="slidenum">
              <a:rPr lang="en-GB" smtClean="0"/>
              <a:t>‹#›</a:t>
            </a:fld>
            <a:endParaRPr lang="en-GB"/>
          </a:p>
        </p:txBody>
      </p:sp>
    </p:spTree>
    <p:extLst>
      <p:ext uri="{BB962C8B-B14F-4D97-AF65-F5344CB8AC3E}">
        <p14:creationId xmlns:p14="http://schemas.microsoft.com/office/powerpoint/2010/main" val="180207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41E0C-3A46-4BFF-B0D6-1B9BEA831D6E}"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C32651-3F0A-481D-ADFD-3E245F49EDBA}" type="slidenum">
              <a:rPr lang="en-GB" smtClean="0"/>
              <a:t>‹#›</a:t>
            </a:fld>
            <a:endParaRPr lang="en-GB"/>
          </a:p>
        </p:txBody>
      </p:sp>
    </p:spTree>
    <p:extLst>
      <p:ext uri="{BB962C8B-B14F-4D97-AF65-F5344CB8AC3E}">
        <p14:creationId xmlns:p14="http://schemas.microsoft.com/office/powerpoint/2010/main" val="11436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541E0C-3A46-4BFF-B0D6-1B9BEA831D6E}"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C32651-3F0A-481D-ADFD-3E245F49EDBA}" type="slidenum">
              <a:rPr lang="en-GB" smtClean="0"/>
              <a:t>‹#›</a:t>
            </a:fld>
            <a:endParaRPr lang="en-GB"/>
          </a:p>
        </p:txBody>
      </p:sp>
    </p:spTree>
    <p:extLst>
      <p:ext uri="{BB962C8B-B14F-4D97-AF65-F5344CB8AC3E}">
        <p14:creationId xmlns:p14="http://schemas.microsoft.com/office/powerpoint/2010/main" val="1379512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541E0C-3A46-4BFF-B0D6-1B9BEA831D6E}"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C32651-3F0A-481D-ADFD-3E245F49EDBA}" type="slidenum">
              <a:rPr lang="en-GB" smtClean="0"/>
              <a:t>‹#›</a:t>
            </a:fld>
            <a:endParaRPr lang="en-GB"/>
          </a:p>
        </p:txBody>
      </p:sp>
    </p:spTree>
    <p:extLst>
      <p:ext uri="{BB962C8B-B14F-4D97-AF65-F5344CB8AC3E}">
        <p14:creationId xmlns:p14="http://schemas.microsoft.com/office/powerpoint/2010/main" val="64686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41E0C-3A46-4BFF-B0D6-1B9BEA831D6E}" type="datetimeFigureOut">
              <a:rPr lang="en-GB" smtClean="0"/>
              <a:t>13/01/2021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32651-3F0A-481D-ADFD-3E245F49EDBA}" type="slidenum">
              <a:rPr lang="en-GB" smtClean="0"/>
              <a:t>‹#›</a:t>
            </a:fld>
            <a:endParaRPr lang="en-GB"/>
          </a:p>
        </p:txBody>
      </p:sp>
    </p:spTree>
    <p:extLst>
      <p:ext uri="{BB962C8B-B14F-4D97-AF65-F5344CB8AC3E}">
        <p14:creationId xmlns:p14="http://schemas.microsoft.com/office/powerpoint/2010/main" val="1460844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4" name="Picture 3" descr="Enchanted Forest Lights by TheLadyLaura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Subtitle 2"/>
          <p:cNvSpPr>
            <a:spLocks noGrp="1"/>
          </p:cNvSpPr>
          <p:nvPr>
            <p:ph type="subTitle" idx="1"/>
          </p:nvPr>
        </p:nvSpPr>
        <p:spPr>
          <a:xfrm>
            <a:off x="1523999" y="1854201"/>
            <a:ext cx="9144000" cy="1655762"/>
          </a:xfrm>
        </p:spPr>
        <p:txBody>
          <a:bodyPr>
            <a:noAutofit/>
          </a:bodyPr>
          <a:lstStyle/>
          <a:p>
            <a:r>
              <a:rPr lang="en-GB" sz="4000" dirty="0" smtClean="0">
                <a:solidFill>
                  <a:schemeClr val="bg1"/>
                </a:solidFill>
                <a:latin typeface="Kinetic" panose="00000500000000000000" pitchFamily="50" charset="0"/>
              </a:rPr>
              <a:t>A Midsummer Night’s Dream</a:t>
            </a:r>
          </a:p>
          <a:p>
            <a:r>
              <a:rPr lang="en-GB" sz="4000" dirty="0" smtClean="0">
                <a:solidFill>
                  <a:schemeClr val="bg1"/>
                </a:solidFill>
                <a:latin typeface="Kinetic" panose="00000500000000000000" pitchFamily="50" charset="0"/>
              </a:rPr>
              <a:t>Act 2</a:t>
            </a:r>
          </a:p>
          <a:p>
            <a:r>
              <a:rPr lang="en-GB" sz="4000" dirty="0" smtClean="0">
                <a:solidFill>
                  <a:schemeClr val="bg1"/>
                </a:solidFill>
                <a:latin typeface="Kinetic" panose="00000500000000000000" pitchFamily="50" charset="0"/>
              </a:rPr>
              <a:t>Lesson 1</a:t>
            </a:r>
            <a:endParaRPr lang="en-GB" sz="4000" dirty="0">
              <a:solidFill>
                <a:schemeClr val="bg1"/>
              </a:solidFill>
              <a:latin typeface="Kinetic" panose="00000500000000000000" pitchFamily="50" charset="0"/>
            </a:endParaRPr>
          </a:p>
        </p:txBody>
      </p:sp>
    </p:spTree>
    <p:extLst>
      <p:ext uri="{BB962C8B-B14F-4D97-AF65-F5344CB8AC3E}">
        <p14:creationId xmlns:p14="http://schemas.microsoft.com/office/powerpoint/2010/main" val="278305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979964" y="464276"/>
            <a:ext cx="4229100" cy="59817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14954" y="1669234"/>
            <a:ext cx="487363" cy="487363"/>
          </a:xfrm>
          <a:prstGeom prst="rect">
            <a:avLst/>
          </a:prstGeom>
        </p:spPr>
      </p:pic>
      <p:sp>
        <p:nvSpPr>
          <p:cNvPr id="4" name="TextBox 3"/>
          <p:cNvSpPr txBox="1"/>
          <p:nvPr/>
        </p:nvSpPr>
        <p:spPr>
          <a:xfrm>
            <a:off x="7550331" y="627017"/>
            <a:ext cx="3701143" cy="4524315"/>
          </a:xfrm>
          <a:prstGeom prst="rect">
            <a:avLst/>
          </a:prstGeom>
          <a:noFill/>
        </p:spPr>
        <p:txBody>
          <a:bodyPr wrap="square" rtlCol="0">
            <a:spAutoFit/>
          </a:bodyPr>
          <a:lstStyle/>
          <a:p>
            <a:r>
              <a:rPr lang="en-GB" dirty="0" smtClean="0"/>
              <a:t>In this scene we meet two fairies living in the woods near Athens. Puck asks the other fairy where he has been and he tells him he has been here, there</a:t>
            </a:r>
            <a:r>
              <a:rPr lang="en-GB" dirty="0"/>
              <a:t> </a:t>
            </a:r>
            <a:r>
              <a:rPr lang="en-GB" dirty="0" smtClean="0"/>
              <a:t>and everywhere.</a:t>
            </a:r>
          </a:p>
          <a:p>
            <a:endParaRPr lang="en-GB" dirty="0"/>
          </a:p>
          <a:p>
            <a:r>
              <a:rPr lang="en-GB" dirty="0" smtClean="0"/>
              <a:t>Puck then tells the other fairy to be careful as Oberon and </a:t>
            </a:r>
            <a:r>
              <a:rPr lang="en-GB" dirty="0" err="1" smtClean="0"/>
              <a:t>Titania</a:t>
            </a:r>
            <a:r>
              <a:rPr lang="en-GB" dirty="0" smtClean="0"/>
              <a:t> are arguing over a ‘changeling’ or little boy that </a:t>
            </a:r>
            <a:r>
              <a:rPr lang="en-GB" dirty="0" err="1" smtClean="0"/>
              <a:t>Titania</a:t>
            </a:r>
            <a:r>
              <a:rPr lang="en-GB" dirty="0" smtClean="0"/>
              <a:t> has stolen from a king. Oberon wants to make the child a knight for his entourage and she doesn’t!</a:t>
            </a:r>
          </a:p>
          <a:p>
            <a:endParaRPr lang="en-GB" dirty="0"/>
          </a:p>
          <a:p>
            <a:r>
              <a:rPr lang="en-GB" dirty="0" smtClean="0"/>
              <a:t>Oberon is the king of the fairies and </a:t>
            </a:r>
            <a:r>
              <a:rPr lang="en-GB" dirty="0" err="1" smtClean="0"/>
              <a:t>Titania</a:t>
            </a:r>
            <a:r>
              <a:rPr lang="en-GB" dirty="0" smtClean="0"/>
              <a:t> is his queen.</a:t>
            </a:r>
            <a:endParaRPr lang="en-GB" dirty="0"/>
          </a:p>
        </p:txBody>
      </p:sp>
    </p:spTree>
    <p:extLst>
      <p:ext uri="{BB962C8B-B14F-4D97-AF65-F5344CB8AC3E}">
        <p14:creationId xmlns:p14="http://schemas.microsoft.com/office/powerpoint/2010/main" val="27539768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9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124337" y="1439840"/>
            <a:ext cx="4514850" cy="2981325"/>
          </a:xfrm>
          <a:prstGeom prst="rect">
            <a:avLst/>
          </a:prstGeom>
        </p:spPr>
      </p:pic>
      <p:pic>
        <p:nvPicPr>
          <p:cNvPr id="3" name="Picture 2"/>
          <p:cNvPicPr>
            <a:picLocks noChangeAspect="1"/>
          </p:cNvPicPr>
          <p:nvPr/>
        </p:nvPicPr>
        <p:blipFill>
          <a:blip r:embed="rId5"/>
          <a:stretch>
            <a:fillRect/>
          </a:stretch>
        </p:blipFill>
        <p:spPr>
          <a:xfrm>
            <a:off x="3042557" y="4092348"/>
            <a:ext cx="3762375" cy="1362075"/>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41079" y="1216388"/>
            <a:ext cx="487363" cy="487363"/>
          </a:xfrm>
          <a:prstGeom prst="rect">
            <a:avLst/>
          </a:prstGeom>
        </p:spPr>
      </p:pic>
      <p:sp>
        <p:nvSpPr>
          <p:cNvPr id="6" name="TextBox 5"/>
          <p:cNvSpPr txBox="1"/>
          <p:nvPr/>
        </p:nvSpPr>
        <p:spPr>
          <a:xfrm>
            <a:off x="8072847" y="1363572"/>
            <a:ext cx="3474720" cy="3693319"/>
          </a:xfrm>
          <a:prstGeom prst="rect">
            <a:avLst/>
          </a:prstGeom>
          <a:noFill/>
        </p:spPr>
        <p:txBody>
          <a:bodyPr wrap="square" rtlCol="0">
            <a:spAutoFit/>
          </a:bodyPr>
          <a:lstStyle/>
          <a:p>
            <a:r>
              <a:rPr lang="en-GB" dirty="0" smtClean="0"/>
              <a:t>Oberon and </a:t>
            </a:r>
            <a:r>
              <a:rPr lang="en-GB" dirty="0" err="1" smtClean="0"/>
              <a:t>Titania</a:t>
            </a:r>
            <a:r>
              <a:rPr lang="en-GB" dirty="0" smtClean="0"/>
              <a:t> enter the scene followed by their trains (groups of fairies). </a:t>
            </a:r>
            <a:r>
              <a:rPr lang="en-GB" dirty="0" err="1" smtClean="0"/>
              <a:t>Titania</a:t>
            </a:r>
            <a:r>
              <a:rPr lang="en-GB" dirty="0" smtClean="0"/>
              <a:t> orders the fairies away. She asks him if he is jealous of the little boy as he is taking away her attention from Oberon. He says he wants the boy for himself.</a:t>
            </a:r>
          </a:p>
          <a:p>
            <a:endParaRPr lang="en-GB" dirty="0"/>
          </a:p>
          <a:p>
            <a:r>
              <a:rPr lang="en-GB" dirty="0" err="1" smtClean="0"/>
              <a:t>Titania</a:t>
            </a:r>
            <a:r>
              <a:rPr lang="en-GB" dirty="0" smtClean="0"/>
              <a:t> says no and again tells the other fairies to go away with her or she will get angry and there will be an argument.</a:t>
            </a:r>
            <a:endParaRPr lang="en-GB" dirty="0"/>
          </a:p>
        </p:txBody>
      </p:sp>
    </p:spTree>
    <p:extLst>
      <p:ext uri="{BB962C8B-B14F-4D97-AF65-F5344CB8AC3E}">
        <p14:creationId xmlns:p14="http://schemas.microsoft.com/office/powerpoint/2010/main" val="535009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3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2095" y="238177"/>
            <a:ext cx="10349049" cy="6619823"/>
          </a:xfrm>
          <a:prstGeom prst="rect">
            <a:avLst/>
          </a:prstGeom>
        </p:spPr>
      </p:pic>
      <p:sp>
        <p:nvSpPr>
          <p:cNvPr id="3" name="TextBox 2"/>
          <p:cNvSpPr txBox="1"/>
          <p:nvPr/>
        </p:nvSpPr>
        <p:spPr>
          <a:xfrm>
            <a:off x="4328160" y="426720"/>
            <a:ext cx="3605349" cy="1477328"/>
          </a:xfrm>
          <a:prstGeom prst="rect">
            <a:avLst/>
          </a:prstGeom>
          <a:noFill/>
        </p:spPr>
        <p:txBody>
          <a:bodyPr wrap="square" rtlCol="0">
            <a:spAutoFit/>
          </a:bodyPr>
          <a:lstStyle/>
          <a:p>
            <a:pPr algn="just"/>
            <a:r>
              <a:rPr lang="en-GB" dirty="0" smtClean="0">
                <a:latin typeface="Kinetic" panose="00000500000000000000" pitchFamily="50" charset="0"/>
              </a:rPr>
              <a:t>Find </a:t>
            </a:r>
            <a:r>
              <a:rPr lang="en-GB" dirty="0" smtClean="0">
                <a:latin typeface="Kinetic" panose="00000500000000000000" pitchFamily="50" charset="0"/>
              </a:rPr>
              <a:t>two </a:t>
            </a:r>
            <a:r>
              <a:rPr lang="en-GB" dirty="0" smtClean="0">
                <a:latin typeface="Kinetic" panose="00000500000000000000" pitchFamily="50" charset="0"/>
              </a:rPr>
              <a:t>or three </a:t>
            </a:r>
            <a:r>
              <a:rPr lang="en-GB" dirty="0" smtClean="0">
                <a:latin typeface="Kinetic" panose="00000500000000000000" pitchFamily="50" charset="0"/>
              </a:rPr>
              <a:t>words from the texts to investigate. </a:t>
            </a:r>
            <a:r>
              <a:rPr lang="en-GB" dirty="0" smtClean="0">
                <a:latin typeface="Kinetic" panose="00000500000000000000" pitchFamily="50" charset="0"/>
              </a:rPr>
              <a:t>Do a separate sheet for each word. You don’t have to print it out, you can just copy the boxes/circles onto paper. </a:t>
            </a:r>
            <a:endParaRPr lang="en-GB" dirty="0">
              <a:latin typeface="Kinetic" panose="00000500000000000000" pitchFamily="50" charset="0"/>
            </a:endParaRPr>
          </a:p>
        </p:txBody>
      </p:sp>
    </p:spTree>
    <p:extLst>
      <p:ext uri="{BB962C8B-B14F-4D97-AF65-F5344CB8AC3E}">
        <p14:creationId xmlns:p14="http://schemas.microsoft.com/office/powerpoint/2010/main" val="2386539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216</Words>
  <Application>Microsoft Office PowerPoint</Application>
  <PresentationFormat>Widescreen</PresentationFormat>
  <Paragraphs>12</Paragraphs>
  <Slides>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Kinetic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Baldry</dc:creator>
  <cp:lastModifiedBy>Helen Baldry</cp:lastModifiedBy>
  <cp:revision>3</cp:revision>
  <dcterms:created xsi:type="dcterms:W3CDTF">2021-01-13T16:26:02Z</dcterms:created>
  <dcterms:modified xsi:type="dcterms:W3CDTF">2021-01-13T16:35:47Z</dcterms:modified>
</cp:coreProperties>
</file>