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8F647B-7E07-4A4E-8E71-DA5A74760CAF}"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50454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8F647B-7E07-4A4E-8E71-DA5A74760CAF}"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221680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8F647B-7E07-4A4E-8E71-DA5A74760CAF}"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48187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8F647B-7E07-4A4E-8E71-DA5A74760CAF}"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306495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8F647B-7E07-4A4E-8E71-DA5A74760CAF}"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400370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8F647B-7E07-4A4E-8E71-DA5A74760CAF}"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82927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8F647B-7E07-4A4E-8E71-DA5A74760CAF}" type="datetimeFigureOut">
              <a:rPr lang="en-GB" smtClean="0"/>
              <a:t>05/01/2021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3786673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8F647B-7E07-4A4E-8E71-DA5A74760CAF}" type="datetimeFigureOut">
              <a:rPr lang="en-GB" smtClean="0"/>
              <a:t>05/01/2021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932447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F647B-7E07-4A4E-8E71-DA5A74760CAF}" type="datetimeFigureOut">
              <a:rPr lang="en-GB" smtClean="0"/>
              <a:t>05/01/2021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1301060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8F647B-7E07-4A4E-8E71-DA5A74760CAF}"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2213580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8F647B-7E07-4A4E-8E71-DA5A74760CAF}"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312807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F647B-7E07-4A4E-8E71-DA5A74760CAF}" type="datetimeFigureOut">
              <a:rPr lang="en-GB" smtClean="0"/>
              <a:t>05/01/2021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C48DA-E4A3-4DE0-9D26-CE287F225ADF}" type="slidenum">
              <a:rPr lang="en-GB" smtClean="0"/>
              <a:t>‹#›</a:t>
            </a:fld>
            <a:endParaRPr lang="en-GB"/>
          </a:p>
        </p:txBody>
      </p:sp>
    </p:spTree>
    <p:extLst>
      <p:ext uri="{BB962C8B-B14F-4D97-AF65-F5344CB8AC3E}">
        <p14:creationId xmlns:p14="http://schemas.microsoft.com/office/powerpoint/2010/main" val="2465369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5177" y="159023"/>
            <a:ext cx="9144000" cy="2387600"/>
          </a:xfrm>
        </p:spPr>
        <p:txBody>
          <a:bodyPr/>
          <a:lstStyle/>
          <a:p>
            <a:r>
              <a:rPr lang="en-GB" b="1" u="sng" dirty="0" smtClean="0">
                <a:solidFill>
                  <a:srgbClr val="0070C0"/>
                </a:solidFill>
              </a:rPr>
              <a:t>English Home Learning Resources.</a:t>
            </a:r>
            <a:endParaRPr lang="en-GB" b="1" u="sng" dirty="0">
              <a:solidFill>
                <a:srgbClr val="0070C0"/>
              </a:solidFill>
            </a:endParaRPr>
          </a:p>
        </p:txBody>
      </p:sp>
      <p:sp>
        <p:nvSpPr>
          <p:cNvPr id="3" name="Subtitle 2"/>
          <p:cNvSpPr>
            <a:spLocks noGrp="1"/>
          </p:cNvSpPr>
          <p:nvPr>
            <p:ph type="subTitle" idx="1"/>
          </p:nvPr>
        </p:nvSpPr>
        <p:spPr>
          <a:xfrm>
            <a:off x="1524000" y="3779997"/>
            <a:ext cx="9144000" cy="1655762"/>
          </a:xfrm>
        </p:spPr>
        <p:txBody>
          <a:bodyPr>
            <a:normAutofit/>
          </a:bodyPr>
          <a:lstStyle/>
          <a:p>
            <a:r>
              <a:rPr lang="en-GB" sz="3200" u="sng" dirty="0" smtClean="0">
                <a:solidFill>
                  <a:srgbClr val="0070C0"/>
                </a:solidFill>
              </a:rPr>
              <a:t>Wednesday 6</a:t>
            </a:r>
            <a:r>
              <a:rPr lang="en-GB" sz="3200" u="sng" baseline="30000" dirty="0" smtClean="0">
                <a:solidFill>
                  <a:srgbClr val="0070C0"/>
                </a:solidFill>
              </a:rPr>
              <a:t>th</a:t>
            </a:r>
            <a:r>
              <a:rPr lang="en-GB" sz="3200" u="sng" baseline="30000" dirty="0">
                <a:solidFill>
                  <a:srgbClr val="0070C0"/>
                </a:solidFill>
              </a:rPr>
              <a:t> </a:t>
            </a:r>
            <a:r>
              <a:rPr lang="en-GB" sz="3200" u="sng" dirty="0" smtClean="0">
                <a:solidFill>
                  <a:srgbClr val="0070C0"/>
                </a:solidFill>
              </a:rPr>
              <a:t>January </a:t>
            </a:r>
            <a:r>
              <a:rPr lang="en-GB" sz="3200" u="sng" dirty="0" smtClean="0">
                <a:solidFill>
                  <a:srgbClr val="0070C0"/>
                </a:solidFill>
              </a:rPr>
              <a:t>2021</a:t>
            </a:r>
            <a:endParaRPr lang="en-GB" sz="3200" u="sng" dirty="0">
              <a:solidFill>
                <a:srgbClr val="0070C0"/>
              </a:solidFill>
            </a:endParaRPr>
          </a:p>
        </p:txBody>
      </p:sp>
      <p:sp>
        <p:nvSpPr>
          <p:cNvPr id="5" name="TextBox 4"/>
          <p:cNvSpPr txBox="1"/>
          <p:nvPr/>
        </p:nvSpPr>
        <p:spPr>
          <a:xfrm>
            <a:off x="7332617" y="5435759"/>
            <a:ext cx="3122023" cy="646331"/>
          </a:xfrm>
          <a:prstGeom prst="rect">
            <a:avLst/>
          </a:prstGeom>
          <a:noFill/>
          <a:ln>
            <a:noFill/>
          </a:ln>
        </p:spPr>
        <p:txBody>
          <a:bodyPr wrap="square" rtlCol="0">
            <a:spAutoFit/>
          </a:bodyPr>
          <a:lstStyle/>
          <a:p>
            <a:r>
              <a:rPr lang="en-GB" dirty="0" smtClean="0"/>
              <a:t>Click the speakers to hear audio instructions for each task</a:t>
            </a:r>
            <a:endParaRPr lang="en-GB"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394166"/>
            <a:ext cx="3006634" cy="300663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2941" y="1351972"/>
            <a:ext cx="2570117" cy="2389301"/>
          </a:xfrm>
          <a:prstGeom prst="rect">
            <a:avLst/>
          </a:prstGeom>
        </p:spPr>
      </p:pic>
      <p:pic>
        <p:nvPicPr>
          <p:cNvPr id="1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68149" y="5580017"/>
            <a:ext cx="609600" cy="609600"/>
          </a:xfrm>
          <a:prstGeom prst="rect">
            <a:avLst/>
          </a:prstGeom>
        </p:spPr>
      </p:pic>
    </p:spTree>
    <p:extLst>
      <p:ext uri="{BB962C8B-B14F-4D97-AF65-F5344CB8AC3E}">
        <p14:creationId xmlns:p14="http://schemas.microsoft.com/office/powerpoint/2010/main" val="8278822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378"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165" y="510234"/>
            <a:ext cx="9477103" cy="369332"/>
          </a:xfrm>
          <a:prstGeom prst="rect">
            <a:avLst/>
          </a:prstGeom>
          <a:noFill/>
        </p:spPr>
        <p:txBody>
          <a:bodyPr wrap="square" rtlCol="0">
            <a:spAutoFit/>
          </a:bodyPr>
          <a:lstStyle/>
          <a:p>
            <a:r>
              <a:rPr lang="en-GB" b="1" u="sng" dirty="0" smtClean="0">
                <a:solidFill>
                  <a:srgbClr val="FF0000"/>
                </a:solidFill>
                <a:latin typeface="Kinetic" panose="00000500000000000000" pitchFamily="50" charset="0"/>
              </a:rPr>
              <a:t>Wednesday 6</a:t>
            </a:r>
            <a:r>
              <a:rPr lang="en-GB" b="1" u="sng" baseline="30000" dirty="0" smtClean="0">
                <a:solidFill>
                  <a:srgbClr val="FF0000"/>
                </a:solidFill>
                <a:latin typeface="Kinetic" panose="00000500000000000000" pitchFamily="50" charset="0"/>
              </a:rPr>
              <a:t>th</a:t>
            </a:r>
            <a:r>
              <a:rPr lang="en-GB" b="1" u="sng" dirty="0" smtClean="0">
                <a:solidFill>
                  <a:srgbClr val="FF0000"/>
                </a:solidFill>
                <a:latin typeface="Kinetic" panose="00000500000000000000" pitchFamily="50" charset="0"/>
              </a:rPr>
              <a:t> January 2021  English Reading.  Text </a:t>
            </a:r>
            <a:r>
              <a:rPr lang="en-GB" b="1" u="sng" dirty="0" smtClean="0">
                <a:solidFill>
                  <a:srgbClr val="FF0000"/>
                </a:solidFill>
                <a:latin typeface="Kinetic" panose="00000500000000000000" pitchFamily="50" charset="0"/>
              </a:rPr>
              <a:t>2 </a:t>
            </a:r>
            <a:r>
              <a:rPr lang="en-GB" b="1" u="sng" dirty="0" smtClean="0">
                <a:latin typeface="Kinetic" panose="00000500000000000000" pitchFamily="50" charset="0"/>
              </a:rPr>
              <a:t>– The Life of William Shakespeare. </a:t>
            </a:r>
            <a:endParaRPr lang="en-GB" b="1" u="sng" dirty="0">
              <a:latin typeface="Kinetic" panose="00000500000000000000" pitchFamily="50" charset="0"/>
            </a:endParaRPr>
          </a:p>
        </p:txBody>
      </p:sp>
      <p:sp>
        <p:nvSpPr>
          <p:cNvPr id="3" name="Rectangle 2"/>
          <p:cNvSpPr/>
          <p:nvPr/>
        </p:nvSpPr>
        <p:spPr>
          <a:xfrm>
            <a:off x="346165" y="1339530"/>
            <a:ext cx="11691257" cy="5182829"/>
          </a:xfrm>
          <a:prstGeom prst="rect">
            <a:avLst/>
          </a:prstGeom>
        </p:spPr>
        <p:txBody>
          <a:bodyPr wrap="square">
            <a:spAutoFit/>
          </a:bodyPr>
          <a:lstStyle/>
          <a:p>
            <a:pPr>
              <a:lnSpc>
                <a:spcPct val="107000"/>
              </a:lnSpc>
              <a:spcAft>
                <a:spcPts val="800"/>
              </a:spcAft>
            </a:pPr>
            <a:r>
              <a:rPr lang="en-GB" sz="2000" b="1" u="sng" dirty="0">
                <a:latin typeface="Kinetic" panose="00000500000000000000" pitchFamily="50" charset="0"/>
                <a:ea typeface="Calibri" panose="020F0502020204030204" pitchFamily="34" charset="0"/>
                <a:cs typeface="Times New Roman" panose="02020603050405020304" pitchFamily="18" charset="0"/>
              </a:rPr>
              <a:t>Introduction.</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rgbClr val="4D5156"/>
                </a:solidFill>
                <a:latin typeface="Kinetic" panose="00000500000000000000" pitchFamily="50" charset="0"/>
                <a:ea typeface="Calibri" panose="020F0502020204030204" pitchFamily="34" charset="0"/>
                <a:cs typeface="Arial" panose="020B0604020202020204" pitchFamily="34" charset="0"/>
              </a:rPr>
              <a:t>William Shakespeare was an English playwright, poet, and actor, widely regarded as the greatest writer in the English language and the world's greatest dramatist. He is often called England's national poet and the "Bard of Avon".</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rgbClr val="4D5156"/>
                </a:solidFill>
                <a:latin typeface="Kinetic" panose="00000500000000000000" pitchFamily="50" charset="0"/>
                <a:ea typeface="Calibri" panose="020F0502020204030204" pitchFamily="34" charset="0"/>
                <a:cs typeface="Arial" panose="020B0604020202020204" pitchFamily="34" charset="0"/>
              </a:rPr>
              <a:t> </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u="sng" dirty="0">
                <a:solidFill>
                  <a:srgbClr val="4D5156"/>
                </a:solidFill>
                <a:latin typeface="Kinetic" panose="00000500000000000000" pitchFamily="50" charset="0"/>
                <a:ea typeface="Calibri" panose="020F0502020204030204" pitchFamily="34" charset="0"/>
                <a:cs typeface="Arial" panose="020B0604020202020204" pitchFamily="34" charset="0"/>
              </a:rPr>
              <a:t>William’s Early Life.</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rgbClr val="222222"/>
                </a:solidFill>
                <a:latin typeface="Kinetic" panose="00000500000000000000" pitchFamily="50" charset="0"/>
                <a:ea typeface="Calibri" panose="020F0502020204030204" pitchFamily="34" charset="0"/>
                <a:cs typeface="Arial" panose="020B0604020202020204" pitchFamily="34" charset="0"/>
              </a:rPr>
              <a:t>William Shakespeare was born in 1564 in Stratford-upon-Avon but we don’t know his exact date of birth. His birthday is usually celebrated on the 23</a:t>
            </a:r>
            <a:r>
              <a:rPr lang="en-GB" sz="2000" baseline="30000" dirty="0">
                <a:solidFill>
                  <a:srgbClr val="222222"/>
                </a:solidFill>
                <a:latin typeface="Kinetic" panose="00000500000000000000" pitchFamily="50" charset="0"/>
                <a:ea typeface="Calibri" panose="020F0502020204030204" pitchFamily="34" charset="0"/>
                <a:cs typeface="Arial" panose="020B0604020202020204" pitchFamily="34" charset="0"/>
              </a:rPr>
              <a:t>rd</a:t>
            </a:r>
            <a:r>
              <a:rPr lang="en-GB" sz="2000" dirty="0">
                <a:solidFill>
                  <a:srgbClr val="222222"/>
                </a:solidFill>
                <a:latin typeface="Kinetic" panose="00000500000000000000" pitchFamily="50" charset="0"/>
                <a:ea typeface="Calibri" panose="020F0502020204030204" pitchFamily="34" charset="0"/>
                <a:cs typeface="Arial" panose="020B0604020202020204" pitchFamily="34" charset="0"/>
              </a:rPr>
              <a:t> April. William was born to prosperous parents. His mother, Mary, was the daughter of a local farmer. His father,</a:t>
            </a:r>
            <a:r>
              <a:rPr lang="en-GB" sz="20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GB" sz="2000" dirty="0">
                <a:solidFill>
                  <a:srgbClr val="222222"/>
                </a:solidFill>
                <a:latin typeface="Kinetic" panose="00000500000000000000" pitchFamily="50" charset="0"/>
                <a:ea typeface="Calibri" panose="020F0502020204030204" pitchFamily="34" charset="0"/>
                <a:cs typeface="Arial" panose="020B0604020202020204" pitchFamily="34" charset="0"/>
              </a:rPr>
              <a:t>John, was a glove-maker and wool trader with a large family house. Although William was the third of eight children, he grew up as the oldest. His two older sisters both died very young. Shakespeare married Anne Hathaway </a:t>
            </a:r>
            <a:r>
              <a:rPr lang="en-GB" sz="2000" dirty="0">
                <a:solidFill>
                  <a:srgbClr val="222222"/>
                </a:solidFill>
                <a:latin typeface="Courier New" panose="02070309020205020404" pitchFamily="49" charset="0"/>
                <a:ea typeface="Calibri" panose="020F0502020204030204" pitchFamily="34" charset="0"/>
                <a:cs typeface="Times New Roman" panose="02020603050405020304" pitchFamily="18" charset="0"/>
              </a:rPr>
              <a:t>–</a:t>
            </a:r>
            <a:r>
              <a:rPr lang="en-GB" sz="2000" dirty="0">
                <a:solidFill>
                  <a:srgbClr val="222222"/>
                </a:solidFill>
                <a:latin typeface="Kinetic" panose="00000500000000000000" pitchFamily="50" charset="0"/>
                <a:ea typeface="Calibri" panose="020F0502020204030204" pitchFamily="34" charset="0"/>
                <a:cs typeface="Arial" panose="020B0604020202020204" pitchFamily="34" charset="0"/>
              </a:rPr>
              <a:t> a local farmer</a:t>
            </a:r>
            <a:r>
              <a:rPr lang="en-GB" sz="2000" dirty="0">
                <a:solidFill>
                  <a:srgbClr val="222222"/>
                </a:solidFill>
                <a:latin typeface="Kinetic" panose="00000500000000000000" pitchFamily="50" charset="0"/>
                <a:ea typeface="Calibri" panose="020F0502020204030204" pitchFamily="34" charset="0"/>
                <a:cs typeface="Kinetic" panose="00000500000000000000" pitchFamily="50" charset="0"/>
              </a:rPr>
              <a:t>’</a:t>
            </a:r>
            <a:r>
              <a:rPr lang="en-GB" sz="2000" dirty="0">
                <a:solidFill>
                  <a:srgbClr val="222222"/>
                </a:solidFill>
                <a:latin typeface="Kinetic" panose="00000500000000000000" pitchFamily="50" charset="0"/>
                <a:ea typeface="Calibri" panose="020F0502020204030204" pitchFamily="34" charset="0"/>
                <a:cs typeface="Arial" panose="020B0604020202020204" pitchFamily="34" charset="0"/>
              </a:rPr>
              <a:t>s daughter when William was only 18 years old in 1582. Together they had a daughter called Susanna in 1583 and two more children called </a:t>
            </a:r>
            <a:r>
              <a:rPr lang="en-GB" sz="2000" dirty="0" err="1">
                <a:solidFill>
                  <a:srgbClr val="222222"/>
                </a:solidFill>
                <a:latin typeface="Kinetic" panose="00000500000000000000" pitchFamily="50" charset="0"/>
                <a:ea typeface="Calibri" panose="020F0502020204030204" pitchFamily="34" charset="0"/>
                <a:cs typeface="Arial" panose="020B0604020202020204" pitchFamily="34" charset="0"/>
              </a:rPr>
              <a:t>Hamnet</a:t>
            </a:r>
            <a:r>
              <a:rPr lang="en-GB" sz="2000" dirty="0">
                <a:solidFill>
                  <a:srgbClr val="222222"/>
                </a:solidFill>
                <a:latin typeface="Kinetic" panose="00000500000000000000" pitchFamily="50" charset="0"/>
                <a:ea typeface="Calibri" panose="020F0502020204030204" pitchFamily="34" charset="0"/>
                <a:cs typeface="Arial" panose="020B0604020202020204" pitchFamily="34" charset="0"/>
              </a:rPr>
              <a:t> and Judith who were twins, born in 1585.</a:t>
            </a:r>
            <a:r>
              <a:rPr lang="en-GB" sz="2000" dirty="0" smtClean="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222222"/>
                </a:solidFill>
                <a:latin typeface="Kinetic" panose="00000500000000000000" pitchFamily="50" charset="0"/>
                <a:ea typeface="Calibri" panose="020F0502020204030204" pitchFamily="34" charset="0"/>
                <a:cs typeface="Arial" panose="020B0604020202020204" pitchFamily="34" charset="0"/>
              </a:rPr>
              <a:t> </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corded tex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67257" y="574766"/>
            <a:ext cx="609600" cy="609600"/>
          </a:xfrm>
          <a:prstGeom prst="rect">
            <a:avLst/>
          </a:prstGeom>
        </p:spPr>
      </p:pic>
    </p:spTree>
    <p:extLst>
      <p:ext uri="{BB962C8B-B14F-4D97-AF65-F5344CB8AC3E}">
        <p14:creationId xmlns:p14="http://schemas.microsoft.com/office/powerpoint/2010/main" val="28106549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94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326" y="1486070"/>
            <a:ext cx="11364685" cy="4904932"/>
          </a:xfrm>
          <a:prstGeom prst="rect">
            <a:avLst/>
          </a:prstGeom>
        </p:spPr>
        <p:txBody>
          <a:bodyPr wrap="square">
            <a:spAutoFit/>
          </a:bodyPr>
          <a:lstStyle/>
          <a:p>
            <a:pPr>
              <a:lnSpc>
                <a:spcPct val="107000"/>
              </a:lnSpc>
              <a:spcAft>
                <a:spcPts val="800"/>
              </a:spcAft>
            </a:pPr>
            <a:r>
              <a:rPr lang="en-GB" sz="2000" b="1" u="sng" dirty="0" smtClean="0">
                <a:solidFill>
                  <a:srgbClr val="222222"/>
                </a:solidFill>
                <a:latin typeface="Kinetic" panose="00000500000000000000" pitchFamily="50" charset="0"/>
                <a:ea typeface="Calibri" panose="020F0502020204030204" pitchFamily="34" charset="0"/>
                <a:cs typeface="Arial" panose="020B0604020202020204" pitchFamily="34" charset="0"/>
              </a:rPr>
              <a:t>Becoming a Famous Playwright.</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15000"/>
              </a:lnSpc>
              <a:spcAft>
                <a:spcPts val="1875"/>
              </a:spcAft>
            </a:pPr>
            <a:r>
              <a:rPr lang="en-GB" sz="2000" dirty="0" smtClean="0">
                <a:solidFill>
                  <a:srgbClr val="222222"/>
                </a:solidFill>
                <a:latin typeface="Kinetic" panose="00000500000000000000" pitchFamily="50" charset="0"/>
                <a:ea typeface="Times New Roman" panose="02020603050405020304" pitchFamily="18" charset="0"/>
                <a:cs typeface="Arial" panose="020B0604020202020204" pitchFamily="34" charset="0"/>
              </a:rPr>
              <a:t>From about 1590, Shakespeare lived mainly in London and by 1592 was a well-known actor there. He was also a playwright.</a:t>
            </a:r>
            <a:r>
              <a:rPr lang="en-GB" sz="2000" dirty="0" smtClean="0">
                <a:solidFill>
                  <a:srgbClr val="222222"/>
                </a:solidFill>
                <a:latin typeface="Kinetic" panose="00000500000000000000" pitchFamily="50" charset="0"/>
                <a:ea typeface="Times New Roman" panose="02020603050405020304" pitchFamily="18" charset="0"/>
              </a:rPr>
              <a:t> He went on to write, or co-write, about 40 plays. Shakespeare was also a poet and in 1609 published a book of 154 sonnets. Shakespeare was a businessman too. He was a part-owner of a theatre company called The Lord Chamberlain’s Men and from 1599, he was part-owner of the famous Globe Theatre. For about twenty years, he made money from acting, writing and running a theatre company.</a:t>
            </a:r>
            <a:endParaRPr lang="en-GB" sz="2000" dirty="0" smtClean="0">
              <a:latin typeface="Times New Roman" panose="02020603050405020304" pitchFamily="18" charset="0"/>
              <a:ea typeface="Times New Roman" panose="02020603050405020304" pitchFamily="18" charset="0"/>
            </a:endParaRPr>
          </a:p>
          <a:p>
            <a:pPr fontAlgn="t">
              <a:lnSpc>
                <a:spcPct val="115000"/>
              </a:lnSpc>
              <a:spcAft>
                <a:spcPts val="1875"/>
              </a:spcAft>
            </a:pPr>
            <a:r>
              <a:rPr lang="en-GB" sz="2000" b="1" u="sng" dirty="0" smtClean="0">
                <a:solidFill>
                  <a:srgbClr val="222222"/>
                </a:solidFill>
                <a:latin typeface="Kinetic" panose="00000500000000000000" pitchFamily="50" charset="0"/>
                <a:ea typeface="Times New Roman" panose="02020603050405020304" pitchFamily="18" charset="0"/>
              </a:rPr>
              <a:t>What Happened After William’s Death?</a:t>
            </a:r>
            <a:endParaRPr lang="en-GB" sz="2000" dirty="0" smtClean="0">
              <a:latin typeface="Times New Roman" panose="02020603050405020304" pitchFamily="18" charset="0"/>
              <a:ea typeface="Times New Roman" panose="02020603050405020304" pitchFamily="18" charset="0"/>
            </a:endParaRPr>
          </a:p>
          <a:p>
            <a:pPr fontAlgn="t">
              <a:lnSpc>
                <a:spcPct val="115000"/>
              </a:lnSpc>
              <a:spcAft>
                <a:spcPts val="1875"/>
              </a:spcAft>
            </a:pPr>
            <a:r>
              <a:rPr lang="en-GB" sz="2000" dirty="0" smtClean="0">
                <a:solidFill>
                  <a:srgbClr val="222222"/>
                </a:solidFill>
                <a:latin typeface="Kinetic" panose="00000500000000000000" pitchFamily="50" charset="0"/>
                <a:ea typeface="Times New Roman" panose="02020603050405020304" pitchFamily="18" charset="0"/>
                <a:cs typeface="Arial" panose="020B0604020202020204" pitchFamily="34" charset="0"/>
              </a:rPr>
              <a:t>After 1613, Shakespeare spent more time at Stratford. William Shakespeare died on 23rd April 1616. He is buried in Holy Trinity church in</a:t>
            </a:r>
            <a:r>
              <a:rPr lang="en-GB" sz="2000" dirty="0" smtClean="0">
                <a:solidFill>
                  <a:srgbClr val="222222"/>
                </a:solidFill>
                <a:latin typeface="Kinetic" panose="00000500000000000000" pitchFamily="50" charset="0"/>
                <a:ea typeface="Times New Roman" panose="02020603050405020304" pitchFamily="18" charset="0"/>
              </a:rPr>
              <a:t> </a:t>
            </a:r>
            <a:r>
              <a:rPr lang="en-GB" sz="2000" dirty="0" smtClean="0">
                <a:solidFill>
                  <a:srgbClr val="222222"/>
                </a:solidFill>
                <a:latin typeface="Kinetic" panose="00000500000000000000" pitchFamily="50" charset="0"/>
                <a:ea typeface="Times New Roman" panose="02020603050405020304" pitchFamily="18" charset="0"/>
                <a:cs typeface="Arial" panose="020B0604020202020204" pitchFamily="34" charset="0"/>
              </a:rPr>
              <a:t>Stratford-upon-Avon. Nowadays, William Shakespeare remains very famous for his plays, and many children learn about them in school. His plays are still performed on stages across the whole world and enjoyed by many more than 400 years after his death. </a:t>
            </a:r>
            <a:endParaRPr lang="en-GB" sz="2000" dirty="0">
              <a:latin typeface="Times New Roman" panose="02020603050405020304" pitchFamily="18" charset="0"/>
              <a:ea typeface="Times New Roman" panose="02020603050405020304" pitchFamily="18" charset="0"/>
            </a:endParaRPr>
          </a:p>
        </p:txBody>
      </p:sp>
      <p:pic>
        <p:nvPicPr>
          <p:cNvPr id="3" name="Recorded tex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92938" y="449750"/>
            <a:ext cx="609600" cy="609600"/>
          </a:xfrm>
          <a:prstGeom prst="rect">
            <a:avLst/>
          </a:prstGeom>
        </p:spPr>
      </p:pic>
      <p:sp>
        <p:nvSpPr>
          <p:cNvPr id="4" name="TextBox 3"/>
          <p:cNvSpPr txBox="1"/>
          <p:nvPr/>
        </p:nvSpPr>
        <p:spPr>
          <a:xfrm>
            <a:off x="346165" y="510234"/>
            <a:ext cx="9477103" cy="369332"/>
          </a:xfrm>
          <a:prstGeom prst="rect">
            <a:avLst/>
          </a:prstGeom>
          <a:noFill/>
        </p:spPr>
        <p:txBody>
          <a:bodyPr wrap="square" rtlCol="0">
            <a:spAutoFit/>
          </a:bodyPr>
          <a:lstStyle/>
          <a:p>
            <a:r>
              <a:rPr lang="en-GB" b="1" u="sng" dirty="0" smtClean="0">
                <a:solidFill>
                  <a:srgbClr val="FF0000"/>
                </a:solidFill>
                <a:latin typeface="Kinetic" panose="00000500000000000000" pitchFamily="50" charset="0"/>
              </a:rPr>
              <a:t>Wednesday 6</a:t>
            </a:r>
            <a:r>
              <a:rPr lang="en-GB" b="1" u="sng" baseline="30000" dirty="0" smtClean="0">
                <a:solidFill>
                  <a:srgbClr val="FF0000"/>
                </a:solidFill>
                <a:latin typeface="Kinetic" panose="00000500000000000000" pitchFamily="50" charset="0"/>
              </a:rPr>
              <a:t>th</a:t>
            </a:r>
            <a:r>
              <a:rPr lang="en-GB" b="1" u="sng" dirty="0" smtClean="0">
                <a:solidFill>
                  <a:srgbClr val="FF0000"/>
                </a:solidFill>
                <a:latin typeface="Kinetic" panose="00000500000000000000" pitchFamily="50" charset="0"/>
              </a:rPr>
              <a:t> January 2021  English Reading.  Text </a:t>
            </a:r>
            <a:r>
              <a:rPr lang="en-GB" b="1" u="sng" dirty="0" smtClean="0">
                <a:solidFill>
                  <a:srgbClr val="FF0000"/>
                </a:solidFill>
                <a:latin typeface="Kinetic" panose="00000500000000000000" pitchFamily="50" charset="0"/>
              </a:rPr>
              <a:t>2 </a:t>
            </a:r>
            <a:r>
              <a:rPr lang="en-GB" b="1" u="sng" dirty="0" smtClean="0">
                <a:latin typeface="Kinetic" panose="00000500000000000000" pitchFamily="50" charset="0"/>
              </a:rPr>
              <a:t>– The Life of William Shakespeare. </a:t>
            </a:r>
            <a:endParaRPr lang="en-GB" b="1" u="sng" dirty="0">
              <a:latin typeface="Kinetic" panose="00000500000000000000" pitchFamily="50" charset="0"/>
            </a:endParaRPr>
          </a:p>
        </p:txBody>
      </p:sp>
    </p:spTree>
    <p:extLst>
      <p:ext uri="{BB962C8B-B14F-4D97-AF65-F5344CB8AC3E}">
        <p14:creationId xmlns:p14="http://schemas.microsoft.com/office/powerpoint/2010/main" val="38480487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56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384660" y="1384662"/>
          <a:ext cx="9757956" cy="4807132"/>
        </p:xfrm>
        <a:graphic>
          <a:graphicData uri="http://schemas.openxmlformats.org/drawingml/2006/table">
            <a:tbl>
              <a:tblPr firstRow="1" firstCol="1" bandRow="1">
                <a:tableStyleId>{5C22544A-7EE6-4342-B048-85BDC9FD1C3A}</a:tableStyleId>
              </a:tblPr>
              <a:tblGrid>
                <a:gridCol w="4878978">
                  <a:extLst>
                    <a:ext uri="{9D8B030D-6E8A-4147-A177-3AD203B41FA5}">
                      <a16:colId xmlns:a16="http://schemas.microsoft.com/office/drawing/2014/main" val="3994720772"/>
                    </a:ext>
                  </a:extLst>
                </a:gridCol>
                <a:gridCol w="4878978">
                  <a:extLst>
                    <a:ext uri="{9D8B030D-6E8A-4147-A177-3AD203B41FA5}">
                      <a16:colId xmlns:a16="http://schemas.microsoft.com/office/drawing/2014/main" val="1391630434"/>
                    </a:ext>
                  </a:extLst>
                </a:gridCol>
              </a:tblGrid>
              <a:tr h="1388780">
                <a:tc>
                  <a:txBody>
                    <a:bodyPr/>
                    <a:lstStyle/>
                    <a:p>
                      <a:pPr>
                        <a:lnSpc>
                          <a:spcPct val="107000"/>
                        </a:lnSpc>
                        <a:spcAft>
                          <a:spcPts val="0"/>
                        </a:spcAft>
                      </a:pPr>
                      <a:r>
                        <a:rPr lang="en-GB" sz="1600" dirty="0">
                          <a:solidFill>
                            <a:schemeClr val="tx1"/>
                          </a:solidFill>
                          <a:effectLst/>
                          <a:latin typeface="Kinetic" panose="00000500000000000000" pitchFamily="50" charset="0"/>
                        </a:rPr>
                        <a:t> </a:t>
                      </a:r>
                    </a:p>
                    <a:p>
                      <a:pPr>
                        <a:lnSpc>
                          <a:spcPct val="107000"/>
                        </a:lnSpc>
                        <a:spcAft>
                          <a:spcPts val="0"/>
                        </a:spcAft>
                      </a:pPr>
                      <a:r>
                        <a:rPr lang="en-GB" sz="1600" dirty="0">
                          <a:solidFill>
                            <a:schemeClr val="tx1"/>
                          </a:solidFill>
                          <a:effectLst/>
                          <a:latin typeface="Kinetic" panose="00000500000000000000" pitchFamily="50" charset="0"/>
                        </a:rPr>
                        <a:t>Shakespeare married Anne Hathaway – a local farmer’s daughter when William was only 18 years old in 1582.</a:t>
                      </a:r>
                      <a:endParaRPr lang="en-GB" sz="160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600">
                          <a:solidFill>
                            <a:schemeClr val="tx1"/>
                          </a:solidFill>
                          <a:effectLst/>
                          <a:latin typeface="Kinetic" panose="00000500000000000000" pitchFamily="50" charset="0"/>
                        </a:rPr>
                        <a:t> </a:t>
                      </a:r>
                    </a:p>
                    <a:p>
                      <a:pPr>
                        <a:lnSpc>
                          <a:spcPct val="107000"/>
                        </a:lnSpc>
                        <a:spcAft>
                          <a:spcPts val="0"/>
                        </a:spcAft>
                      </a:pPr>
                      <a:r>
                        <a:rPr lang="en-GB" sz="1600">
                          <a:solidFill>
                            <a:schemeClr val="tx1"/>
                          </a:solidFill>
                          <a:effectLst/>
                          <a:latin typeface="Kinetic" panose="00000500000000000000" pitchFamily="50" charset="0"/>
                        </a:rPr>
                        <a:t>From about 1590, Shakespeare lived mainly in London and by 1592 was a well-known actor there.</a:t>
                      </a:r>
                    </a:p>
                    <a:p>
                      <a:pPr>
                        <a:lnSpc>
                          <a:spcPct val="107000"/>
                        </a:lnSpc>
                        <a:spcAft>
                          <a:spcPts val="0"/>
                        </a:spcAft>
                      </a:pPr>
                      <a:r>
                        <a:rPr lang="en-GB" sz="1600">
                          <a:solidFill>
                            <a:schemeClr val="tx1"/>
                          </a:solidFill>
                          <a:effectLst/>
                          <a:latin typeface="Kinetic" panose="00000500000000000000" pitchFamily="50" charset="0"/>
                        </a:rPr>
                        <a:t> </a:t>
                      </a:r>
                      <a:endParaRPr lang="en-GB" sz="160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9511874"/>
                  </a:ext>
                </a:extLst>
              </a:tr>
              <a:tr h="1744755">
                <a:tc>
                  <a:txBody>
                    <a:bodyPr/>
                    <a:lstStyle/>
                    <a:p>
                      <a:pPr>
                        <a:lnSpc>
                          <a:spcPct val="107000"/>
                        </a:lnSpc>
                        <a:spcAft>
                          <a:spcPts val="0"/>
                        </a:spcAft>
                      </a:pPr>
                      <a:r>
                        <a:rPr lang="en-GB" sz="1600" dirty="0">
                          <a:solidFill>
                            <a:schemeClr val="tx1"/>
                          </a:solidFill>
                          <a:effectLst/>
                          <a:latin typeface="Kinetic" panose="00000500000000000000" pitchFamily="50" charset="0"/>
                        </a:rPr>
                        <a:t> </a:t>
                      </a:r>
                    </a:p>
                    <a:p>
                      <a:pPr>
                        <a:lnSpc>
                          <a:spcPct val="107000"/>
                        </a:lnSpc>
                        <a:spcAft>
                          <a:spcPts val="0"/>
                        </a:spcAft>
                      </a:pPr>
                      <a:r>
                        <a:rPr lang="en-GB" sz="1600" dirty="0">
                          <a:solidFill>
                            <a:schemeClr val="tx1"/>
                          </a:solidFill>
                          <a:effectLst/>
                          <a:latin typeface="Kinetic" panose="00000500000000000000" pitchFamily="50" charset="0"/>
                        </a:rPr>
                        <a:t>Together they had a daughter called Susanna in 1583 and two more children called </a:t>
                      </a:r>
                      <a:r>
                        <a:rPr lang="en-GB" sz="1600" dirty="0" err="1">
                          <a:solidFill>
                            <a:schemeClr val="tx1"/>
                          </a:solidFill>
                          <a:effectLst/>
                          <a:latin typeface="Kinetic" panose="00000500000000000000" pitchFamily="50" charset="0"/>
                        </a:rPr>
                        <a:t>Hamnet</a:t>
                      </a:r>
                      <a:r>
                        <a:rPr lang="en-GB" sz="1600" dirty="0">
                          <a:solidFill>
                            <a:schemeClr val="tx1"/>
                          </a:solidFill>
                          <a:effectLst/>
                          <a:latin typeface="Kinetic" panose="00000500000000000000" pitchFamily="50" charset="0"/>
                        </a:rPr>
                        <a:t> and Judith who were twins, born in 1585. </a:t>
                      </a:r>
                    </a:p>
                    <a:p>
                      <a:pPr>
                        <a:lnSpc>
                          <a:spcPct val="107000"/>
                        </a:lnSpc>
                        <a:spcAft>
                          <a:spcPts val="0"/>
                        </a:spcAft>
                      </a:pPr>
                      <a:r>
                        <a:rPr lang="en-GB" sz="1600" dirty="0">
                          <a:solidFill>
                            <a:schemeClr val="tx1"/>
                          </a:solidFill>
                          <a:effectLst/>
                          <a:latin typeface="Kinetic" panose="00000500000000000000" pitchFamily="50" charset="0"/>
                        </a:rPr>
                        <a:t> </a:t>
                      </a:r>
                      <a:endParaRPr lang="en-GB" sz="160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600" dirty="0">
                          <a:solidFill>
                            <a:schemeClr val="tx1"/>
                          </a:solidFill>
                          <a:effectLst/>
                          <a:latin typeface="Kinetic" panose="00000500000000000000" pitchFamily="50" charset="0"/>
                        </a:rPr>
                        <a:t> </a:t>
                      </a:r>
                    </a:p>
                    <a:p>
                      <a:pPr>
                        <a:lnSpc>
                          <a:spcPct val="107000"/>
                        </a:lnSpc>
                        <a:spcAft>
                          <a:spcPts val="0"/>
                        </a:spcAft>
                      </a:pPr>
                      <a:r>
                        <a:rPr lang="en-GB" sz="1600" dirty="0">
                          <a:solidFill>
                            <a:schemeClr val="tx1"/>
                          </a:solidFill>
                          <a:effectLst/>
                          <a:latin typeface="Kinetic" panose="00000500000000000000" pitchFamily="50" charset="0"/>
                        </a:rPr>
                        <a:t>William Shakespeare died on 23rd April 1616. He is buried in Holy Trinity church in Stratford-upon-Avon.</a:t>
                      </a:r>
                      <a:endParaRPr lang="en-GB" sz="160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9933780"/>
                  </a:ext>
                </a:extLst>
              </a:tr>
              <a:tr h="1673597">
                <a:tc>
                  <a:txBody>
                    <a:bodyPr/>
                    <a:lstStyle/>
                    <a:p>
                      <a:pPr>
                        <a:lnSpc>
                          <a:spcPct val="107000"/>
                        </a:lnSpc>
                        <a:spcAft>
                          <a:spcPts val="0"/>
                        </a:spcAft>
                      </a:pPr>
                      <a:r>
                        <a:rPr lang="en-GB" sz="1600">
                          <a:solidFill>
                            <a:schemeClr val="tx1"/>
                          </a:solidFill>
                          <a:effectLst/>
                          <a:latin typeface="Kinetic" panose="00000500000000000000" pitchFamily="50" charset="0"/>
                        </a:rPr>
                        <a:t> </a:t>
                      </a:r>
                    </a:p>
                    <a:p>
                      <a:pPr>
                        <a:lnSpc>
                          <a:spcPct val="107000"/>
                        </a:lnSpc>
                        <a:spcAft>
                          <a:spcPts val="0"/>
                        </a:spcAft>
                      </a:pPr>
                      <a:r>
                        <a:rPr lang="en-GB" sz="1600">
                          <a:solidFill>
                            <a:schemeClr val="tx1"/>
                          </a:solidFill>
                          <a:effectLst/>
                          <a:latin typeface="Kinetic" panose="00000500000000000000" pitchFamily="50" charset="0"/>
                        </a:rPr>
                        <a:t>He went on to write, or co-write, about 40 plays. Shakespeare was also a poet and in 1609 published a book of 154 sonnets.</a:t>
                      </a:r>
                      <a:endParaRPr lang="en-GB" sz="160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600" dirty="0">
                          <a:solidFill>
                            <a:schemeClr val="tx1"/>
                          </a:solidFill>
                          <a:effectLst/>
                          <a:latin typeface="Kinetic" panose="00000500000000000000" pitchFamily="50" charset="0"/>
                        </a:rPr>
                        <a:t> </a:t>
                      </a:r>
                    </a:p>
                    <a:p>
                      <a:pPr>
                        <a:lnSpc>
                          <a:spcPct val="107000"/>
                        </a:lnSpc>
                        <a:spcAft>
                          <a:spcPts val="0"/>
                        </a:spcAft>
                      </a:pPr>
                      <a:r>
                        <a:rPr lang="en-GB" sz="1600" dirty="0">
                          <a:solidFill>
                            <a:schemeClr val="tx1"/>
                          </a:solidFill>
                          <a:effectLst/>
                          <a:latin typeface="Kinetic" panose="00000500000000000000" pitchFamily="50" charset="0"/>
                        </a:rPr>
                        <a:t>William Shakespeare was born in 1564 in Stratford-upon-Avon but we don’t know his exact date of birth. His birthday is usually celebrated on the 23</a:t>
                      </a:r>
                      <a:r>
                        <a:rPr lang="en-GB" sz="1600" baseline="30000" dirty="0">
                          <a:solidFill>
                            <a:schemeClr val="tx1"/>
                          </a:solidFill>
                          <a:effectLst/>
                          <a:latin typeface="Kinetic" panose="00000500000000000000" pitchFamily="50" charset="0"/>
                        </a:rPr>
                        <a:t>rd</a:t>
                      </a:r>
                      <a:r>
                        <a:rPr lang="en-GB" sz="1600" dirty="0">
                          <a:solidFill>
                            <a:schemeClr val="tx1"/>
                          </a:solidFill>
                          <a:effectLst/>
                          <a:latin typeface="Kinetic" panose="00000500000000000000" pitchFamily="50" charset="0"/>
                        </a:rPr>
                        <a:t> April.</a:t>
                      </a:r>
                    </a:p>
                    <a:p>
                      <a:pPr>
                        <a:lnSpc>
                          <a:spcPct val="107000"/>
                        </a:lnSpc>
                        <a:spcAft>
                          <a:spcPts val="0"/>
                        </a:spcAft>
                      </a:pPr>
                      <a:r>
                        <a:rPr lang="en-GB" sz="1600" dirty="0">
                          <a:solidFill>
                            <a:schemeClr val="tx1"/>
                          </a:solidFill>
                          <a:effectLst/>
                          <a:latin typeface="Kinetic" panose="00000500000000000000" pitchFamily="50" charset="0"/>
                        </a:rPr>
                        <a:t> </a:t>
                      </a:r>
                      <a:endParaRPr lang="en-GB" sz="160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1518142"/>
                  </a:ext>
                </a:extLst>
              </a:tr>
            </a:tbl>
          </a:graphicData>
        </a:graphic>
      </p:graphicFrame>
      <p:sp>
        <p:nvSpPr>
          <p:cNvPr id="3" name="TextBox 2"/>
          <p:cNvSpPr txBox="1"/>
          <p:nvPr/>
        </p:nvSpPr>
        <p:spPr>
          <a:xfrm>
            <a:off x="1332411" y="326571"/>
            <a:ext cx="7654835" cy="369332"/>
          </a:xfrm>
          <a:prstGeom prst="rect">
            <a:avLst/>
          </a:prstGeom>
          <a:noFill/>
        </p:spPr>
        <p:txBody>
          <a:bodyPr wrap="square" rtlCol="0">
            <a:spAutoFit/>
          </a:bodyPr>
          <a:lstStyle/>
          <a:p>
            <a:r>
              <a:rPr lang="en-GB" b="1" u="sng" dirty="0" smtClean="0">
                <a:latin typeface="Kinetic" panose="00000500000000000000" pitchFamily="50" charset="0"/>
              </a:rPr>
              <a:t>Fact Cards to create the Timeline. </a:t>
            </a:r>
            <a:endParaRPr lang="en-GB" b="1" u="sng" dirty="0">
              <a:latin typeface="Kinetic" panose="00000500000000000000" pitchFamily="50" charset="0"/>
            </a:endParaRPr>
          </a:p>
        </p:txBody>
      </p:sp>
      <p:pic>
        <p:nvPicPr>
          <p:cNvPr id="5" name="Task instruction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92937" y="391103"/>
            <a:ext cx="609600" cy="609600"/>
          </a:xfrm>
          <a:prstGeom prst="rect">
            <a:avLst/>
          </a:prstGeom>
        </p:spPr>
      </p:pic>
    </p:spTree>
    <p:extLst>
      <p:ext uri="{BB962C8B-B14F-4D97-AF65-F5344CB8AC3E}">
        <p14:creationId xmlns:p14="http://schemas.microsoft.com/office/powerpoint/2010/main" val="25085011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0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20955"/>
            <a:ext cx="12191999" cy="6827875"/>
          </a:xfrm>
          <a:prstGeom prst="rect">
            <a:avLst/>
          </a:prstGeom>
        </p:spPr>
      </p:pic>
    </p:spTree>
    <p:extLst>
      <p:ext uri="{BB962C8B-B14F-4D97-AF65-F5344CB8AC3E}">
        <p14:creationId xmlns:p14="http://schemas.microsoft.com/office/powerpoint/2010/main" val="169955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67708642"/>
              </p:ext>
            </p:extLst>
          </p:nvPr>
        </p:nvGraphicFramePr>
        <p:xfrm>
          <a:off x="130629" y="2116184"/>
          <a:ext cx="11900262" cy="3472445"/>
        </p:xfrm>
        <a:graphic>
          <a:graphicData uri="http://schemas.openxmlformats.org/drawingml/2006/table">
            <a:tbl>
              <a:tblPr firstRow="1" firstCol="1" bandRow="1">
                <a:tableStyleId>{5C22544A-7EE6-4342-B048-85BDC9FD1C3A}</a:tableStyleId>
              </a:tblPr>
              <a:tblGrid>
                <a:gridCol w="5950131">
                  <a:extLst>
                    <a:ext uri="{9D8B030D-6E8A-4147-A177-3AD203B41FA5}">
                      <a16:colId xmlns:a16="http://schemas.microsoft.com/office/drawing/2014/main" val="1090702764"/>
                    </a:ext>
                  </a:extLst>
                </a:gridCol>
                <a:gridCol w="5950131">
                  <a:extLst>
                    <a:ext uri="{9D8B030D-6E8A-4147-A177-3AD203B41FA5}">
                      <a16:colId xmlns:a16="http://schemas.microsoft.com/office/drawing/2014/main" val="2939943354"/>
                    </a:ext>
                  </a:extLst>
                </a:gridCol>
              </a:tblGrid>
              <a:tr h="1371599">
                <a:tc>
                  <a:txBody>
                    <a:bodyPr/>
                    <a:lstStyle/>
                    <a:p>
                      <a:pPr>
                        <a:lnSpc>
                          <a:spcPct val="107000"/>
                        </a:lnSpc>
                        <a:spcAft>
                          <a:spcPts val="0"/>
                        </a:spcAft>
                      </a:pPr>
                      <a:endParaRPr lang="en-GB" sz="2400" b="0" dirty="0" smtClean="0">
                        <a:solidFill>
                          <a:schemeClr val="tx1"/>
                        </a:solidFill>
                        <a:effectLst/>
                        <a:latin typeface="Kinetic" panose="00000500000000000000" pitchFamily="50" charset="0"/>
                      </a:endParaRPr>
                    </a:p>
                    <a:p>
                      <a:pPr>
                        <a:lnSpc>
                          <a:spcPct val="107000"/>
                        </a:lnSpc>
                        <a:spcAft>
                          <a:spcPts val="0"/>
                        </a:spcAft>
                      </a:pPr>
                      <a:r>
                        <a:rPr lang="en-GB" sz="2400" b="0" dirty="0" smtClean="0">
                          <a:solidFill>
                            <a:schemeClr val="tx1"/>
                          </a:solidFill>
                          <a:effectLst/>
                          <a:latin typeface="Kinetic" panose="00000500000000000000" pitchFamily="50" charset="0"/>
                        </a:rPr>
                        <a:t>Did </a:t>
                      </a:r>
                      <a:r>
                        <a:rPr lang="en-GB" sz="2400" b="0" dirty="0">
                          <a:solidFill>
                            <a:schemeClr val="tx1"/>
                          </a:solidFill>
                          <a:effectLst/>
                          <a:latin typeface="Kinetic" panose="00000500000000000000" pitchFamily="50" charset="0"/>
                        </a:rPr>
                        <a:t>you know </a:t>
                      </a:r>
                      <a:r>
                        <a:rPr lang="en-GB" sz="2400" b="0" dirty="0" smtClean="0">
                          <a:solidFill>
                            <a:schemeClr val="tx1"/>
                          </a:solidFill>
                          <a:effectLst/>
                          <a:latin typeface="Kinetic" panose="00000500000000000000" pitchFamily="50" charset="0"/>
                        </a:rPr>
                        <a:t>that</a:t>
                      </a:r>
                      <a:endParaRPr lang="en-GB" sz="2400" b="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2400" b="0" dirty="0" smtClean="0">
                        <a:solidFill>
                          <a:schemeClr val="tx1"/>
                        </a:solidFill>
                        <a:effectLst/>
                        <a:latin typeface="Kinetic" panose="00000500000000000000" pitchFamily="50" charset="0"/>
                      </a:endParaRPr>
                    </a:p>
                    <a:p>
                      <a:pPr>
                        <a:lnSpc>
                          <a:spcPct val="107000"/>
                        </a:lnSpc>
                        <a:spcAft>
                          <a:spcPts val="0"/>
                        </a:spcAft>
                      </a:pPr>
                      <a:r>
                        <a:rPr lang="en-GB" sz="2400" b="0" dirty="0" smtClean="0">
                          <a:solidFill>
                            <a:schemeClr val="tx1"/>
                          </a:solidFill>
                          <a:effectLst/>
                          <a:latin typeface="Kinetic" panose="00000500000000000000" pitchFamily="50" charset="0"/>
                        </a:rPr>
                        <a:t>William</a:t>
                      </a:r>
                      <a:r>
                        <a:rPr lang="en-GB" sz="2400" b="0" baseline="0" dirty="0" smtClean="0">
                          <a:solidFill>
                            <a:schemeClr val="tx1"/>
                          </a:solidFill>
                          <a:effectLst/>
                          <a:latin typeface="Kinetic" panose="00000500000000000000" pitchFamily="50" charset="0"/>
                        </a:rPr>
                        <a:t> </a:t>
                      </a:r>
                      <a:r>
                        <a:rPr lang="en-GB" sz="2400" b="0" dirty="0" smtClean="0">
                          <a:solidFill>
                            <a:schemeClr val="tx1"/>
                          </a:solidFill>
                          <a:effectLst/>
                          <a:latin typeface="Kinetic" panose="00000500000000000000" pitchFamily="50" charset="0"/>
                        </a:rPr>
                        <a:t>Shakespeare </a:t>
                      </a:r>
                      <a:r>
                        <a:rPr lang="en-GB" sz="2400" b="0" dirty="0">
                          <a:solidFill>
                            <a:schemeClr val="tx1"/>
                          </a:solidFill>
                          <a:effectLst/>
                          <a:latin typeface="Kinetic" panose="00000500000000000000" pitchFamily="50" charset="0"/>
                        </a:rPr>
                        <a:t>was</a:t>
                      </a:r>
                      <a:endParaRPr lang="en-GB" sz="2400" b="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05241"/>
                  </a:ext>
                </a:extLst>
              </a:tr>
              <a:tr h="1050423">
                <a:tc>
                  <a:txBody>
                    <a:bodyPr/>
                    <a:lstStyle/>
                    <a:p>
                      <a:pPr>
                        <a:lnSpc>
                          <a:spcPct val="107000"/>
                        </a:lnSpc>
                        <a:spcAft>
                          <a:spcPts val="0"/>
                        </a:spcAft>
                      </a:pPr>
                      <a:endParaRPr lang="en-GB" sz="2400" b="0" dirty="0" smtClean="0">
                        <a:solidFill>
                          <a:schemeClr val="tx1"/>
                        </a:solidFill>
                        <a:effectLst/>
                        <a:latin typeface="Kinetic" panose="00000500000000000000" pitchFamily="50" charset="0"/>
                      </a:endParaRPr>
                    </a:p>
                    <a:p>
                      <a:pPr>
                        <a:lnSpc>
                          <a:spcPct val="107000"/>
                        </a:lnSpc>
                        <a:spcAft>
                          <a:spcPts val="0"/>
                        </a:spcAft>
                      </a:pPr>
                      <a:r>
                        <a:rPr lang="en-GB" sz="2400" b="0" dirty="0" smtClean="0">
                          <a:solidFill>
                            <a:schemeClr val="tx1"/>
                          </a:solidFill>
                          <a:effectLst/>
                          <a:latin typeface="Kinetic" panose="00000500000000000000" pitchFamily="50" charset="0"/>
                        </a:rPr>
                        <a:t>It </a:t>
                      </a:r>
                      <a:r>
                        <a:rPr lang="en-GB" sz="2400" b="0" dirty="0">
                          <a:solidFill>
                            <a:schemeClr val="tx1"/>
                          </a:solidFill>
                          <a:effectLst/>
                          <a:latin typeface="Kinetic" panose="00000500000000000000" pitchFamily="50" charset="0"/>
                        </a:rPr>
                        <a:t>is known that</a:t>
                      </a:r>
                      <a:endParaRPr lang="en-GB" sz="2400" b="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2400" b="0" dirty="0" smtClean="0">
                        <a:solidFill>
                          <a:schemeClr val="tx1"/>
                        </a:solidFill>
                        <a:effectLst/>
                        <a:latin typeface="Kinetic" panose="00000500000000000000" pitchFamily="50" charset="0"/>
                      </a:endParaRPr>
                    </a:p>
                    <a:p>
                      <a:pPr>
                        <a:lnSpc>
                          <a:spcPct val="107000"/>
                        </a:lnSpc>
                        <a:spcAft>
                          <a:spcPts val="0"/>
                        </a:spcAft>
                      </a:pPr>
                      <a:r>
                        <a:rPr lang="en-GB" sz="2400" b="0" dirty="0" smtClean="0">
                          <a:solidFill>
                            <a:schemeClr val="tx1"/>
                          </a:solidFill>
                          <a:effectLst/>
                          <a:latin typeface="Kinetic" panose="00000500000000000000" pitchFamily="50" charset="0"/>
                        </a:rPr>
                        <a:t>People </a:t>
                      </a:r>
                      <a:r>
                        <a:rPr lang="en-GB" sz="2400" b="0" dirty="0">
                          <a:solidFill>
                            <a:schemeClr val="tx1"/>
                          </a:solidFill>
                          <a:effectLst/>
                          <a:latin typeface="Kinetic" panose="00000500000000000000" pitchFamily="50" charset="0"/>
                        </a:rPr>
                        <a:t>believe </a:t>
                      </a:r>
                      <a:endParaRPr lang="en-GB" sz="2400" b="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8698208"/>
                  </a:ext>
                </a:extLst>
              </a:tr>
              <a:tr h="1050423">
                <a:tc>
                  <a:txBody>
                    <a:bodyPr/>
                    <a:lstStyle/>
                    <a:p>
                      <a:pPr>
                        <a:lnSpc>
                          <a:spcPct val="107000"/>
                        </a:lnSpc>
                        <a:spcAft>
                          <a:spcPts val="0"/>
                        </a:spcAft>
                      </a:pPr>
                      <a:endParaRPr lang="en-GB" sz="2400" b="0" dirty="0" smtClean="0">
                        <a:solidFill>
                          <a:schemeClr val="tx1"/>
                        </a:solidFill>
                        <a:effectLst/>
                        <a:latin typeface="Kinetic" panose="00000500000000000000" pitchFamily="50" charset="0"/>
                      </a:endParaRPr>
                    </a:p>
                    <a:p>
                      <a:pPr>
                        <a:lnSpc>
                          <a:spcPct val="107000"/>
                        </a:lnSpc>
                        <a:spcAft>
                          <a:spcPts val="0"/>
                        </a:spcAft>
                      </a:pPr>
                      <a:r>
                        <a:rPr lang="en-GB" sz="2400" b="0" dirty="0" smtClean="0">
                          <a:solidFill>
                            <a:schemeClr val="tx1"/>
                          </a:solidFill>
                          <a:effectLst/>
                          <a:latin typeface="Kinetic" panose="00000500000000000000" pitchFamily="50" charset="0"/>
                        </a:rPr>
                        <a:t>It </a:t>
                      </a:r>
                      <a:r>
                        <a:rPr lang="en-GB" sz="2400" b="0" dirty="0">
                          <a:solidFill>
                            <a:schemeClr val="tx1"/>
                          </a:solidFill>
                          <a:effectLst/>
                          <a:latin typeface="Kinetic" panose="00000500000000000000" pitchFamily="50" charset="0"/>
                        </a:rPr>
                        <a:t>is thought that </a:t>
                      </a:r>
                      <a:endParaRPr lang="en-GB" sz="2400" b="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2400" b="0" dirty="0" smtClean="0">
                        <a:solidFill>
                          <a:schemeClr val="tx1"/>
                        </a:solidFill>
                        <a:effectLst/>
                        <a:latin typeface="Kinetic" panose="00000500000000000000" pitchFamily="50" charset="0"/>
                      </a:endParaRPr>
                    </a:p>
                    <a:p>
                      <a:pPr>
                        <a:lnSpc>
                          <a:spcPct val="107000"/>
                        </a:lnSpc>
                        <a:spcAft>
                          <a:spcPts val="0"/>
                        </a:spcAft>
                      </a:pPr>
                      <a:r>
                        <a:rPr lang="en-GB" sz="2400" b="0" dirty="0" smtClean="0">
                          <a:solidFill>
                            <a:schemeClr val="tx1"/>
                          </a:solidFill>
                          <a:effectLst/>
                          <a:latin typeface="Kinetic" panose="00000500000000000000" pitchFamily="50" charset="0"/>
                        </a:rPr>
                        <a:t>In </a:t>
                      </a:r>
                      <a:r>
                        <a:rPr lang="en-GB" sz="2400" b="0" dirty="0">
                          <a:solidFill>
                            <a:schemeClr val="tx1"/>
                          </a:solidFill>
                          <a:effectLst/>
                          <a:latin typeface="Kinetic" panose="00000500000000000000" pitchFamily="50" charset="0"/>
                        </a:rPr>
                        <a:t>the year </a:t>
                      </a:r>
                      <a:endParaRPr lang="en-GB" sz="2400" b="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454201"/>
                  </a:ext>
                </a:extLst>
              </a:tr>
            </a:tbl>
          </a:graphicData>
        </a:graphic>
      </p:graphicFrame>
      <p:sp>
        <p:nvSpPr>
          <p:cNvPr id="3" name="TextBox 2"/>
          <p:cNvSpPr txBox="1"/>
          <p:nvPr/>
        </p:nvSpPr>
        <p:spPr>
          <a:xfrm>
            <a:off x="3540034" y="757646"/>
            <a:ext cx="7955280" cy="461665"/>
          </a:xfrm>
          <a:prstGeom prst="rect">
            <a:avLst/>
          </a:prstGeom>
          <a:noFill/>
        </p:spPr>
        <p:txBody>
          <a:bodyPr wrap="square" rtlCol="0">
            <a:spAutoFit/>
          </a:bodyPr>
          <a:lstStyle/>
          <a:p>
            <a:r>
              <a:rPr lang="en-GB" sz="2400" b="1" u="sng" dirty="0" smtClean="0"/>
              <a:t>Sentence Openers for Fact Sentences</a:t>
            </a:r>
            <a:r>
              <a:rPr lang="en-GB" dirty="0" smtClean="0"/>
              <a:t>.</a:t>
            </a:r>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58697" y="609711"/>
            <a:ext cx="609600" cy="609600"/>
          </a:xfrm>
          <a:prstGeom prst="rect">
            <a:avLst/>
          </a:prstGeom>
        </p:spPr>
      </p:pic>
    </p:spTree>
    <p:extLst>
      <p:ext uri="{BB962C8B-B14F-4D97-AF65-F5344CB8AC3E}">
        <p14:creationId xmlns:p14="http://schemas.microsoft.com/office/powerpoint/2010/main" val="5035892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1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312</Words>
  <Application>Microsoft Office PowerPoint</Application>
  <PresentationFormat>Widescreen</PresentationFormat>
  <Paragraphs>44</Paragraphs>
  <Slides>6</Slides>
  <Notes>0</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Courier New</vt:lpstr>
      <vt:lpstr>Kinetic</vt:lpstr>
      <vt:lpstr>Times New Roman</vt:lpstr>
      <vt:lpstr>Office Theme</vt:lpstr>
      <vt:lpstr>English Home Learning Resources.</vt:lpstr>
      <vt:lpstr>PowerPoint Presentation</vt:lpstr>
      <vt:lpstr>PowerPoint Presentation</vt:lpstr>
      <vt:lpstr>PowerPoint Presentation</vt:lpstr>
      <vt:lpstr>PowerPoint Presentation</vt:lpstr>
      <vt:lpstr>PowerPoint Presentation</vt:lpstr>
    </vt:vector>
  </TitlesOfParts>
  <Company>EasiPC Services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Home Learning Resources.</dc:title>
  <dc:creator>Sarah Battams</dc:creator>
  <cp:lastModifiedBy>Sarah Battams</cp:lastModifiedBy>
  <cp:revision>9</cp:revision>
  <dcterms:created xsi:type="dcterms:W3CDTF">2020-12-28T11:20:36Z</dcterms:created>
  <dcterms:modified xsi:type="dcterms:W3CDTF">2021-01-05T16:40:55Z</dcterms:modified>
</cp:coreProperties>
</file>