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36423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612285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550939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70071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71D3A-9F24-4728-8258-8475419C26B0}" type="datetimeFigureOut">
              <a:rPr lang="en-GB" smtClean="0"/>
              <a:t>21/01/2021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83010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AA71D3A-9F24-4728-8258-8475419C26B0}"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67528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AA71D3A-9F24-4728-8258-8475419C26B0}" type="datetimeFigureOut">
              <a:rPr lang="en-GB" smtClean="0"/>
              <a:t>21/01/2021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407942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AA71D3A-9F24-4728-8258-8475419C26B0}" type="datetimeFigureOut">
              <a:rPr lang="en-GB" smtClean="0"/>
              <a:t>21/01/2021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194014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71D3A-9F24-4728-8258-8475419C26B0}" type="datetimeFigureOut">
              <a:rPr lang="en-GB" smtClean="0"/>
              <a:t>21/01/2021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963822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71D3A-9F24-4728-8258-8475419C26B0}"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2190708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71D3A-9F24-4728-8258-8475419C26B0}" type="datetimeFigureOut">
              <a:rPr lang="en-GB" smtClean="0"/>
              <a:t>21/01/2021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56045A-5132-4758-A8C3-B469C0711056}" type="slidenum">
              <a:rPr lang="en-GB" smtClean="0"/>
              <a:t>‹#›</a:t>
            </a:fld>
            <a:endParaRPr lang="en-GB"/>
          </a:p>
        </p:txBody>
      </p:sp>
    </p:spTree>
    <p:extLst>
      <p:ext uri="{BB962C8B-B14F-4D97-AF65-F5344CB8AC3E}">
        <p14:creationId xmlns:p14="http://schemas.microsoft.com/office/powerpoint/2010/main" val="2086546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71D3A-9F24-4728-8258-8475419C26B0}" type="datetimeFigureOut">
              <a:rPr lang="en-GB" smtClean="0"/>
              <a:t>21/01/2021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6045A-5132-4758-A8C3-B469C0711056}" type="slidenum">
              <a:rPr lang="en-GB" smtClean="0"/>
              <a:t>‹#›</a:t>
            </a:fld>
            <a:endParaRPr lang="en-GB"/>
          </a:p>
        </p:txBody>
      </p:sp>
    </p:spTree>
    <p:extLst>
      <p:ext uri="{BB962C8B-B14F-4D97-AF65-F5344CB8AC3E}">
        <p14:creationId xmlns:p14="http://schemas.microsoft.com/office/powerpoint/2010/main" val="257464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Writing a balanced argument</a:t>
            </a:r>
            <a:endParaRPr lang="en-GB" dirty="0"/>
          </a:p>
        </p:txBody>
      </p:sp>
      <p:sp>
        <p:nvSpPr>
          <p:cNvPr id="3" name="Subtitle 2"/>
          <p:cNvSpPr>
            <a:spLocks noGrp="1"/>
          </p:cNvSpPr>
          <p:nvPr>
            <p:ph type="subTitle" idx="1"/>
          </p:nvPr>
        </p:nvSpPr>
        <p:spPr/>
        <p:txBody>
          <a:bodyPr>
            <a:normAutofit/>
          </a:bodyPr>
          <a:lstStyle/>
          <a:p>
            <a:endParaRPr lang="en-GB" sz="4000" dirty="0"/>
          </a:p>
        </p:txBody>
      </p:sp>
    </p:spTree>
    <p:extLst>
      <p:ext uri="{BB962C8B-B14F-4D97-AF65-F5344CB8AC3E}">
        <p14:creationId xmlns:p14="http://schemas.microsoft.com/office/powerpoint/2010/main" val="17284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features of a balanced argument?</a:t>
            </a:r>
            <a:endParaRPr lang="en-GB" dirty="0"/>
          </a:p>
        </p:txBody>
      </p:sp>
      <p:sp>
        <p:nvSpPr>
          <p:cNvPr id="3" name="Content Placeholder 2"/>
          <p:cNvSpPr>
            <a:spLocks noGrp="1"/>
          </p:cNvSpPr>
          <p:nvPr>
            <p:ph idx="1"/>
          </p:nvPr>
        </p:nvSpPr>
        <p:spPr/>
        <p:txBody>
          <a:bodyPr/>
          <a:lstStyle/>
          <a:p>
            <a:pPr marL="0" indent="0">
              <a:buNone/>
            </a:pPr>
            <a:r>
              <a:rPr lang="en-GB" dirty="0" smtClean="0"/>
              <a:t>	While television is a good source of education, it is a worry that children watch so much and the quality of what they watch is sometimes questionable? Leisure activities can be expensive but the old fashioned family pursuit of simply spending time together has been killed off, to a great extent, by a reliance on the box for all entertainment. </a:t>
            </a:r>
            <a:endParaRPr lang="en-GB" dirty="0"/>
          </a:p>
          <a:p>
            <a:pPr marL="0" indent="0">
              <a:buNone/>
            </a:pPr>
            <a:r>
              <a:rPr lang="en-GB" dirty="0" smtClean="0"/>
              <a:t>	However, life today is very hectic, and being able to wind down in front of the television is a good form of relaxation. This does however mean that children are generally more unfit these days because they spend too much time in front of the television.</a:t>
            </a:r>
            <a:endParaRPr lang="en-GB" dirty="0"/>
          </a:p>
        </p:txBody>
      </p:sp>
    </p:spTree>
    <p:extLst>
      <p:ext uri="{BB962C8B-B14F-4D97-AF65-F5344CB8AC3E}">
        <p14:creationId xmlns:p14="http://schemas.microsoft.com/office/powerpoint/2010/main" val="21670313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features of a balanced argument?</a:t>
            </a:r>
            <a:endParaRPr lang="en-GB" dirty="0"/>
          </a:p>
        </p:txBody>
      </p:sp>
      <p:sp>
        <p:nvSpPr>
          <p:cNvPr id="3" name="Content Placeholder 2"/>
          <p:cNvSpPr>
            <a:spLocks noGrp="1"/>
          </p:cNvSpPr>
          <p:nvPr>
            <p:ph idx="1"/>
          </p:nvPr>
        </p:nvSpPr>
        <p:spPr/>
        <p:txBody>
          <a:bodyPr/>
          <a:lstStyle/>
          <a:p>
            <a:r>
              <a:rPr lang="en-GB" dirty="0" smtClean="0"/>
              <a:t>Introduction- statement of the issue to be discussed?</a:t>
            </a:r>
          </a:p>
          <a:p>
            <a:r>
              <a:rPr lang="en-GB" dirty="0" smtClean="0"/>
              <a:t>Clearly presented arguments</a:t>
            </a:r>
          </a:p>
          <a:p>
            <a:r>
              <a:rPr lang="en-GB" dirty="0" smtClean="0"/>
              <a:t>Third person</a:t>
            </a:r>
          </a:p>
          <a:p>
            <a:r>
              <a:rPr lang="en-GB" dirty="0" smtClean="0"/>
              <a:t>Present tense</a:t>
            </a:r>
          </a:p>
          <a:p>
            <a:r>
              <a:rPr lang="en-GB" dirty="0" smtClean="0"/>
              <a:t>Impersonal voice</a:t>
            </a:r>
          </a:p>
          <a:p>
            <a:r>
              <a:rPr lang="en-GB" dirty="0" smtClean="0"/>
              <a:t>Range of connectives</a:t>
            </a:r>
          </a:p>
          <a:p>
            <a:r>
              <a:rPr lang="en-GB" dirty="0" smtClean="0"/>
              <a:t>Balanced argument</a:t>
            </a:r>
          </a:p>
          <a:p>
            <a:r>
              <a:rPr lang="en-GB" dirty="0" smtClean="0"/>
              <a:t>Conclusion</a:t>
            </a:r>
          </a:p>
        </p:txBody>
      </p:sp>
    </p:spTree>
    <p:extLst>
      <p:ext uri="{BB962C8B-B14F-4D97-AF65-F5344CB8AC3E}">
        <p14:creationId xmlns:p14="http://schemas.microsoft.com/office/powerpoint/2010/main" val="426381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connectives</a:t>
            </a:r>
            <a:endParaRPr lang="en-GB" dirty="0"/>
          </a:p>
        </p:txBody>
      </p:sp>
      <p:sp>
        <p:nvSpPr>
          <p:cNvPr id="3" name="Content Placeholder 2"/>
          <p:cNvSpPr>
            <a:spLocks noGrp="1"/>
          </p:cNvSpPr>
          <p:nvPr>
            <p:ph idx="1"/>
          </p:nvPr>
        </p:nvSpPr>
        <p:spPr/>
        <p:txBody>
          <a:bodyPr/>
          <a:lstStyle/>
          <a:p>
            <a:pPr marL="0" indent="0">
              <a:buNone/>
            </a:pPr>
            <a:r>
              <a:rPr lang="en-GB" sz="5400" dirty="0" smtClean="0">
                <a:latin typeface="AR CHRISTY" panose="02000000000000000000" pitchFamily="2" charset="0"/>
              </a:rPr>
              <a:t>Also	</a:t>
            </a:r>
            <a:r>
              <a:rPr lang="en-GB" dirty="0" smtClean="0"/>
              <a:t> </a:t>
            </a:r>
            <a:r>
              <a:rPr lang="en-GB" dirty="0" smtClean="0">
                <a:latin typeface="AR BLANCA" panose="02000000000000000000" pitchFamily="2" charset="0"/>
              </a:rPr>
              <a:t>further more</a:t>
            </a:r>
            <a:r>
              <a:rPr lang="en-GB" dirty="0" smtClean="0"/>
              <a:t> 	</a:t>
            </a:r>
            <a:r>
              <a:rPr lang="en-GB" sz="6000" dirty="0" smtClean="0">
                <a:latin typeface="Lucida Fax" panose="02060602050505020204" pitchFamily="18" charset="0"/>
              </a:rPr>
              <a:t>however	</a:t>
            </a:r>
            <a:r>
              <a:rPr lang="en-GB" dirty="0" smtClean="0"/>
              <a:t> </a:t>
            </a:r>
            <a:r>
              <a:rPr lang="en-GB" sz="4000" dirty="0" smtClean="0">
                <a:latin typeface="Agency FB" panose="020B0503020202020204" pitchFamily="34" charset="0"/>
              </a:rPr>
              <a:t>but</a:t>
            </a:r>
            <a:r>
              <a:rPr lang="en-GB" dirty="0"/>
              <a:t>	</a:t>
            </a:r>
            <a:r>
              <a:rPr lang="en-GB" sz="6000" dirty="0" smtClean="0"/>
              <a:t>although	</a:t>
            </a:r>
            <a:r>
              <a:rPr lang="en-GB" dirty="0" smtClean="0"/>
              <a:t> </a:t>
            </a:r>
            <a:r>
              <a:rPr lang="en-GB" sz="4400" dirty="0" smtClean="0">
                <a:latin typeface="Chiller" panose="04020404031007020602" pitchFamily="82" charset="0"/>
              </a:rPr>
              <a:t>on the other hand	</a:t>
            </a:r>
            <a:r>
              <a:rPr lang="en-GB" dirty="0" smtClean="0"/>
              <a:t> </a:t>
            </a:r>
            <a:r>
              <a:rPr lang="en-GB" sz="3600" dirty="0" smtClean="0">
                <a:latin typeface="Elephant" panose="02020904090505020303" pitchFamily="18" charset="0"/>
              </a:rPr>
              <a:t>in spite of this	</a:t>
            </a:r>
            <a:r>
              <a:rPr lang="en-GB" dirty="0" smtClean="0"/>
              <a:t> </a:t>
            </a:r>
            <a:r>
              <a:rPr lang="en-GB" sz="5400" dirty="0" smtClean="0">
                <a:latin typeface="Bradley Hand ITC" panose="03070402050302030203" pitchFamily="66" charset="0"/>
              </a:rPr>
              <a:t>because</a:t>
            </a:r>
            <a:r>
              <a:rPr lang="en-GB" dirty="0" smtClean="0"/>
              <a:t>	</a:t>
            </a:r>
            <a:r>
              <a:rPr lang="en-GB" dirty="0" smtClean="0">
                <a:latin typeface="Goudy Stout" panose="0202090407030B020401" pitchFamily="18" charset="0"/>
                <a:ea typeface="DejaVu Sans Condensed" panose="020B0606030804020204" pitchFamily="34" charset="0"/>
                <a:cs typeface="DejaVu Sans Condensed" panose="020B0606030804020204" pitchFamily="34" charset="0"/>
              </a:rPr>
              <a:t> in comparison</a:t>
            </a:r>
            <a:r>
              <a:rPr lang="en-GB" dirty="0"/>
              <a:t>	</a:t>
            </a:r>
            <a:r>
              <a:rPr lang="en-GB" dirty="0" smtClean="0"/>
              <a:t> </a:t>
            </a:r>
            <a:r>
              <a:rPr lang="en-GB" sz="5400" dirty="0" smtClean="0">
                <a:latin typeface="Harlow Solid Italic" panose="04030604020F02020D02" pitchFamily="82" charset="0"/>
              </a:rPr>
              <a:t>alternatively	</a:t>
            </a:r>
            <a:r>
              <a:rPr lang="en-GB" sz="4800" dirty="0" smtClean="0">
                <a:latin typeface="Lucida Sans Typewriter" panose="020B0509030504030204" pitchFamily="49" charset="0"/>
              </a:rPr>
              <a:t>other than</a:t>
            </a:r>
            <a:r>
              <a:rPr lang="en-GB" dirty="0"/>
              <a:t>	</a:t>
            </a:r>
            <a:r>
              <a:rPr lang="en-GB" dirty="0" smtClean="0"/>
              <a:t> </a:t>
            </a:r>
            <a:r>
              <a:rPr lang="en-GB" sz="4000" dirty="0" smtClean="0">
                <a:latin typeface="Linux Biolinum G" panose="02000503000000000000" pitchFamily="2" charset="0"/>
                <a:ea typeface="Linux Biolinum G" panose="02000503000000000000" pitchFamily="2" charset="0"/>
                <a:cs typeface="Linux Biolinum G" panose="02000503000000000000" pitchFamily="2" charset="0"/>
              </a:rPr>
              <a:t>except </a:t>
            </a:r>
            <a:endParaRPr lang="en-GB" sz="4000" dirty="0">
              <a:latin typeface="Linux Biolinum G" panose="02000503000000000000" pitchFamily="2" charset="0"/>
              <a:ea typeface="Linux Biolinum G" panose="02000503000000000000" pitchFamily="2" charset="0"/>
              <a:cs typeface="Linux Biolinum G" panose="02000503000000000000" pitchFamily="2" charset="0"/>
            </a:endParaRPr>
          </a:p>
        </p:txBody>
      </p:sp>
    </p:spTree>
    <p:extLst>
      <p:ext uri="{BB962C8B-B14F-4D97-AF65-F5344CB8AC3E}">
        <p14:creationId xmlns:p14="http://schemas.microsoft.com/office/powerpoint/2010/main" val="1389089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introduction</a:t>
            </a:r>
            <a:endParaRPr lang="en-GB" dirty="0"/>
          </a:p>
        </p:txBody>
      </p:sp>
      <p:sp>
        <p:nvSpPr>
          <p:cNvPr id="3" name="Content Placeholder 2"/>
          <p:cNvSpPr>
            <a:spLocks noGrp="1"/>
          </p:cNvSpPr>
          <p:nvPr>
            <p:ph idx="1"/>
          </p:nvPr>
        </p:nvSpPr>
        <p:spPr/>
        <p:txBody>
          <a:bodyPr>
            <a:normAutofit/>
          </a:bodyPr>
          <a:lstStyle/>
          <a:p>
            <a:pPr marL="457200" lvl="1" indent="0">
              <a:buNone/>
            </a:pPr>
            <a:r>
              <a:rPr lang="en-GB" sz="3600" dirty="0" smtClean="0"/>
              <a:t>	Organic food has become more popular over the past few years and because the demand for it has risen, a wider range of organic foods have become available in the shops. But what is organic food and is it better for us than non-organic produce? Or is it just a waste of money?</a:t>
            </a:r>
            <a:endParaRPr lang="en-GB" sz="3600" dirty="0"/>
          </a:p>
        </p:txBody>
      </p:sp>
    </p:spTree>
    <p:extLst>
      <p:ext uri="{BB962C8B-B14F-4D97-AF65-F5344CB8AC3E}">
        <p14:creationId xmlns:p14="http://schemas.microsoft.com/office/powerpoint/2010/main" val="351081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introduction</a:t>
            </a:r>
            <a:endParaRPr lang="en-GB" dirty="0"/>
          </a:p>
        </p:txBody>
      </p:sp>
      <p:sp>
        <p:nvSpPr>
          <p:cNvPr id="3" name="Content Placeholder 2"/>
          <p:cNvSpPr>
            <a:spLocks noGrp="1"/>
          </p:cNvSpPr>
          <p:nvPr>
            <p:ph idx="1"/>
          </p:nvPr>
        </p:nvSpPr>
        <p:spPr/>
        <p:txBody>
          <a:bodyPr/>
          <a:lstStyle/>
          <a:p>
            <a:r>
              <a:rPr lang="en-GB" dirty="0" smtClean="0"/>
              <a:t>The introduction must gain the readers attention.</a:t>
            </a:r>
          </a:p>
          <a:p>
            <a:r>
              <a:rPr lang="en-GB" dirty="0" smtClean="0"/>
              <a:t>It must explain the topic and use examples to highlight why there is a discussion.</a:t>
            </a:r>
          </a:p>
          <a:p>
            <a:r>
              <a:rPr lang="en-GB" dirty="0" smtClean="0"/>
              <a:t>It should be impersonal. I don’t like television, would not work!</a:t>
            </a:r>
          </a:p>
          <a:p>
            <a:endParaRPr lang="en-GB" dirty="0"/>
          </a:p>
        </p:txBody>
      </p:sp>
    </p:spTree>
    <p:extLst>
      <p:ext uri="{BB962C8B-B14F-4D97-AF65-F5344CB8AC3E}">
        <p14:creationId xmlns:p14="http://schemas.microsoft.com/office/powerpoint/2010/main" val="1718909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1114</TotalTime>
  <Words>91</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6</vt:i4>
      </vt:variant>
    </vt:vector>
  </HeadingPairs>
  <TitlesOfParts>
    <vt:vector size="22" baseType="lpstr">
      <vt:lpstr>Agency FB</vt:lpstr>
      <vt:lpstr>AR BLANCA</vt:lpstr>
      <vt:lpstr>AR CHRISTY</vt:lpstr>
      <vt:lpstr>Arial</vt:lpstr>
      <vt:lpstr>Bradley Hand ITC</vt:lpstr>
      <vt:lpstr>Calibri</vt:lpstr>
      <vt:lpstr>Calibri Light</vt:lpstr>
      <vt:lpstr>Chiller</vt:lpstr>
      <vt:lpstr>DejaVu Sans Condensed</vt:lpstr>
      <vt:lpstr>Elephant</vt:lpstr>
      <vt:lpstr>Goudy Stout</vt:lpstr>
      <vt:lpstr>Harlow Solid Italic</vt:lpstr>
      <vt:lpstr>Linux Biolinum G</vt:lpstr>
      <vt:lpstr>Lucida Fax</vt:lpstr>
      <vt:lpstr>Lucida Sans Typewriter</vt:lpstr>
      <vt:lpstr>Office Theme</vt:lpstr>
      <vt:lpstr>Writing a balanced argument</vt:lpstr>
      <vt:lpstr>What are the features of a balanced argument?</vt:lpstr>
      <vt:lpstr>What are the features of a balanced argument?</vt:lpstr>
      <vt:lpstr>Example connectives</vt:lpstr>
      <vt:lpstr>The introduction</vt:lpstr>
      <vt:lpstr>The introduction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balanced argument</dc:title>
  <dc:creator>lauren simmons</dc:creator>
  <cp:lastModifiedBy>Gemma Kinsella</cp:lastModifiedBy>
  <cp:revision>14</cp:revision>
  <dcterms:created xsi:type="dcterms:W3CDTF">2014-05-05T17:29:32Z</dcterms:created>
  <dcterms:modified xsi:type="dcterms:W3CDTF">2021-01-21T10:51:42Z</dcterms:modified>
</cp:coreProperties>
</file>