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5" r:id="rId6"/>
    <p:sldId id="266" r:id="rId7"/>
    <p:sldId id="267" r:id="rId8"/>
    <p:sldId id="268" r:id="rId9"/>
    <p:sldId id="269" r:id="rId10"/>
    <p:sldId id="261" r:id="rId11"/>
    <p:sldId id="270" r:id="rId12"/>
    <p:sldId id="258" r:id="rId13"/>
    <p:sldId id="274" r:id="rId14"/>
    <p:sldId id="271" r:id="rId15"/>
    <p:sldId id="272" r:id="rId16"/>
    <p:sldId id="273" r:id="rId17"/>
    <p:sldId id="275" r:id="rId18"/>
    <p:sldId id="259" r:id="rId1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8E98B1-743B-402B-9DBD-1E60B4F21261}" type="slidenum">
              <a:rPr lang="en-GB" altLang="en-US"/>
              <a:pPr>
                <a:defRPr/>
              </a:pPr>
              <a:t>‹#›</a:t>
            </a:fld>
            <a:endParaRPr lang="en-GB" altLang="en-US"/>
          </a:p>
        </p:txBody>
      </p:sp>
    </p:spTree>
    <p:extLst>
      <p:ext uri="{BB962C8B-B14F-4D97-AF65-F5344CB8AC3E}">
        <p14:creationId xmlns:p14="http://schemas.microsoft.com/office/powerpoint/2010/main" val="330606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1BE303-B8B1-41AA-9EE2-BBF8B1CC2E95}" type="slidenum">
              <a:rPr lang="en-GB" altLang="en-US"/>
              <a:pPr>
                <a:defRPr/>
              </a:pPr>
              <a:t>‹#›</a:t>
            </a:fld>
            <a:endParaRPr lang="en-GB" altLang="en-US"/>
          </a:p>
        </p:txBody>
      </p:sp>
    </p:spTree>
    <p:extLst>
      <p:ext uri="{BB962C8B-B14F-4D97-AF65-F5344CB8AC3E}">
        <p14:creationId xmlns:p14="http://schemas.microsoft.com/office/powerpoint/2010/main" val="326498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37F31B-A7A7-4B2E-B632-DE3858C4FCE4}" type="slidenum">
              <a:rPr lang="en-GB" altLang="en-US"/>
              <a:pPr>
                <a:defRPr/>
              </a:pPr>
              <a:t>‹#›</a:t>
            </a:fld>
            <a:endParaRPr lang="en-GB" altLang="en-US"/>
          </a:p>
        </p:txBody>
      </p:sp>
    </p:spTree>
    <p:extLst>
      <p:ext uri="{BB962C8B-B14F-4D97-AF65-F5344CB8AC3E}">
        <p14:creationId xmlns:p14="http://schemas.microsoft.com/office/powerpoint/2010/main" val="357896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555FD3-D4D1-45CE-8D1D-7BC99212C60D}" type="slidenum">
              <a:rPr lang="en-GB" altLang="en-US"/>
              <a:pPr>
                <a:defRPr/>
              </a:pPr>
              <a:t>‹#›</a:t>
            </a:fld>
            <a:endParaRPr lang="en-GB" altLang="en-US"/>
          </a:p>
        </p:txBody>
      </p:sp>
    </p:spTree>
    <p:extLst>
      <p:ext uri="{BB962C8B-B14F-4D97-AF65-F5344CB8AC3E}">
        <p14:creationId xmlns:p14="http://schemas.microsoft.com/office/powerpoint/2010/main" val="359734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88C76E-E915-4A35-9DD9-77A1C706003A}" type="slidenum">
              <a:rPr lang="en-GB" altLang="en-US"/>
              <a:pPr>
                <a:defRPr/>
              </a:pPr>
              <a:t>‹#›</a:t>
            </a:fld>
            <a:endParaRPr lang="en-GB" altLang="en-US"/>
          </a:p>
        </p:txBody>
      </p:sp>
    </p:spTree>
    <p:extLst>
      <p:ext uri="{BB962C8B-B14F-4D97-AF65-F5344CB8AC3E}">
        <p14:creationId xmlns:p14="http://schemas.microsoft.com/office/powerpoint/2010/main" val="137664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E8FFCA-95A6-47AE-BB59-74A0D553EEDF}" type="slidenum">
              <a:rPr lang="en-GB" altLang="en-US"/>
              <a:pPr>
                <a:defRPr/>
              </a:pPr>
              <a:t>‹#›</a:t>
            </a:fld>
            <a:endParaRPr lang="en-GB" altLang="en-US"/>
          </a:p>
        </p:txBody>
      </p:sp>
    </p:spTree>
    <p:extLst>
      <p:ext uri="{BB962C8B-B14F-4D97-AF65-F5344CB8AC3E}">
        <p14:creationId xmlns:p14="http://schemas.microsoft.com/office/powerpoint/2010/main" val="416035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94EA65E-6426-4B7A-9232-B52A0EE3C9AB}" type="slidenum">
              <a:rPr lang="en-GB" altLang="en-US"/>
              <a:pPr>
                <a:defRPr/>
              </a:pPr>
              <a:t>‹#›</a:t>
            </a:fld>
            <a:endParaRPr lang="en-GB" altLang="en-US"/>
          </a:p>
        </p:txBody>
      </p:sp>
    </p:spTree>
    <p:extLst>
      <p:ext uri="{BB962C8B-B14F-4D97-AF65-F5344CB8AC3E}">
        <p14:creationId xmlns:p14="http://schemas.microsoft.com/office/powerpoint/2010/main" val="39521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F55C10B8-4D9A-42DC-989B-1A11FC4D27F1}" type="slidenum">
              <a:rPr lang="en-GB" altLang="en-US"/>
              <a:pPr>
                <a:defRPr/>
              </a:pPr>
              <a:t>‹#›</a:t>
            </a:fld>
            <a:endParaRPr lang="en-GB" altLang="en-US"/>
          </a:p>
        </p:txBody>
      </p:sp>
    </p:spTree>
    <p:extLst>
      <p:ext uri="{BB962C8B-B14F-4D97-AF65-F5344CB8AC3E}">
        <p14:creationId xmlns:p14="http://schemas.microsoft.com/office/powerpoint/2010/main" val="67535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D4AD0057-E834-4B3E-B391-063EA337DBBE}" type="slidenum">
              <a:rPr lang="en-GB" altLang="en-US"/>
              <a:pPr>
                <a:defRPr/>
              </a:pPr>
              <a:t>‹#›</a:t>
            </a:fld>
            <a:endParaRPr lang="en-GB" altLang="en-US"/>
          </a:p>
        </p:txBody>
      </p:sp>
    </p:spTree>
    <p:extLst>
      <p:ext uri="{BB962C8B-B14F-4D97-AF65-F5344CB8AC3E}">
        <p14:creationId xmlns:p14="http://schemas.microsoft.com/office/powerpoint/2010/main" val="14285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1A890A3-5958-4646-8E5A-1A65EB1D0622}" type="slidenum">
              <a:rPr lang="en-GB" altLang="en-US"/>
              <a:pPr>
                <a:defRPr/>
              </a:pPr>
              <a:t>‹#›</a:t>
            </a:fld>
            <a:endParaRPr lang="en-GB" altLang="en-US"/>
          </a:p>
        </p:txBody>
      </p:sp>
    </p:spTree>
    <p:extLst>
      <p:ext uri="{BB962C8B-B14F-4D97-AF65-F5344CB8AC3E}">
        <p14:creationId xmlns:p14="http://schemas.microsoft.com/office/powerpoint/2010/main" val="412062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CCC690-6B10-4D8F-9165-6D97A2F5B140}" type="slidenum">
              <a:rPr lang="en-GB" altLang="en-US"/>
              <a:pPr>
                <a:defRPr/>
              </a:pPr>
              <a:t>‹#›</a:t>
            </a:fld>
            <a:endParaRPr lang="en-GB" altLang="en-US"/>
          </a:p>
        </p:txBody>
      </p:sp>
    </p:spTree>
    <p:extLst>
      <p:ext uri="{BB962C8B-B14F-4D97-AF65-F5344CB8AC3E}">
        <p14:creationId xmlns:p14="http://schemas.microsoft.com/office/powerpoint/2010/main" val="230505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05276F3-3BC8-41FD-B320-24A5107F355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88913"/>
            <a:ext cx="7772400" cy="2374900"/>
          </a:xfrm>
        </p:spPr>
        <p:txBody>
          <a:bodyPr anchor="ctr"/>
          <a:lstStyle/>
          <a:p>
            <a:pPr eaLnBrk="1" hangingPunct="1"/>
            <a:r>
              <a:rPr lang="en-GB" altLang="en-US" sz="3600" smtClean="0">
                <a:latin typeface="Kristen ITC" panose="03050502040202030202" pitchFamily="66" charset="0"/>
              </a:rPr>
              <a:t>Sculptures by</a:t>
            </a:r>
            <a:br>
              <a:rPr lang="en-GB" altLang="en-US" sz="3600" smtClean="0">
                <a:latin typeface="Kristen ITC" panose="03050502040202030202" pitchFamily="66" charset="0"/>
              </a:rPr>
            </a:br>
            <a:r>
              <a:rPr lang="en-GB" altLang="en-US" sz="1800" smtClean="0">
                <a:latin typeface="Kristen ITC" panose="03050502040202030202" pitchFamily="66" charset="0"/>
              </a:rPr>
              <a:t/>
            </a:r>
            <a:br>
              <a:rPr lang="en-GB" altLang="en-US" sz="1800" smtClean="0">
                <a:latin typeface="Kristen ITC" panose="03050502040202030202" pitchFamily="66" charset="0"/>
              </a:rPr>
            </a:br>
            <a:r>
              <a:rPr lang="en-GB" altLang="en-US" smtClean="0">
                <a:latin typeface="Kristen ITC" panose="03050502040202030202" pitchFamily="66" charset="0"/>
              </a:rPr>
              <a:t>Antony Gormley</a:t>
            </a:r>
            <a:r>
              <a:rPr lang="en-GB" altLang="en-US" sz="4400" smtClean="0"/>
              <a:t> </a:t>
            </a:r>
          </a:p>
        </p:txBody>
      </p:sp>
      <p:pic>
        <p:nvPicPr>
          <p:cNvPr id="2051" name="Picture 5" descr="05-pixelated-gorm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349500"/>
            <a:ext cx="4103688" cy="405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7" descr="112007_antony-gorm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068638"/>
            <a:ext cx="2497138" cy="246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HREE PL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4095750" cy="307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7" descr="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60350"/>
            <a:ext cx="4095750" cy="307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Rectangle 8"/>
          <p:cNvSpPr>
            <a:spLocks noGrp="1" noChangeArrowheads="1"/>
          </p:cNvSpPr>
          <p:nvPr>
            <p:ph type="title"/>
          </p:nvPr>
        </p:nvSpPr>
        <p:spPr>
          <a:xfrm>
            <a:off x="250825" y="3689350"/>
            <a:ext cx="4248150" cy="3168650"/>
          </a:xfrm>
          <a:noFill/>
        </p:spPr>
        <p:txBody>
          <a:bodyPr/>
          <a:lstStyle/>
          <a:p>
            <a:pPr eaLnBrk="1" hangingPunct="1"/>
            <a:r>
              <a:rPr lang="en-GB" altLang="en-US" sz="2400" smtClean="0">
                <a:latin typeface="Kristen ITC" panose="03050502040202030202" pitchFamily="66" charset="0"/>
              </a:rPr>
              <a:t>The figures are made into many different positions, for example standing, kneeling, sitting or lying down.   </a:t>
            </a:r>
            <a:r>
              <a:rPr lang="en-GB" altLang="en-US" sz="4000" smtClean="0"/>
              <a:t/>
            </a:r>
            <a:br>
              <a:rPr lang="en-GB" altLang="en-US" sz="4000" smtClean="0"/>
            </a:br>
            <a:endParaRPr lang="en-GB" altLang="en-US" sz="4000" smtClean="0"/>
          </a:p>
        </p:txBody>
      </p:sp>
      <p:pic>
        <p:nvPicPr>
          <p:cNvPr id="11269" name="Picture 10" descr="MEME V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500438"/>
            <a:ext cx="2314575"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LOST HORIZON I"/>
          <p:cNvPicPr>
            <a:picLocks noChangeAspect="1" noChangeArrowheads="1"/>
          </p:cNvPicPr>
          <p:nvPr/>
        </p:nvPicPr>
        <p:blipFill>
          <a:blip r:embed="rId2">
            <a:extLst>
              <a:ext uri="{28A0092B-C50C-407E-A947-70E740481C1C}">
                <a14:useLocalDpi xmlns:a14="http://schemas.microsoft.com/office/drawing/2010/main" val="0"/>
              </a:ext>
            </a:extLst>
          </a:blip>
          <a:srcRect b="28069"/>
          <a:stretch>
            <a:fillRect/>
          </a:stretch>
        </p:blipFill>
        <p:spPr bwMode="auto">
          <a:xfrm>
            <a:off x="1835150" y="476250"/>
            <a:ext cx="5688013" cy="3240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6"/>
          <p:cNvSpPr>
            <a:spLocks noGrp="1" noChangeArrowheads="1"/>
          </p:cNvSpPr>
          <p:nvPr>
            <p:ph type="title"/>
          </p:nvPr>
        </p:nvSpPr>
        <p:spPr>
          <a:xfrm>
            <a:off x="250825" y="4581525"/>
            <a:ext cx="8424863" cy="2276475"/>
          </a:xfrm>
          <a:noFill/>
        </p:spPr>
        <p:txBody>
          <a:bodyPr/>
          <a:lstStyle/>
          <a:p>
            <a:pPr eaLnBrk="1" hangingPunct="1"/>
            <a:r>
              <a:rPr lang="en-GB" altLang="en-US" sz="2400" smtClean="0">
                <a:latin typeface="Kristen ITC" panose="03050502040202030202" pitchFamily="66" charset="0"/>
              </a:rPr>
              <a:t>The figures are not always displayed on the floor!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987675" y="5876925"/>
            <a:ext cx="3313113" cy="576263"/>
          </a:xfrm>
        </p:spPr>
        <p:txBody>
          <a:bodyPr/>
          <a:lstStyle/>
          <a:p>
            <a:pPr algn="ctr" eaLnBrk="1" hangingPunct="1">
              <a:lnSpc>
                <a:spcPct val="90000"/>
              </a:lnSpc>
              <a:buFontTx/>
              <a:buNone/>
            </a:pPr>
            <a:r>
              <a:rPr lang="en-GB" altLang="en-US" sz="2000" smtClean="0">
                <a:latin typeface="Kristen ITC" panose="03050502040202030202" pitchFamily="66" charset="0"/>
              </a:rPr>
              <a:t>Day, 1991</a:t>
            </a:r>
          </a:p>
        </p:txBody>
      </p:sp>
      <p:pic>
        <p:nvPicPr>
          <p:cNvPr id="13315" name="Picture 5" descr="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8066087" cy="3843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6"/>
          <p:cNvSpPr>
            <a:spLocks noGrp="1" noChangeArrowheads="1"/>
          </p:cNvSpPr>
          <p:nvPr>
            <p:ph type="title"/>
          </p:nvPr>
        </p:nvSpPr>
        <p:spPr>
          <a:xfrm>
            <a:off x="323850" y="620713"/>
            <a:ext cx="8496300" cy="936625"/>
          </a:xfrm>
          <a:noFill/>
        </p:spPr>
        <p:txBody>
          <a:bodyPr/>
          <a:lstStyle/>
          <a:p>
            <a:pPr eaLnBrk="1" hangingPunct="1"/>
            <a:r>
              <a:rPr lang="en-GB" altLang="en-US" sz="2400" smtClean="0">
                <a:latin typeface="Kristen ITC" panose="03050502040202030202" pitchFamily="66" charset="0"/>
              </a:rPr>
              <a:t>Antony Gormley has also made many works of art using thousands of tiny clay figures.  </a:t>
            </a:r>
            <a:endParaRPr lang="en-GB" altLang="en-US" sz="4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WENTY FOUR H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412875"/>
            <a:ext cx="5399088" cy="405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323850" y="620713"/>
            <a:ext cx="8496300" cy="936625"/>
          </a:xfrm>
          <a:noFill/>
        </p:spPr>
        <p:txBody>
          <a:bodyPr/>
          <a:lstStyle/>
          <a:p>
            <a:pPr eaLnBrk="1" hangingPunct="1"/>
            <a:r>
              <a:rPr lang="en-GB" altLang="en-US" sz="2400" smtClean="0">
                <a:latin typeface="Kristen ITC" panose="03050502040202030202" pitchFamily="66" charset="0"/>
              </a:rPr>
              <a:t>When the figures are set up in a museum, they can often fill the whole room and usually look like they are all walking in one direction. </a:t>
            </a:r>
            <a:br>
              <a:rPr lang="en-GB" altLang="en-US" sz="2400" smtClean="0">
                <a:latin typeface="Kristen ITC" panose="03050502040202030202" pitchFamily="66" charset="0"/>
              </a:rPr>
            </a:br>
            <a:r>
              <a:rPr lang="en-GB" altLang="en-US" sz="4000" smtClean="0"/>
              <a:t>  </a:t>
            </a:r>
          </a:p>
        </p:txBody>
      </p:sp>
      <p:pic>
        <p:nvPicPr>
          <p:cNvPr id="15363" name="Picture 6" descr="5256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6696075" cy="5022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fielda_apr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60350"/>
            <a:ext cx="6264275" cy="4886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Rectangle 6"/>
          <p:cNvSpPr>
            <a:spLocks noGrp="1" noChangeArrowheads="1"/>
          </p:cNvSpPr>
          <p:nvPr>
            <p:ph type="title"/>
          </p:nvPr>
        </p:nvSpPr>
        <p:spPr>
          <a:xfrm>
            <a:off x="395288" y="5661025"/>
            <a:ext cx="8496300" cy="936625"/>
          </a:xfrm>
          <a:noFill/>
        </p:spPr>
        <p:txBody>
          <a:bodyPr/>
          <a:lstStyle/>
          <a:p>
            <a:pPr eaLnBrk="1" hangingPunct="1"/>
            <a:r>
              <a:rPr lang="en-GB" altLang="en-US" sz="2400" smtClean="0">
                <a:latin typeface="Kristen ITC" panose="03050502040202030202" pitchFamily="66" charset="0"/>
              </a:rPr>
              <a:t>It can take many many hours and lots of people to set up an Antony Gormley piece of art like this one. </a:t>
            </a:r>
            <a:br>
              <a:rPr lang="en-GB" altLang="en-US" sz="2400" smtClean="0">
                <a:latin typeface="Kristen ITC" panose="03050502040202030202" pitchFamily="66" charset="0"/>
              </a:rPr>
            </a:br>
            <a:endParaRPr lang="en-GB" altLang="en-US" sz="14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999%20FIELD%20FOR%20THE%20BRITISH%20ISLES,%20COLCHESTER%20installation%20view%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04813"/>
            <a:ext cx="6153150" cy="452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Rectangle 6"/>
          <p:cNvSpPr>
            <a:spLocks noGrp="1" noChangeArrowheads="1"/>
          </p:cNvSpPr>
          <p:nvPr>
            <p:ph type="title"/>
          </p:nvPr>
        </p:nvSpPr>
        <p:spPr>
          <a:xfrm>
            <a:off x="468313" y="5661025"/>
            <a:ext cx="8496300" cy="936625"/>
          </a:xfrm>
          <a:noFill/>
        </p:spPr>
        <p:txBody>
          <a:bodyPr/>
          <a:lstStyle/>
          <a:p>
            <a:pPr eaLnBrk="1" hangingPunct="1"/>
            <a:r>
              <a:rPr lang="en-GB" altLang="en-US" sz="2400" smtClean="0">
                <a:latin typeface="Kristen ITC" panose="03050502040202030202" pitchFamily="66" charset="0"/>
              </a:rPr>
              <a:t>The clay figures were not all made by Antony Gormley himself. This collection were made by about 60 men, women and children aged between 6 and over 60. </a:t>
            </a:r>
            <a:br>
              <a:rPr lang="en-GB" altLang="en-US" sz="2400" smtClean="0">
                <a:latin typeface="Kristen ITC" panose="03050502040202030202" pitchFamily="66" charset="0"/>
              </a:rPr>
            </a:br>
            <a:r>
              <a:rPr lang="en-GB" altLang="en-US" sz="400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ictur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60350"/>
            <a:ext cx="6696075" cy="4418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6"/>
          <p:cNvSpPr>
            <a:spLocks noGrp="1" noChangeArrowheads="1"/>
          </p:cNvSpPr>
          <p:nvPr>
            <p:ph type="title"/>
          </p:nvPr>
        </p:nvSpPr>
        <p:spPr>
          <a:xfrm>
            <a:off x="250825" y="5373688"/>
            <a:ext cx="8569325" cy="720725"/>
          </a:xfrm>
          <a:noFill/>
        </p:spPr>
        <p:txBody>
          <a:bodyPr/>
          <a:lstStyle/>
          <a:p>
            <a:pPr eaLnBrk="1" hangingPunct="1"/>
            <a:r>
              <a:rPr lang="en-GB" altLang="en-US" sz="2400" smtClean="0">
                <a:latin typeface="Kristen ITC" panose="03050502040202030202" pitchFamily="66" charset="0"/>
              </a:rPr>
              <a:t>The people who made the figures were given a simple set of instructions. Each figure should be hand-sized and easy to hold. The eyes were to be deep and the head was to be the correct size for the body. The figures range in size from 8cm to 26cm tall. </a:t>
            </a:r>
            <a:endParaRPr lang="en-GB" altLang="en-US" sz="4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v0_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404813"/>
            <a:ext cx="3095625" cy="3046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9" descr="gormely%20teachers%20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4813"/>
            <a:ext cx="4067175"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11"/>
          <p:cNvSpPr>
            <a:spLocks noGrp="1" noChangeArrowheads="1"/>
          </p:cNvSpPr>
          <p:nvPr>
            <p:ph type="title"/>
          </p:nvPr>
        </p:nvSpPr>
        <p:spPr/>
        <p:txBody>
          <a:bodyPr/>
          <a:lstStyle/>
          <a:p>
            <a:pPr eaLnBrk="1" hangingPunct="1"/>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z="4800" smtClean="0">
                <a:latin typeface="Kristen ITC" panose="03050502040202030202" pitchFamily="66" charset="0"/>
              </a:rPr>
              <a:t>Who is Antony Gormley?</a:t>
            </a:r>
          </a:p>
        </p:txBody>
      </p:sp>
      <p:sp>
        <p:nvSpPr>
          <p:cNvPr id="3075" name="Rectangle 3"/>
          <p:cNvSpPr>
            <a:spLocks noGrp="1" noChangeArrowheads="1"/>
          </p:cNvSpPr>
          <p:nvPr>
            <p:ph type="body" idx="1"/>
          </p:nvPr>
        </p:nvSpPr>
        <p:spPr/>
        <p:txBody>
          <a:bodyPr/>
          <a:lstStyle/>
          <a:p>
            <a:pPr algn="ctr" eaLnBrk="1" hangingPunct="1">
              <a:buFontTx/>
              <a:buNone/>
            </a:pPr>
            <a:r>
              <a:rPr lang="en-GB" altLang="en-US" smtClean="0">
                <a:latin typeface="SassoonPrimaryInfant" pitchFamily="2" charset="0"/>
              </a:rPr>
              <a:t>Antony Gormley is a famous sculptor, </a:t>
            </a:r>
          </a:p>
          <a:p>
            <a:pPr algn="ctr" eaLnBrk="1" hangingPunct="1">
              <a:buFontTx/>
              <a:buNone/>
            </a:pPr>
            <a:r>
              <a:rPr lang="en-GB" altLang="en-US" smtClean="0">
                <a:latin typeface="SassoonPrimaryInfant" pitchFamily="2" charset="0"/>
              </a:rPr>
              <a:t>who is still alive today. </a:t>
            </a:r>
          </a:p>
          <a:p>
            <a:pPr algn="ctr" eaLnBrk="1" hangingPunct="1">
              <a:buFontTx/>
              <a:buNone/>
            </a:pPr>
            <a:r>
              <a:rPr lang="en-GB" altLang="en-US" smtClean="0">
                <a:latin typeface="SassoonPrimaryInfant" pitchFamily="2" charset="0"/>
              </a:rPr>
              <a:t>He was born in London in 1950. </a:t>
            </a:r>
          </a:p>
          <a:p>
            <a:pPr algn="ctr" eaLnBrk="1" hangingPunct="1">
              <a:buFontTx/>
              <a:buNone/>
            </a:pPr>
            <a:endParaRPr lang="en-GB" altLang="en-US" smtClean="0">
              <a:latin typeface="SassoonPrimaryInfant" pitchFamily="2" charset="0"/>
            </a:endParaRPr>
          </a:p>
          <a:p>
            <a:pPr algn="ctr" eaLnBrk="1" hangingPunct="1">
              <a:buFontTx/>
              <a:buNone/>
            </a:pPr>
            <a:endParaRPr lang="en-GB" altLang="en-US" smtClean="0">
              <a:latin typeface="SassoonPrimaryInfant" pitchFamily="2" charset="0"/>
            </a:endParaRPr>
          </a:p>
        </p:txBody>
      </p:sp>
      <p:pic>
        <p:nvPicPr>
          <p:cNvPr id="3076" name="Picture 5" descr="d0079151_19484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429000"/>
            <a:ext cx="5208587"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18487" cy="1771650"/>
          </a:xfrm>
        </p:spPr>
        <p:txBody>
          <a:bodyPr/>
          <a:lstStyle/>
          <a:p>
            <a:pPr eaLnBrk="1" hangingPunct="1"/>
            <a:r>
              <a:rPr lang="en-GB" altLang="en-US" sz="2400" smtClean="0">
                <a:latin typeface="Kristen ITC" panose="03050502040202030202" pitchFamily="66" charset="0"/>
              </a:rPr>
              <a:t>Antony Gormley is probably most famous for creating ‘The Angel of the North’, a sculpture that stands by the side of a busy road called the A1 in Gateshead.</a:t>
            </a:r>
          </a:p>
        </p:txBody>
      </p:sp>
      <p:pic>
        <p:nvPicPr>
          <p:cNvPr id="4099" name="Picture 5"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28775"/>
            <a:ext cx="74168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18487" cy="1771650"/>
          </a:xfrm>
        </p:spPr>
        <p:txBody>
          <a:bodyPr/>
          <a:lstStyle/>
          <a:p>
            <a:pPr eaLnBrk="1" hangingPunct="1"/>
            <a:r>
              <a:rPr lang="en-GB" altLang="en-US" sz="2400" smtClean="0">
                <a:latin typeface="Kristen ITC" panose="03050502040202030202" pitchFamily="66" charset="0"/>
              </a:rPr>
              <a:t>The Angel of the North was built by Antony Gormley in 1998. The Angel is as tall as 4 double decker buses on top of each other and it’s wings are as wide as a jumbo jet! </a:t>
            </a:r>
          </a:p>
        </p:txBody>
      </p:sp>
      <p:pic>
        <p:nvPicPr>
          <p:cNvPr id="5123" name="Picture 5" descr="Angel Side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73238"/>
            <a:ext cx="342106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7"/>
          <p:cNvSpPr>
            <a:spLocks noChangeArrowheads="1"/>
          </p:cNvSpPr>
          <p:nvPr/>
        </p:nvSpPr>
        <p:spPr bwMode="auto">
          <a:xfrm>
            <a:off x="323850" y="2349500"/>
            <a:ext cx="4103688"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solidFill>
                  <a:schemeClr val="tx2"/>
                </a:solidFill>
                <a:latin typeface="Kristen ITC" panose="03050502040202030202" pitchFamily="66" charset="0"/>
              </a:rPr>
              <a:t>It is one of the most viewed pieces of art in the world, seen by around 33 million people every year. </a:t>
            </a:r>
            <a:br>
              <a:rPr lang="en-GB" altLang="en-US" sz="2400">
                <a:solidFill>
                  <a:schemeClr val="tx2"/>
                </a:solidFill>
                <a:latin typeface="Kristen ITC" panose="03050502040202030202" pitchFamily="66" charset="0"/>
              </a:rPr>
            </a:br>
            <a:r>
              <a:rPr lang="en-GB" altLang="en-US" sz="2400" b="1">
                <a:solidFill>
                  <a:schemeClr val="tx2"/>
                </a:solidFill>
                <a:latin typeface="Kristen ITC" panose="03050502040202030202" pitchFamily="66" charset="0"/>
              </a:rPr>
              <a:t/>
            </a:r>
            <a:br>
              <a:rPr lang="en-GB" altLang="en-US" sz="2400" b="1">
                <a:solidFill>
                  <a:schemeClr val="tx2"/>
                </a:solidFill>
                <a:latin typeface="Kristen ITC" panose="03050502040202030202" pitchFamily="66" charset="0"/>
              </a:rPr>
            </a:br>
            <a:r>
              <a:rPr lang="en-GB" altLang="en-US" sz="2400" b="1">
                <a:solidFill>
                  <a:schemeClr val="tx2"/>
                </a:solidFill>
                <a:latin typeface="Kristen ITC" panose="03050502040202030202" pitchFamily="66" charset="0"/>
              </a:rPr>
              <a:t>Have any of you ever seen the Angel of the North?</a:t>
            </a:r>
            <a:r>
              <a:rPr lang="en-GB" altLang="en-US" sz="2400">
                <a:solidFill>
                  <a:schemeClr val="tx2"/>
                </a:solidFill>
                <a:latin typeface="Kristen ITC" panose="03050502040202030202" pitchFamily="66"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68313" y="0"/>
            <a:ext cx="8218487" cy="1771650"/>
          </a:xfrm>
          <a:noFill/>
        </p:spPr>
        <p:txBody>
          <a:bodyPr/>
          <a:lstStyle/>
          <a:p>
            <a:pPr eaLnBrk="1" hangingPunct="1"/>
            <a:r>
              <a:rPr lang="en-GB" altLang="en-US" sz="2400" smtClean="0">
                <a:latin typeface="Kristen ITC" panose="03050502040202030202" pitchFamily="66" charset="0"/>
              </a:rPr>
              <a:t>Antony Gormley makes sculptures out of many different materials, including metal, clay and wire. </a:t>
            </a:r>
            <a:br>
              <a:rPr lang="en-GB" altLang="en-US" sz="2400" smtClean="0">
                <a:latin typeface="Kristen ITC" panose="03050502040202030202" pitchFamily="66" charset="0"/>
              </a:rPr>
            </a:br>
            <a:r>
              <a:rPr lang="en-GB" altLang="en-US" sz="2400" smtClean="0">
                <a:latin typeface="Kristen ITC" panose="03050502040202030202" pitchFamily="66" charset="0"/>
              </a:rPr>
              <a:t>Here are some examples of his work. </a:t>
            </a:r>
          </a:p>
        </p:txBody>
      </p:sp>
      <p:pic>
        <p:nvPicPr>
          <p:cNvPr id="6147" name="Picture 6" descr="artwork_images_545_347171_antony-gorm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5814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8" descr="ANd9GcRBZcPAAokfjuZRVJN9_Ch6orf-4UmipI6h3AtRmj0e3EFey_DGDXkGx6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844675"/>
            <a:ext cx="2805113" cy="4176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97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848600" cy="616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romley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20713"/>
            <a:ext cx="8135937" cy="537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Nd9GcSihductOCTQ5ML3rGcYdoRnA_vvrobPb5R5ZhOUJn2DqfPdJDVYnfI0IPS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3529012" cy="267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7" descr="antony-gormley-s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205038"/>
            <a:ext cx="4560887" cy="421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8"/>
          <p:cNvSpPr>
            <a:spLocks noGrp="1" noChangeArrowheads="1"/>
          </p:cNvSpPr>
          <p:nvPr>
            <p:ph type="title"/>
          </p:nvPr>
        </p:nvSpPr>
        <p:spPr>
          <a:xfrm>
            <a:off x="250825" y="3357563"/>
            <a:ext cx="3673475" cy="3500437"/>
          </a:xfrm>
          <a:noFill/>
        </p:spPr>
        <p:txBody>
          <a:bodyPr/>
          <a:lstStyle/>
          <a:p>
            <a:pPr eaLnBrk="1" hangingPunct="1"/>
            <a:r>
              <a:rPr lang="en-GB" altLang="en-US" sz="2400" smtClean="0">
                <a:latin typeface="Kristen ITC" panose="03050502040202030202" pitchFamily="66" charset="0"/>
              </a:rPr>
              <a:t>What do you notice about all of these sculptures? </a:t>
            </a:r>
            <a:br>
              <a:rPr lang="en-GB" altLang="en-US" sz="2400" smtClean="0">
                <a:latin typeface="Kristen ITC" panose="03050502040202030202" pitchFamily="66" charset="0"/>
              </a:rPr>
            </a:br>
            <a:r>
              <a:rPr lang="en-GB" altLang="en-US" sz="2400" smtClean="0">
                <a:latin typeface="Kristen ITC" panose="03050502040202030202" pitchFamily="66" charset="0"/>
              </a:rPr>
              <a:t/>
            </a:r>
            <a:br>
              <a:rPr lang="en-GB" altLang="en-US" sz="2400" smtClean="0">
                <a:latin typeface="Kristen ITC" panose="03050502040202030202" pitchFamily="66" charset="0"/>
              </a:rPr>
            </a:br>
            <a:r>
              <a:rPr lang="en-GB" altLang="en-US" sz="2400" smtClean="0">
                <a:latin typeface="Kristen ITC" panose="03050502040202030202" pitchFamily="66" charset="0"/>
              </a:rPr>
              <a:t>What does Antony Gormley like to make sculptures of? </a:t>
            </a:r>
            <a:br>
              <a:rPr lang="en-GB" altLang="en-US" sz="2400" smtClean="0">
                <a:latin typeface="Kristen ITC" panose="03050502040202030202" pitchFamily="66" charset="0"/>
              </a:rPr>
            </a:br>
            <a:r>
              <a:rPr lang="en-GB" altLang="en-US" sz="400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land_sea_air_apr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49638"/>
            <a:ext cx="4343400"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8"/>
          <p:cNvSpPr>
            <a:spLocks noGrp="1" noChangeArrowheads="1"/>
          </p:cNvSpPr>
          <p:nvPr>
            <p:ph type="title"/>
          </p:nvPr>
        </p:nvSpPr>
        <p:spPr>
          <a:xfrm>
            <a:off x="4535488" y="549275"/>
            <a:ext cx="4608512" cy="2879725"/>
          </a:xfrm>
          <a:noFill/>
        </p:spPr>
        <p:txBody>
          <a:bodyPr/>
          <a:lstStyle/>
          <a:p>
            <a:pPr eaLnBrk="1" hangingPunct="1"/>
            <a:r>
              <a:rPr lang="en-GB" altLang="en-US" sz="2400" smtClean="0">
                <a:latin typeface="Kristen ITC" panose="03050502040202030202" pitchFamily="66" charset="0"/>
              </a:rPr>
              <a:t>Antony Gormley is well known for his sculptures </a:t>
            </a:r>
            <a:br>
              <a:rPr lang="en-GB" altLang="en-US" sz="2400" smtClean="0">
                <a:latin typeface="Kristen ITC" panose="03050502040202030202" pitchFamily="66" charset="0"/>
              </a:rPr>
            </a:br>
            <a:r>
              <a:rPr lang="en-GB" altLang="en-US" sz="2400" smtClean="0">
                <a:latin typeface="Kristen ITC" panose="03050502040202030202" pitchFamily="66" charset="0"/>
              </a:rPr>
              <a:t>of  people.  </a:t>
            </a:r>
            <a:br>
              <a:rPr lang="en-GB" altLang="en-US" sz="2400" smtClean="0">
                <a:latin typeface="Kristen ITC" panose="03050502040202030202" pitchFamily="66" charset="0"/>
              </a:rPr>
            </a:br>
            <a:r>
              <a:rPr lang="en-GB" altLang="en-US" sz="2400" smtClean="0">
                <a:latin typeface="Kristen ITC" panose="03050502040202030202" pitchFamily="66" charset="0"/>
              </a:rPr>
              <a:t/>
            </a:r>
            <a:br>
              <a:rPr lang="en-GB" altLang="en-US" sz="2400" smtClean="0">
                <a:latin typeface="Kristen ITC" panose="03050502040202030202" pitchFamily="66" charset="0"/>
              </a:rPr>
            </a:br>
            <a:r>
              <a:rPr lang="en-GB" altLang="en-US" sz="2400" smtClean="0">
                <a:latin typeface="Kristen ITC" panose="03050502040202030202" pitchFamily="66" charset="0"/>
              </a:rPr>
              <a:t>He arranges the figures in many different ways and in many different settings. </a:t>
            </a:r>
            <a:br>
              <a:rPr lang="en-GB" altLang="en-US" sz="2400" smtClean="0">
                <a:latin typeface="Kristen ITC" panose="03050502040202030202" pitchFamily="66" charset="0"/>
              </a:rPr>
            </a:br>
            <a:r>
              <a:rPr lang="en-GB" altLang="en-US" sz="800" smtClean="0"/>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343</Words>
  <Application>Microsoft Office PowerPoint</Application>
  <PresentationFormat>On-screen Show (4:3)</PresentationFormat>
  <Paragraphs>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Kristen ITC</vt:lpstr>
      <vt:lpstr>SassoonPrimaryInfant</vt:lpstr>
      <vt:lpstr>Default Design</vt:lpstr>
      <vt:lpstr>Sculptures by  Antony Gormley </vt:lpstr>
      <vt:lpstr>Who is Antony Gormley?</vt:lpstr>
      <vt:lpstr>Antony Gormley is probably most famous for creating ‘The Angel of the North’, a sculpture that stands by the side of a busy road called the A1 in Gateshead.</vt:lpstr>
      <vt:lpstr>The Angel of the North was built by Antony Gormley in 1998. The Angel is as tall as 4 double decker buses on top of each other and it’s wings are as wide as a jumbo jet! </vt:lpstr>
      <vt:lpstr>Antony Gormley makes sculptures out of many different materials, including metal, clay and wire.  Here are some examples of his work. </vt:lpstr>
      <vt:lpstr>PowerPoint Presentation</vt:lpstr>
      <vt:lpstr>PowerPoint Presentation</vt:lpstr>
      <vt:lpstr>What do you notice about all of these sculptures?   What does Antony Gormley like to make sculptures of?   </vt:lpstr>
      <vt:lpstr>Antony Gormley is well known for his sculptures  of  people.    He arranges the figures in many different ways and in many different settings.   </vt:lpstr>
      <vt:lpstr>The figures are made into many different positions, for example standing, kneeling, sitting or lying down.    </vt:lpstr>
      <vt:lpstr>The figures are not always displayed on the floor!   </vt:lpstr>
      <vt:lpstr>Antony Gormley has also made many works of art using thousands of tiny clay figures.  </vt:lpstr>
      <vt:lpstr>PowerPoint Presentation</vt:lpstr>
      <vt:lpstr>When the figures are set up in a museum, they can often fill the whole room and usually look like they are all walking in one direction.    </vt:lpstr>
      <vt:lpstr>It can take many many hours and lots of people to set up an Antony Gormley piece of art like this one.  </vt:lpstr>
      <vt:lpstr>The clay figures were not all made by Antony Gormley himself. This collection were made by about 60 men, women and children aged between 6 and over 60.   </vt:lpstr>
      <vt:lpstr>The people who made the figures were given a simple set of instructions. Each figure should be hand-sized and easy to hold. The eyes were to be deep and the head was to be the correct size for the body. The figures range in size from 8cm to 26cm tall.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Sculptures by  Antony Gormley</dc:title>
  <dc:creator>xxxxx xxxxx</dc:creator>
  <cp:lastModifiedBy>Gemma Kinsella</cp:lastModifiedBy>
  <cp:revision>7</cp:revision>
  <dcterms:created xsi:type="dcterms:W3CDTF">2012-03-07T22:18:28Z</dcterms:created>
  <dcterms:modified xsi:type="dcterms:W3CDTF">2021-01-13T17:41:38Z</dcterms:modified>
</cp:coreProperties>
</file>