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1" autoAdjust="0"/>
    <p:restoredTop sz="94660"/>
  </p:normalViewPr>
  <p:slideViewPr>
    <p:cSldViewPr snapToGrid="0">
      <p:cViewPr varScale="1">
        <p:scale>
          <a:sx n="75" d="100"/>
          <a:sy n="75" d="100"/>
        </p:scale>
        <p:origin x="6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12AE76-1926-4A4F-8DC2-CED618D9114A}"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362D3-210D-41EF-83AD-B30DFBB2F9B1}" type="slidenum">
              <a:rPr lang="en-GB" smtClean="0"/>
              <a:t>‹#›</a:t>
            </a:fld>
            <a:endParaRPr lang="en-GB"/>
          </a:p>
        </p:txBody>
      </p:sp>
    </p:spTree>
    <p:extLst>
      <p:ext uri="{BB962C8B-B14F-4D97-AF65-F5344CB8AC3E}">
        <p14:creationId xmlns:p14="http://schemas.microsoft.com/office/powerpoint/2010/main" val="5015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12AE76-1926-4A4F-8DC2-CED618D9114A}"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362D3-210D-41EF-83AD-B30DFBB2F9B1}" type="slidenum">
              <a:rPr lang="en-GB" smtClean="0"/>
              <a:t>‹#›</a:t>
            </a:fld>
            <a:endParaRPr lang="en-GB"/>
          </a:p>
        </p:txBody>
      </p:sp>
    </p:spTree>
    <p:extLst>
      <p:ext uri="{BB962C8B-B14F-4D97-AF65-F5344CB8AC3E}">
        <p14:creationId xmlns:p14="http://schemas.microsoft.com/office/powerpoint/2010/main" val="53415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12AE76-1926-4A4F-8DC2-CED618D9114A}"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362D3-210D-41EF-83AD-B30DFBB2F9B1}" type="slidenum">
              <a:rPr lang="en-GB" smtClean="0"/>
              <a:t>‹#›</a:t>
            </a:fld>
            <a:endParaRPr lang="en-GB"/>
          </a:p>
        </p:txBody>
      </p:sp>
    </p:spTree>
    <p:extLst>
      <p:ext uri="{BB962C8B-B14F-4D97-AF65-F5344CB8AC3E}">
        <p14:creationId xmlns:p14="http://schemas.microsoft.com/office/powerpoint/2010/main" val="11113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12AE76-1926-4A4F-8DC2-CED618D9114A}"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362D3-210D-41EF-83AD-B30DFBB2F9B1}" type="slidenum">
              <a:rPr lang="en-GB" smtClean="0"/>
              <a:t>‹#›</a:t>
            </a:fld>
            <a:endParaRPr lang="en-GB"/>
          </a:p>
        </p:txBody>
      </p:sp>
    </p:spTree>
    <p:extLst>
      <p:ext uri="{BB962C8B-B14F-4D97-AF65-F5344CB8AC3E}">
        <p14:creationId xmlns:p14="http://schemas.microsoft.com/office/powerpoint/2010/main" val="231656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12AE76-1926-4A4F-8DC2-CED618D9114A}" type="datetimeFigureOut">
              <a:rPr lang="en-GB" smtClean="0"/>
              <a:t>10/01/2021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F362D3-210D-41EF-83AD-B30DFBB2F9B1}" type="slidenum">
              <a:rPr lang="en-GB" smtClean="0"/>
              <a:t>‹#›</a:t>
            </a:fld>
            <a:endParaRPr lang="en-GB"/>
          </a:p>
        </p:txBody>
      </p:sp>
    </p:spTree>
    <p:extLst>
      <p:ext uri="{BB962C8B-B14F-4D97-AF65-F5344CB8AC3E}">
        <p14:creationId xmlns:p14="http://schemas.microsoft.com/office/powerpoint/2010/main" val="103481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12AE76-1926-4A4F-8DC2-CED618D9114A}"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362D3-210D-41EF-83AD-B30DFBB2F9B1}" type="slidenum">
              <a:rPr lang="en-GB" smtClean="0"/>
              <a:t>‹#›</a:t>
            </a:fld>
            <a:endParaRPr lang="en-GB"/>
          </a:p>
        </p:txBody>
      </p:sp>
    </p:spTree>
    <p:extLst>
      <p:ext uri="{BB962C8B-B14F-4D97-AF65-F5344CB8AC3E}">
        <p14:creationId xmlns:p14="http://schemas.microsoft.com/office/powerpoint/2010/main" val="345695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12AE76-1926-4A4F-8DC2-CED618D9114A}" type="datetimeFigureOut">
              <a:rPr lang="en-GB" smtClean="0"/>
              <a:t>10/01/2021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F362D3-210D-41EF-83AD-B30DFBB2F9B1}" type="slidenum">
              <a:rPr lang="en-GB" smtClean="0"/>
              <a:t>‹#›</a:t>
            </a:fld>
            <a:endParaRPr lang="en-GB"/>
          </a:p>
        </p:txBody>
      </p:sp>
    </p:spTree>
    <p:extLst>
      <p:ext uri="{BB962C8B-B14F-4D97-AF65-F5344CB8AC3E}">
        <p14:creationId xmlns:p14="http://schemas.microsoft.com/office/powerpoint/2010/main" val="109541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12AE76-1926-4A4F-8DC2-CED618D9114A}" type="datetimeFigureOut">
              <a:rPr lang="en-GB" smtClean="0"/>
              <a:t>10/01/2021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F362D3-210D-41EF-83AD-B30DFBB2F9B1}" type="slidenum">
              <a:rPr lang="en-GB" smtClean="0"/>
              <a:t>‹#›</a:t>
            </a:fld>
            <a:endParaRPr lang="en-GB"/>
          </a:p>
        </p:txBody>
      </p:sp>
    </p:spTree>
    <p:extLst>
      <p:ext uri="{BB962C8B-B14F-4D97-AF65-F5344CB8AC3E}">
        <p14:creationId xmlns:p14="http://schemas.microsoft.com/office/powerpoint/2010/main" val="331627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2AE76-1926-4A4F-8DC2-CED618D9114A}" type="datetimeFigureOut">
              <a:rPr lang="en-GB" smtClean="0"/>
              <a:t>10/01/2021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F362D3-210D-41EF-83AD-B30DFBB2F9B1}" type="slidenum">
              <a:rPr lang="en-GB" smtClean="0"/>
              <a:t>‹#›</a:t>
            </a:fld>
            <a:endParaRPr lang="en-GB"/>
          </a:p>
        </p:txBody>
      </p:sp>
    </p:spTree>
    <p:extLst>
      <p:ext uri="{BB962C8B-B14F-4D97-AF65-F5344CB8AC3E}">
        <p14:creationId xmlns:p14="http://schemas.microsoft.com/office/powerpoint/2010/main" val="101238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12AE76-1926-4A4F-8DC2-CED618D9114A}"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362D3-210D-41EF-83AD-B30DFBB2F9B1}" type="slidenum">
              <a:rPr lang="en-GB" smtClean="0"/>
              <a:t>‹#›</a:t>
            </a:fld>
            <a:endParaRPr lang="en-GB"/>
          </a:p>
        </p:txBody>
      </p:sp>
    </p:spTree>
    <p:extLst>
      <p:ext uri="{BB962C8B-B14F-4D97-AF65-F5344CB8AC3E}">
        <p14:creationId xmlns:p14="http://schemas.microsoft.com/office/powerpoint/2010/main" val="380161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12AE76-1926-4A4F-8DC2-CED618D9114A}" type="datetimeFigureOut">
              <a:rPr lang="en-GB" smtClean="0"/>
              <a:t>10/01/2021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F362D3-210D-41EF-83AD-B30DFBB2F9B1}" type="slidenum">
              <a:rPr lang="en-GB" smtClean="0"/>
              <a:t>‹#›</a:t>
            </a:fld>
            <a:endParaRPr lang="en-GB"/>
          </a:p>
        </p:txBody>
      </p:sp>
    </p:spTree>
    <p:extLst>
      <p:ext uri="{BB962C8B-B14F-4D97-AF65-F5344CB8AC3E}">
        <p14:creationId xmlns:p14="http://schemas.microsoft.com/office/powerpoint/2010/main" val="24337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2AE76-1926-4A4F-8DC2-CED618D9114A}" type="datetimeFigureOut">
              <a:rPr lang="en-GB" smtClean="0"/>
              <a:t>10/01/2021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362D3-210D-41EF-83AD-B30DFBB2F9B1}" type="slidenum">
              <a:rPr lang="en-GB" smtClean="0"/>
              <a:t>‹#›</a:t>
            </a:fld>
            <a:endParaRPr lang="en-GB"/>
          </a:p>
        </p:txBody>
      </p:sp>
    </p:spTree>
    <p:extLst>
      <p:ext uri="{BB962C8B-B14F-4D97-AF65-F5344CB8AC3E}">
        <p14:creationId xmlns:p14="http://schemas.microsoft.com/office/powerpoint/2010/main" val="337616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latin typeface="Kinetic" panose="00000500000000000000" pitchFamily="50" charset="0"/>
              </a:rPr>
              <a:t>A Midsummer Night’s Dream</a:t>
            </a:r>
            <a:endParaRPr lang="en-GB" dirty="0">
              <a:solidFill>
                <a:schemeClr val="bg1"/>
              </a:solidFill>
              <a:latin typeface="Kinetic" panose="00000500000000000000" pitchFamily="50" charset="0"/>
            </a:endParaRPr>
          </a:p>
        </p:txBody>
      </p:sp>
      <p:sp>
        <p:nvSpPr>
          <p:cNvPr id="3" name="Subtitle 2"/>
          <p:cNvSpPr>
            <a:spLocks noGrp="1"/>
          </p:cNvSpPr>
          <p:nvPr>
            <p:ph type="subTitle" idx="1"/>
          </p:nvPr>
        </p:nvSpPr>
        <p:spPr/>
        <p:txBody>
          <a:bodyPr/>
          <a:lstStyle/>
          <a:p>
            <a:r>
              <a:rPr lang="en-GB" dirty="0" smtClean="0">
                <a:solidFill>
                  <a:schemeClr val="bg1"/>
                </a:solidFill>
                <a:latin typeface="Kinetic" panose="00000500000000000000" pitchFamily="50" charset="0"/>
              </a:rPr>
              <a:t>Act </a:t>
            </a:r>
            <a:r>
              <a:rPr lang="en-GB" dirty="0" smtClean="0">
                <a:solidFill>
                  <a:schemeClr val="bg1"/>
                </a:solidFill>
                <a:latin typeface="Kinetic" panose="00000500000000000000" pitchFamily="50" charset="0"/>
              </a:rPr>
              <a:t>1 Lesson 1.</a:t>
            </a:r>
            <a:endParaRPr lang="en-GB" dirty="0">
              <a:solidFill>
                <a:schemeClr val="bg1"/>
              </a:solidFill>
              <a:latin typeface="Kinetic" panose="00000500000000000000" pitchFamily="50" charset="0"/>
            </a:endParaRPr>
          </a:p>
        </p:txBody>
      </p:sp>
    </p:spTree>
    <p:extLst>
      <p:ext uri="{BB962C8B-B14F-4D97-AF65-F5344CB8AC3E}">
        <p14:creationId xmlns:p14="http://schemas.microsoft.com/office/powerpoint/2010/main" val="577020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2830" y="914400"/>
            <a:ext cx="9320856" cy="5869576"/>
          </a:xfrm>
          <a:prstGeom prst="rect">
            <a:avLst/>
          </a:prstGeom>
        </p:spPr>
      </p:pic>
      <p:pic>
        <p:nvPicPr>
          <p:cNvPr id="3" name="Act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1514" y="241028"/>
            <a:ext cx="487363" cy="487363"/>
          </a:xfrm>
          <a:prstGeom prst="rect">
            <a:avLst/>
          </a:prstGeom>
        </p:spPr>
      </p:pic>
      <p:sp>
        <p:nvSpPr>
          <p:cNvPr id="4" name="TextBox 3"/>
          <p:cNvSpPr txBox="1"/>
          <p:nvPr/>
        </p:nvSpPr>
        <p:spPr>
          <a:xfrm>
            <a:off x="2102830" y="241028"/>
            <a:ext cx="4127863" cy="646331"/>
          </a:xfrm>
          <a:prstGeom prst="rect">
            <a:avLst/>
          </a:prstGeom>
          <a:noFill/>
        </p:spPr>
        <p:txBody>
          <a:bodyPr wrap="square" rtlCol="0">
            <a:spAutoFit/>
          </a:bodyPr>
          <a:lstStyle/>
          <a:p>
            <a:pPr algn="just"/>
            <a:r>
              <a:rPr lang="en-GB" dirty="0" smtClean="0">
                <a:latin typeface="Kinetic" panose="00000500000000000000" pitchFamily="50" charset="0"/>
              </a:rPr>
              <a:t>Click on the speaker icon to listen to Mrs Baldry reading the first part of the scene.</a:t>
            </a:r>
            <a:endParaRPr lang="en-GB" dirty="0">
              <a:latin typeface="Kinetic" panose="00000500000000000000" pitchFamily="50" charset="0"/>
            </a:endParaRPr>
          </a:p>
        </p:txBody>
      </p:sp>
    </p:spTree>
    <p:extLst>
      <p:ext uri="{BB962C8B-B14F-4D97-AF65-F5344CB8AC3E}">
        <p14:creationId xmlns:p14="http://schemas.microsoft.com/office/powerpoint/2010/main" val="3155114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0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514725" y="195262"/>
            <a:ext cx="5162550" cy="6467475"/>
          </a:xfrm>
          <a:prstGeom prst="rect">
            <a:avLst/>
          </a:prstGeom>
        </p:spPr>
      </p:pic>
      <p:pic>
        <p:nvPicPr>
          <p:cNvPr id="3" name="Act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1514" y="241028"/>
            <a:ext cx="487363" cy="487363"/>
          </a:xfrm>
          <a:prstGeom prst="rect">
            <a:avLst/>
          </a:prstGeom>
        </p:spPr>
      </p:pic>
      <p:sp>
        <p:nvSpPr>
          <p:cNvPr id="4" name="TextBox 3"/>
          <p:cNvSpPr txBox="1"/>
          <p:nvPr/>
        </p:nvSpPr>
        <p:spPr>
          <a:xfrm>
            <a:off x="1079863" y="1393370"/>
            <a:ext cx="2037806" cy="923330"/>
          </a:xfrm>
          <a:prstGeom prst="rect">
            <a:avLst/>
          </a:prstGeom>
          <a:noFill/>
        </p:spPr>
        <p:txBody>
          <a:bodyPr wrap="square" rtlCol="0">
            <a:spAutoFit/>
          </a:bodyPr>
          <a:lstStyle/>
          <a:p>
            <a:pPr algn="just"/>
            <a:r>
              <a:rPr lang="en-GB" dirty="0" smtClean="0">
                <a:latin typeface="Kinetic" panose="00000500000000000000" pitchFamily="50" charset="0"/>
              </a:rPr>
              <a:t>Listen again this time following the </a:t>
            </a:r>
            <a:r>
              <a:rPr lang="en-GB" dirty="0" smtClean="0">
                <a:latin typeface="Kinetic" panose="00000500000000000000" pitchFamily="50" charset="0"/>
              </a:rPr>
              <a:t>text.</a:t>
            </a:r>
            <a:endParaRPr lang="en-GB" dirty="0">
              <a:latin typeface="Kinetic" panose="00000500000000000000" pitchFamily="50" charset="0"/>
            </a:endParaRPr>
          </a:p>
        </p:txBody>
      </p:sp>
      <p:sp>
        <p:nvSpPr>
          <p:cNvPr id="5" name="TextBox 4"/>
          <p:cNvSpPr txBox="1"/>
          <p:nvPr/>
        </p:nvSpPr>
        <p:spPr>
          <a:xfrm>
            <a:off x="1079863" y="3222172"/>
            <a:ext cx="2037806" cy="923330"/>
          </a:xfrm>
          <a:prstGeom prst="rect">
            <a:avLst/>
          </a:prstGeom>
          <a:noFill/>
        </p:spPr>
        <p:txBody>
          <a:bodyPr wrap="square" rtlCol="0">
            <a:spAutoFit/>
          </a:bodyPr>
          <a:lstStyle/>
          <a:p>
            <a:pPr algn="just"/>
            <a:r>
              <a:rPr lang="en-GB" dirty="0" smtClean="0">
                <a:latin typeface="Kinetic" panose="00000500000000000000" pitchFamily="50" charset="0"/>
              </a:rPr>
              <a:t>Are there any words you don’t understand?</a:t>
            </a:r>
            <a:endParaRPr lang="en-GB" dirty="0">
              <a:latin typeface="Kinetic" panose="00000500000000000000" pitchFamily="50" charset="0"/>
            </a:endParaRPr>
          </a:p>
        </p:txBody>
      </p:sp>
      <p:sp>
        <p:nvSpPr>
          <p:cNvPr id="7" name="TextBox 6"/>
          <p:cNvSpPr txBox="1"/>
          <p:nvPr/>
        </p:nvSpPr>
        <p:spPr>
          <a:xfrm>
            <a:off x="9154160" y="3222172"/>
            <a:ext cx="2519680" cy="3416320"/>
          </a:xfrm>
          <a:prstGeom prst="rect">
            <a:avLst/>
          </a:prstGeom>
          <a:noFill/>
        </p:spPr>
        <p:txBody>
          <a:bodyPr wrap="square" rtlCol="0">
            <a:spAutoFit/>
          </a:bodyPr>
          <a:lstStyle/>
          <a:p>
            <a:pPr algn="just"/>
            <a:r>
              <a:rPr lang="en-GB" dirty="0" smtClean="0">
                <a:latin typeface="Kinetic" panose="00000500000000000000" pitchFamily="50" charset="0"/>
              </a:rPr>
              <a:t>Here, Theseus and Hippolyta are talking about their wedding which will take place in four days time. They are talking about how slow time seems to be going and how excited they are. Theseus wants everyone to be as excited as they are and wants a good celebration.</a:t>
            </a:r>
            <a:endParaRPr lang="en-GB" dirty="0">
              <a:latin typeface="Kinetic" panose="00000500000000000000" pitchFamily="50" charset="0"/>
            </a:endParaRPr>
          </a:p>
        </p:txBody>
      </p:sp>
    </p:spTree>
    <p:extLst>
      <p:ext uri="{BB962C8B-B14F-4D97-AF65-F5344CB8AC3E}">
        <p14:creationId xmlns:p14="http://schemas.microsoft.com/office/powerpoint/2010/main" val="24866714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0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9518" y="313237"/>
            <a:ext cx="10231705" cy="6544763"/>
          </a:xfrm>
          <a:prstGeom prst="rect">
            <a:avLst/>
          </a:prstGeom>
        </p:spPr>
      </p:pic>
      <p:sp>
        <p:nvSpPr>
          <p:cNvPr id="3" name="TextBox 2"/>
          <p:cNvSpPr txBox="1"/>
          <p:nvPr/>
        </p:nvSpPr>
        <p:spPr>
          <a:xfrm>
            <a:off x="4362994" y="470263"/>
            <a:ext cx="3230880" cy="1477328"/>
          </a:xfrm>
          <a:prstGeom prst="rect">
            <a:avLst/>
          </a:prstGeom>
          <a:noFill/>
        </p:spPr>
        <p:txBody>
          <a:bodyPr wrap="square" rtlCol="0">
            <a:spAutoFit/>
          </a:bodyPr>
          <a:lstStyle/>
          <a:p>
            <a:pPr algn="just"/>
            <a:r>
              <a:rPr lang="en-GB" dirty="0" smtClean="0">
                <a:latin typeface="Kinetic" panose="00000500000000000000" pitchFamily="50" charset="0"/>
              </a:rPr>
              <a:t>Choose two or three words from the text on the previous slide. Use this checking by exploring sheet to investigate the words. For example:</a:t>
            </a:r>
            <a:endParaRPr lang="en-GB" dirty="0">
              <a:latin typeface="Kinetic" panose="00000500000000000000" pitchFamily="50" charset="0"/>
            </a:endParaRPr>
          </a:p>
        </p:txBody>
      </p:sp>
      <p:sp>
        <p:nvSpPr>
          <p:cNvPr id="4" name="TextBox 3"/>
          <p:cNvSpPr txBox="1"/>
          <p:nvPr/>
        </p:nvSpPr>
        <p:spPr>
          <a:xfrm>
            <a:off x="4572000" y="2255520"/>
            <a:ext cx="2786743" cy="369332"/>
          </a:xfrm>
          <a:prstGeom prst="rect">
            <a:avLst/>
          </a:prstGeom>
          <a:noFill/>
        </p:spPr>
        <p:txBody>
          <a:bodyPr wrap="square" rtlCol="0">
            <a:spAutoFit/>
          </a:bodyPr>
          <a:lstStyle/>
          <a:p>
            <a:r>
              <a:rPr lang="en-GB" dirty="0" smtClean="0">
                <a:latin typeface="Kinetic" panose="00000500000000000000" pitchFamily="50" charset="0"/>
              </a:rPr>
              <a:t>nuptial</a:t>
            </a:r>
            <a:endParaRPr lang="en-GB" dirty="0">
              <a:latin typeface="Kinetic" panose="00000500000000000000" pitchFamily="50" charset="0"/>
            </a:endParaRPr>
          </a:p>
        </p:txBody>
      </p:sp>
      <p:sp>
        <p:nvSpPr>
          <p:cNvPr id="5" name="TextBox 4"/>
          <p:cNvSpPr txBox="1"/>
          <p:nvPr/>
        </p:nvSpPr>
        <p:spPr>
          <a:xfrm>
            <a:off x="8525691" y="1689462"/>
            <a:ext cx="1672046" cy="369332"/>
          </a:xfrm>
          <a:prstGeom prst="rect">
            <a:avLst/>
          </a:prstGeom>
          <a:noFill/>
        </p:spPr>
        <p:txBody>
          <a:bodyPr wrap="square" rtlCol="0">
            <a:spAutoFit/>
          </a:bodyPr>
          <a:lstStyle/>
          <a:p>
            <a:r>
              <a:rPr lang="en-GB" dirty="0" smtClean="0">
                <a:latin typeface="Kinetic" panose="00000500000000000000" pitchFamily="50" charset="0"/>
              </a:rPr>
              <a:t>A wedding</a:t>
            </a:r>
            <a:endParaRPr lang="en-GB" dirty="0">
              <a:latin typeface="Kinetic" panose="00000500000000000000" pitchFamily="50" charset="0"/>
            </a:endParaRPr>
          </a:p>
        </p:txBody>
      </p:sp>
      <p:sp>
        <p:nvSpPr>
          <p:cNvPr id="6" name="TextBox 5"/>
          <p:cNvSpPr txBox="1"/>
          <p:nvPr/>
        </p:nvSpPr>
        <p:spPr>
          <a:xfrm>
            <a:off x="1994263" y="1654628"/>
            <a:ext cx="1436914" cy="1200329"/>
          </a:xfrm>
          <a:prstGeom prst="rect">
            <a:avLst/>
          </a:prstGeom>
          <a:noFill/>
        </p:spPr>
        <p:txBody>
          <a:bodyPr wrap="square" rtlCol="0">
            <a:spAutoFit/>
          </a:bodyPr>
          <a:lstStyle/>
          <a:p>
            <a:r>
              <a:rPr lang="en-GB" dirty="0" smtClean="0">
                <a:latin typeface="Kinetic" panose="00000500000000000000" pitchFamily="50" charset="0"/>
              </a:rPr>
              <a:t>Betrothal, bridal, marriage, matrimony</a:t>
            </a:r>
            <a:endParaRPr lang="en-GB" dirty="0">
              <a:latin typeface="Kinetic" panose="00000500000000000000" pitchFamily="50" charset="0"/>
            </a:endParaRPr>
          </a:p>
        </p:txBody>
      </p:sp>
      <p:sp>
        <p:nvSpPr>
          <p:cNvPr id="7" name="TextBox 6"/>
          <p:cNvSpPr txBox="1"/>
          <p:nvPr/>
        </p:nvSpPr>
        <p:spPr>
          <a:xfrm>
            <a:off x="5373189" y="4284618"/>
            <a:ext cx="1489165" cy="1477328"/>
          </a:xfrm>
          <a:prstGeom prst="rect">
            <a:avLst/>
          </a:prstGeom>
          <a:noFill/>
        </p:spPr>
        <p:txBody>
          <a:bodyPr wrap="square" rtlCol="0">
            <a:spAutoFit/>
          </a:bodyPr>
          <a:lstStyle/>
          <a:p>
            <a:r>
              <a:rPr lang="en-GB" dirty="0" smtClean="0">
                <a:latin typeface="Kinetic" panose="00000500000000000000" pitchFamily="50" charset="0"/>
              </a:rPr>
              <a:t>Theseus and Hippolyta were preparing for their nuptials.</a:t>
            </a:r>
            <a:endParaRPr lang="en-GB" dirty="0">
              <a:latin typeface="Kinetic" panose="00000500000000000000" pitchFamily="50" charset="0"/>
            </a:endParaRPr>
          </a:p>
        </p:txBody>
      </p:sp>
      <p:sp>
        <p:nvSpPr>
          <p:cNvPr id="8" name="TextBox 7"/>
          <p:cNvSpPr txBox="1"/>
          <p:nvPr/>
        </p:nvSpPr>
        <p:spPr>
          <a:xfrm>
            <a:off x="8673737" y="4537165"/>
            <a:ext cx="1332412" cy="646331"/>
          </a:xfrm>
          <a:prstGeom prst="rect">
            <a:avLst/>
          </a:prstGeom>
          <a:noFill/>
        </p:spPr>
        <p:txBody>
          <a:bodyPr wrap="square" rtlCol="0">
            <a:spAutoFit/>
          </a:bodyPr>
          <a:lstStyle/>
          <a:p>
            <a:r>
              <a:rPr lang="en-GB" dirty="0" err="1" smtClean="0">
                <a:latin typeface="Kinetic" panose="00000500000000000000" pitchFamily="50" charset="0"/>
              </a:rPr>
              <a:t>Nup-tial</a:t>
            </a:r>
            <a:endParaRPr lang="en-GB" dirty="0" smtClean="0">
              <a:latin typeface="Kinetic" panose="00000500000000000000" pitchFamily="50" charset="0"/>
            </a:endParaRPr>
          </a:p>
          <a:p>
            <a:r>
              <a:rPr lang="en-GB" dirty="0" smtClean="0">
                <a:latin typeface="Kinetic" panose="00000500000000000000" pitchFamily="50" charset="0"/>
              </a:rPr>
              <a:t>2 syllables</a:t>
            </a:r>
            <a:endParaRPr lang="en-GB" dirty="0">
              <a:latin typeface="Kinetic" panose="00000500000000000000" pitchFamily="50" charset="0"/>
            </a:endParaRPr>
          </a:p>
        </p:txBody>
      </p:sp>
      <p:sp>
        <p:nvSpPr>
          <p:cNvPr id="10" name="TextBox 9"/>
          <p:cNvSpPr txBox="1"/>
          <p:nvPr/>
        </p:nvSpPr>
        <p:spPr>
          <a:xfrm>
            <a:off x="1994263" y="4490998"/>
            <a:ext cx="1313143" cy="1384995"/>
          </a:xfrm>
          <a:prstGeom prst="rect">
            <a:avLst/>
          </a:prstGeom>
          <a:noFill/>
        </p:spPr>
        <p:txBody>
          <a:bodyPr wrap="square" rtlCol="0">
            <a:spAutoFit/>
          </a:bodyPr>
          <a:lstStyle/>
          <a:p>
            <a:r>
              <a:rPr lang="en-GB" sz="1400" i="1" dirty="0" smtClean="0">
                <a:latin typeface="Kinetic" panose="00000500000000000000" pitchFamily="50" charset="0"/>
              </a:rPr>
              <a:t>This is a tricky one – sometimes your word may not be used in other contexts.</a:t>
            </a:r>
            <a:endParaRPr lang="en-GB" sz="1400" i="1" dirty="0">
              <a:latin typeface="Kinetic" panose="00000500000000000000" pitchFamily="50" charset="0"/>
            </a:endParaRPr>
          </a:p>
        </p:txBody>
      </p:sp>
      <p:sp>
        <p:nvSpPr>
          <p:cNvPr id="11" name="TextBox 10"/>
          <p:cNvSpPr txBox="1"/>
          <p:nvPr/>
        </p:nvSpPr>
        <p:spPr>
          <a:xfrm>
            <a:off x="7062651" y="6339840"/>
            <a:ext cx="4537166" cy="369332"/>
          </a:xfrm>
          <a:prstGeom prst="rect">
            <a:avLst/>
          </a:prstGeom>
          <a:noFill/>
        </p:spPr>
        <p:txBody>
          <a:bodyPr wrap="square" rtlCol="0">
            <a:spAutoFit/>
          </a:bodyPr>
          <a:lstStyle/>
          <a:p>
            <a:r>
              <a:rPr lang="en-GB" dirty="0" smtClean="0">
                <a:latin typeface="Kinetic" panose="00000500000000000000" pitchFamily="50" charset="0"/>
              </a:rPr>
              <a:t>You can use an online dictionary to help you.</a:t>
            </a:r>
            <a:endParaRPr lang="en-GB" dirty="0">
              <a:latin typeface="Kinetic" panose="00000500000000000000" pitchFamily="50" charset="0"/>
            </a:endParaRPr>
          </a:p>
        </p:txBody>
      </p:sp>
    </p:spTree>
    <p:extLst>
      <p:ext uri="{BB962C8B-B14F-4D97-AF65-F5344CB8AC3E}">
        <p14:creationId xmlns:p14="http://schemas.microsoft.com/office/powerpoint/2010/main" val="85104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2095" y="238177"/>
            <a:ext cx="10349049" cy="6619823"/>
          </a:xfrm>
          <a:prstGeom prst="rect">
            <a:avLst/>
          </a:prstGeom>
        </p:spPr>
      </p:pic>
      <p:sp>
        <p:nvSpPr>
          <p:cNvPr id="3" name="TextBox 2"/>
          <p:cNvSpPr txBox="1"/>
          <p:nvPr/>
        </p:nvSpPr>
        <p:spPr>
          <a:xfrm>
            <a:off x="4328160" y="426720"/>
            <a:ext cx="3605349" cy="1477328"/>
          </a:xfrm>
          <a:prstGeom prst="rect">
            <a:avLst/>
          </a:prstGeom>
          <a:noFill/>
        </p:spPr>
        <p:txBody>
          <a:bodyPr wrap="square" rtlCol="0">
            <a:spAutoFit/>
          </a:bodyPr>
          <a:lstStyle/>
          <a:p>
            <a:pPr algn="just"/>
            <a:r>
              <a:rPr lang="en-GB" dirty="0" smtClean="0">
                <a:latin typeface="Kinetic" panose="00000500000000000000" pitchFamily="50" charset="0"/>
              </a:rPr>
              <a:t>Now you have a go with your two or three words. Do a separate sheet for each word. You don’t have to print it out, you can just copy the boxes/circles onto paper. </a:t>
            </a:r>
            <a:endParaRPr lang="en-GB" dirty="0">
              <a:latin typeface="Kinetic" panose="00000500000000000000" pitchFamily="50" charset="0"/>
            </a:endParaRPr>
          </a:p>
        </p:txBody>
      </p:sp>
    </p:spTree>
    <p:extLst>
      <p:ext uri="{BB962C8B-B14F-4D97-AF65-F5344CB8AC3E}">
        <p14:creationId xmlns:p14="http://schemas.microsoft.com/office/powerpoint/2010/main" val="912258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208</Words>
  <Application>Microsoft Office PowerPoint</Application>
  <PresentationFormat>Widescreen</PresentationFormat>
  <Paragraphs>16</Paragraphs>
  <Slides>5</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Kinetic</vt:lpstr>
      <vt:lpstr>Office Theme</vt:lpstr>
      <vt:lpstr>A Midsummer Night’s Dream</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Baldry</dc:creator>
  <cp:lastModifiedBy>Helen Baldry</cp:lastModifiedBy>
  <cp:revision>19</cp:revision>
  <dcterms:created xsi:type="dcterms:W3CDTF">2021-01-06T14:20:28Z</dcterms:created>
  <dcterms:modified xsi:type="dcterms:W3CDTF">2021-01-10T11:31:18Z</dcterms:modified>
</cp:coreProperties>
</file>