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2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ECDCF98-9D10-4F4D-899D-AAC25B671392}" type="datetimeFigureOut">
              <a:rPr lang="en-GB" smtClean="0"/>
              <a:t>10/01/2021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74F23C-2EF2-4741-BBAA-E357F01FC50E}" type="slidenum">
              <a:rPr lang="en-GB" smtClean="0"/>
              <a:t>‹#›</a:t>
            </a:fld>
            <a:endParaRPr lang="en-GB"/>
          </a:p>
        </p:txBody>
      </p:sp>
    </p:spTree>
    <p:extLst>
      <p:ext uri="{BB962C8B-B14F-4D97-AF65-F5344CB8AC3E}">
        <p14:creationId xmlns:p14="http://schemas.microsoft.com/office/powerpoint/2010/main" val="4147222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CDCF98-9D10-4F4D-899D-AAC25B671392}" type="datetimeFigureOut">
              <a:rPr lang="en-GB" smtClean="0"/>
              <a:t>10/01/2021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74F23C-2EF2-4741-BBAA-E357F01FC50E}" type="slidenum">
              <a:rPr lang="en-GB" smtClean="0"/>
              <a:t>‹#›</a:t>
            </a:fld>
            <a:endParaRPr lang="en-GB"/>
          </a:p>
        </p:txBody>
      </p:sp>
    </p:spTree>
    <p:extLst>
      <p:ext uri="{BB962C8B-B14F-4D97-AF65-F5344CB8AC3E}">
        <p14:creationId xmlns:p14="http://schemas.microsoft.com/office/powerpoint/2010/main" val="3242761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CDCF98-9D10-4F4D-899D-AAC25B671392}" type="datetimeFigureOut">
              <a:rPr lang="en-GB" smtClean="0"/>
              <a:t>10/01/2021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74F23C-2EF2-4741-BBAA-E357F01FC50E}" type="slidenum">
              <a:rPr lang="en-GB" smtClean="0"/>
              <a:t>‹#›</a:t>
            </a:fld>
            <a:endParaRPr lang="en-GB"/>
          </a:p>
        </p:txBody>
      </p:sp>
    </p:spTree>
    <p:extLst>
      <p:ext uri="{BB962C8B-B14F-4D97-AF65-F5344CB8AC3E}">
        <p14:creationId xmlns:p14="http://schemas.microsoft.com/office/powerpoint/2010/main" val="2354851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CDCF98-9D10-4F4D-899D-AAC25B671392}" type="datetimeFigureOut">
              <a:rPr lang="en-GB" smtClean="0"/>
              <a:t>10/01/2021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74F23C-2EF2-4741-BBAA-E357F01FC50E}" type="slidenum">
              <a:rPr lang="en-GB" smtClean="0"/>
              <a:t>‹#›</a:t>
            </a:fld>
            <a:endParaRPr lang="en-GB"/>
          </a:p>
        </p:txBody>
      </p:sp>
    </p:spTree>
    <p:extLst>
      <p:ext uri="{BB962C8B-B14F-4D97-AF65-F5344CB8AC3E}">
        <p14:creationId xmlns:p14="http://schemas.microsoft.com/office/powerpoint/2010/main" val="4054314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CDCF98-9D10-4F4D-899D-AAC25B671392}" type="datetimeFigureOut">
              <a:rPr lang="en-GB" smtClean="0"/>
              <a:t>10/01/2021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74F23C-2EF2-4741-BBAA-E357F01FC50E}" type="slidenum">
              <a:rPr lang="en-GB" smtClean="0"/>
              <a:t>‹#›</a:t>
            </a:fld>
            <a:endParaRPr lang="en-GB"/>
          </a:p>
        </p:txBody>
      </p:sp>
    </p:spTree>
    <p:extLst>
      <p:ext uri="{BB962C8B-B14F-4D97-AF65-F5344CB8AC3E}">
        <p14:creationId xmlns:p14="http://schemas.microsoft.com/office/powerpoint/2010/main" val="2370939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ECDCF98-9D10-4F4D-899D-AAC25B671392}" type="datetimeFigureOut">
              <a:rPr lang="en-GB" smtClean="0"/>
              <a:t>10/01/2021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74F23C-2EF2-4741-BBAA-E357F01FC50E}" type="slidenum">
              <a:rPr lang="en-GB" smtClean="0"/>
              <a:t>‹#›</a:t>
            </a:fld>
            <a:endParaRPr lang="en-GB"/>
          </a:p>
        </p:txBody>
      </p:sp>
    </p:spTree>
    <p:extLst>
      <p:ext uri="{BB962C8B-B14F-4D97-AF65-F5344CB8AC3E}">
        <p14:creationId xmlns:p14="http://schemas.microsoft.com/office/powerpoint/2010/main" val="2905518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ECDCF98-9D10-4F4D-899D-AAC25B671392}" type="datetimeFigureOut">
              <a:rPr lang="en-GB" smtClean="0"/>
              <a:t>10/01/2021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674F23C-2EF2-4741-BBAA-E357F01FC50E}" type="slidenum">
              <a:rPr lang="en-GB" smtClean="0"/>
              <a:t>‹#›</a:t>
            </a:fld>
            <a:endParaRPr lang="en-GB"/>
          </a:p>
        </p:txBody>
      </p:sp>
    </p:spTree>
    <p:extLst>
      <p:ext uri="{BB962C8B-B14F-4D97-AF65-F5344CB8AC3E}">
        <p14:creationId xmlns:p14="http://schemas.microsoft.com/office/powerpoint/2010/main" val="1668808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ECDCF98-9D10-4F4D-899D-AAC25B671392}" type="datetimeFigureOut">
              <a:rPr lang="en-GB" smtClean="0"/>
              <a:t>10/01/2021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74F23C-2EF2-4741-BBAA-E357F01FC50E}" type="slidenum">
              <a:rPr lang="en-GB" smtClean="0"/>
              <a:t>‹#›</a:t>
            </a:fld>
            <a:endParaRPr lang="en-GB"/>
          </a:p>
        </p:txBody>
      </p:sp>
    </p:spTree>
    <p:extLst>
      <p:ext uri="{BB962C8B-B14F-4D97-AF65-F5344CB8AC3E}">
        <p14:creationId xmlns:p14="http://schemas.microsoft.com/office/powerpoint/2010/main" val="1639862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CDCF98-9D10-4F4D-899D-AAC25B671392}" type="datetimeFigureOut">
              <a:rPr lang="en-GB" smtClean="0"/>
              <a:t>10/01/2021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674F23C-2EF2-4741-BBAA-E357F01FC50E}" type="slidenum">
              <a:rPr lang="en-GB" smtClean="0"/>
              <a:t>‹#›</a:t>
            </a:fld>
            <a:endParaRPr lang="en-GB"/>
          </a:p>
        </p:txBody>
      </p:sp>
    </p:spTree>
    <p:extLst>
      <p:ext uri="{BB962C8B-B14F-4D97-AF65-F5344CB8AC3E}">
        <p14:creationId xmlns:p14="http://schemas.microsoft.com/office/powerpoint/2010/main" val="555767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CDCF98-9D10-4F4D-899D-AAC25B671392}" type="datetimeFigureOut">
              <a:rPr lang="en-GB" smtClean="0"/>
              <a:t>10/01/2021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74F23C-2EF2-4741-BBAA-E357F01FC50E}" type="slidenum">
              <a:rPr lang="en-GB" smtClean="0"/>
              <a:t>‹#›</a:t>
            </a:fld>
            <a:endParaRPr lang="en-GB"/>
          </a:p>
        </p:txBody>
      </p:sp>
    </p:spTree>
    <p:extLst>
      <p:ext uri="{BB962C8B-B14F-4D97-AF65-F5344CB8AC3E}">
        <p14:creationId xmlns:p14="http://schemas.microsoft.com/office/powerpoint/2010/main" val="986183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CDCF98-9D10-4F4D-899D-AAC25B671392}" type="datetimeFigureOut">
              <a:rPr lang="en-GB" smtClean="0"/>
              <a:t>10/01/2021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74F23C-2EF2-4741-BBAA-E357F01FC50E}" type="slidenum">
              <a:rPr lang="en-GB" smtClean="0"/>
              <a:t>‹#›</a:t>
            </a:fld>
            <a:endParaRPr lang="en-GB"/>
          </a:p>
        </p:txBody>
      </p:sp>
    </p:spTree>
    <p:extLst>
      <p:ext uri="{BB962C8B-B14F-4D97-AF65-F5344CB8AC3E}">
        <p14:creationId xmlns:p14="http://schemas.microsoft.com/office/powerpoint/2010/main" val="2299925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CDCF98-9D10-4F4D-899D-AAC25B671392}" type="datetimeFigureOut">
              <a:rPr lang="en-GB" smtClean="0"/>
              <a:t>10/01/2021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74F23C-2EF2-4741-BBAA-E357F01FC50E}" type="slidenum">
              <a:rPr lang="en-GB" smtClean="0"/>
              <a:t>‹#›</a:t>
            </a:fld>
            <a:endParaRPr lang="en-GB"/>
          </a:p>
        </p:txBody>
      </p:sp>
    </p:spTree>
    <p:extLst>
      <p:ext uri="{BB962C8B-B14F-4D97-AF65-F5344CB8AC3E}">
        <p14:creationId xmlns:p14="http://schemas.microsoft.com/office/powerpoint/2010/main" val="962490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bg1"/>
                </a:solidFill>
              </a:rPr>
              <a:t>A Midsummer Night’s Dream</a:t>
            </a:r>
            <a:endParaRPr lang="en-GB" dirty="0">
              <a:solidFill>
                <a:schemeClr val="bg1"/>
              </a:solidFill>
            </a:endParaRPr>
          </a:p>
        </p:txBody>
      </p:sp>
      <p:sp>
        <p:nvSpPr>
          <p:cNvPr id="3" name="Subtitle 2"/>
          <p:cNvSpPr>
            <a:spLocks noGrp="1"/>
          </p:cNvSpPr>
          <p:nvPr>
            <p:ph type="subTitle" idx="1"/>
          </p:nvPr>
        </p:nvSpPr>
        <p:spPr/>
        <p:txBody>
          <a:bodyPr/>
          <a:lstStyle/>
          <a:p>
            <a:r>
              <a:rPr lang="en-GB" dirty="0" smtClean="0">
                <a:solidFill>
                  <a:schemeClr val="bg1"/>
                </a:solidFill>
              </a:rPr>
              <a:t>Act 1 Scene 1 part 2</a:t>
            </a:r>
            <a:endParaRPr lang="en-GB" dirty="0">
              <a:solidFill>
                <a:schemeClr val="bg1"/>
              </a:solidFill>
            </a:endParaRPr>
          </a:p>
        </p:txBody>
      </p:sp>
    </p:spTree>
    <p:extLst>
      <p:ext uri="{BB962C8B-B14F-4D97-AF65-F5344CB8AC3E}">
        <p14:creationId xmlns:p14="http://schemas.microsoft.com/office/powerpoint/2010/main" val="2960474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315266" y="489857"/>
            <a:ext cx="4057650" cy="5791200"/>
          </a:xfrm>
          <a:prstGeom prst="rect">
            <a:avLst/>
          </a:prstGeom>
        </p:spPr>
      </p:pic>
      <p:pic>
        <p:nvPicPr>
          <p:cNvPr id="3" name="Picture 2"/>
          <p:cNvPicPr>
            <a:picLocks noChangeAspect="1"/>
          </p:cNvPicPr>
          <p:nvPr/>
        </p:nvPicPr>
        <p:blipFill>
          <a:blip r:embed="rId5"/>
          <a:stretch>
            <a:fillRect/>
          </a:stretch>
        </p:blipFill>
        <p:spPr>
          <a:xfrm>
            <a:off x="5754052" y="489857"/>
            <a:ext cx="4219575" cy="4600575"/>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90448" y="489857"/>
            <a:ext cx="487363" cy="487363"/>
          </a:xfrm>
          <a:prstGeom prst="rect">
            <a:avLst/>
          </a:prstGeom>
        </p:spPr>
      </p:pic>
      <p:sp>
        <p:nvSpPr>
          <p:cNvPr id="5" name="TextBox 4"/>
          <p:cNvSpPr txBox="1"/>
          <p:nvPr/>
        </p:nvSpPr>
        <p:spPr>
          <a:xfrm>
            <a:off x="5754052" y="5090432"/>
            <a:ext cx="4439738" cy="1754326"/>
          </a:xfrm>
          <a:prstGeom prst="rect">
            <a:avLst/>
          </a:prstGeom>
          <a:noFill/>
        </p:spPr>
        <p:txBody>
          <a:bodyPr wrap="square" rtlCol="0">
            <a:spAutoFit/>
          </a:bodyPr>
          <a:lstStyle/>
          <a:p>
            <a:pPr algn="just"/>
            <a:r>
              <a:rPr lang="en-GB" dirty="0" smtClean="0">
                <a:latin typeface="Kinetic" panose="00000500000000000000" pitchFamily="50" charset="0"/>
              </a:rPr>
              <a:t>Here Hermia is close to tears. She is angry with her father and upset with the situation. So, Lysander tells her to run away from her father’s house and meet him in the woods where he had met her once before with Helena.</a:t>
            </a:r>
            <a:endParaRPr lang="en-GB" dirty="0">
              <a:latin typeface="Kinetic" panose="00000500000000000000" pitchFamily="50" charset="0"/>
            </a:endParaRPr>
          </a:p>
        </p:txBody>
      </p:sp>
    </p:spTree>
    <p:extLst>
      <p:ext uri="{BB962C8B-B14F-4D97-AF65-F5344CB8AC3E}">
        <p14:creationId xmlns:p14="http://schemas.microsoft.com/office/powerpoint/2010/main" val="8226656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820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539513" y="114300"/>
            <a:ext cx="4124547" cy="5247050"/>
          </a:xfrm>
          <a:prstGeom prst="rect">
            <a:avLst/>
          </a:prstGeom>
        </p:spPr>
      </p:pic>
      <p:pic>
        <p:nvPicPr>
          <p:cNvPr id="3" name="Picture 2"/>
          <p:cNvPicPr>
            <a:picLocks noChangeAspect="1"/>
          </p:cNvPicPr>
          <p:nvPr/>
        </p:nvPicPr>
        <p:blipFill>
          <a:blip r:embed="rId5"/>
          <a:stretch>
            <a:fillRect/>
          </a:stretch>
        </p:blipFill>
        <p:spPr>
          <a:xfrm>
            <a:off x="6283914" y="114300"/>
            <a:ext cx="4048125" cy="6743700"/>
          </a:xfrm>
          <a:prstGeom prst="rect">
            <a:avLst/>
          </a:prstGeom>
        </p:spPr>
      </p:pic>
      <p:sp>
        <p:nvSpPr>
          <p:cNvPr id="4" name="TextBox 3"/>
          <p:cNvSpPr txBox="1"/>
          <p:nvPr/>
        </p:nvSpPr>
        <p:spPr>
          <a:xfrm>
            <a:off x="1637211" y="5634445"/>
            <a:ext cx="2656114" cy="923330"/>
          </a:xfrm>
          <a:prstGeom prst="rect">
            <a:avLst/>
          </a:prstGeom>
          <a:noFill/>
        </p:spPr>
        <p:txBody>
          <a:bodyPr wrap="square" rtlCol="0">
            <a:spAutoFit/>
          </a:bodyPr>
          <a:lstStyle/>
          <a:p>
            <a:pPr algn="just"/>
            <a:r>
              <a:rPr lang="en-GB" dirty="0" smtClean="0">
                <a:latin typeface="Kinetic" panose="00000500000000000000" pitchFamily="50" charset="0"/>
              </a:rPr>
              <a:t>What do you notice about the </a:t>
            </a:r>
            <a:r>
              <a:rPr lang="en-GB" dirty="0" smtClean="0">
                <a:latin typeface="Kinetic" panose="00000500000000000000" pitchFamily="50" charset="0"/>
              </a:rPr>
              <a:t>ends of the lines </a:t>
            </a:r>
            <a:r>
              <a:rPr lang="en-GB" dirty="0" smtClean="0">
                <a:latin typeface="Kinetic" panose="00000500000000000000" pitchFamily="50" charset="0"/>
              </a:rPr>
              <a:t>of this part of the play?</a:t>
            </a:r>
            <a:endParaRPr lang="en-GB" dirty="0">
              <a:latin typeface="Kinetic" panose="00000500000000000000" pitchFamily="50" charset="0"/>
            </a:endParaRP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42223" y="206193"/>
            <a:ext cx="487363" cy="487363"/>
          </a:xfrm>
          <a:prstGeom prst="rect">
            <a:avLst/>
          </a:prstGeom>
        </p:spPr>
      </p:pic>
    </p:spTree>
    <p:extLst>
      <p:ext uri="{BB962C8B-B14F-4D97-AF65-F5344CB8AC3E}">
        <p14:creationId xmlns:p14="http://schemas.microsoft.com/office/powerpoint/2010/main" val="19585346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316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935038"/>
            <a:ext cx="9144000" cy="4151312"/>
          </a:xfrm>
        </p:spPr>
        <p:txBody>
          <a:bodyPr>
            <a:normAutofit/>
          </a:bodyPr>
          <a:lstStyle/>
          <a:p>
            <a:pPr algn="just"/>
            <a:r>
              <a:rPr lang="en-GB" dirty="0" smtClean="0">
                <a:latin typeface="Kinetic" panose="00000500000000000000" pitchFamily="50" charset="0"/>
              </a:rPr>
              <a:t>In this scene, Hermia and Helena are talking about the situation. Hermia is trying hard to make Demetrius dislike her. Helena wishes he would look at her the same way he looks at Hermia.</a:t>
            </a:r>
          </a:p>
          <a:p>
            <a:r>
              <a:rPr lang="en-GB" dirty="0" smtClean="0">
                <a:latin typeface="Kinetic" panose="00000500000000000000" pitchFamily="50" charset="0"/>
              </a:rPr>
              <a:t>“O, teach me how you look, and with what art</a:t>
            </a:r>
          </a:p>
          <a:p>
            <a:r>
              <a:rPr lang="en-GB" dirty="0" smtClean="0">
                <a:latin typeface="Kinetic" panose="00000500000000000000" pitchFamily="50" charset="0"/>
              </a:rPr>
              <a:t>You sway the motion of Demetrius’ heart.”</a:t>
            </a:r>
          </a:p>
          <a:p>
            <a:pPr algn="just"/>
            <a:r>
              <a:rPr lang="en-GB" dirty="0" smtClean="0">
                <a:latin typeface="Kinetic" panose="00000500000000000000" pitchFamily="50" charset="0"/>
              </a:rPr>
              <a:t>Hermia then tells Helena that it won’t matter anymore as he will no longer see her. Lysander and Hermia tell her of their plan to run away together to the woods. After they leave, Helena says to herself that she will tell Demetrius of the plan. He will then follow them to the wood, as will Helena, in the hope that he will be thankful to her and start to love her instead.</a:t>
            </a:r>
          </a:p>
          <a:p>
            <a:pPr algn="just"/>
            <a:endParaRPr lang="en-GB" dirty="0" smtClean="0">
              <a:latin typeface="Kinetic" panose="00000500000000000000" pitchFamily="50" charset="0"/>
            </a:endParaRPr>
          </a:p>
          <a:p>
            <a:pPr algn="just"/>
            <a:endParaRPr lang="en-GB" dirty="0">
              <a:latin typeface="Kinetic" panose="00000500000000000000" pitchFamily="50" charset="0"/>
            </a:endParaRPr>
          </a:p>
        </p:txBody>
      </p:sp>
    </p:spTree>
    <p:extLst>
      <p:ext uri="{BB962C8B-B14F-4D97-AF65-F5344CB8AC3E}">
        <p14:creationId xmlns:p14="http://schemas.microsoft.com/office/powerpoint/2010/main" val="2622491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914525" y="666750"/>
            <a:ext cx="2209800" cy="21240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1914525" y="3781424"/>
            <a:ext cx="2209800" cy="21240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7229475" y="3781425"/>
            <a:ext cx="2209800" cy="21240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7229475" y="666749"/>
            <a:ext cx="2209800" cy="21240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596873" y="1359454"/>
            <a:ext cx="845103" cy="369332"/>
          </a:xfrm>
          <a:prstGeom prst="rect">
            <a:avLst/>
          </a:prstGeom>
          <a:noFill/>
        </p:spPr>
        <p:txBody>
          <a:bodyPr wrap="none" rtlCol="0">
            <a:spAutoFit/>
          </a:bodyPr>
          <a:lstStyle/>
          <a:p>
            <a:pPr algn="ctr"/>
            <a:r>
              <a:rPr lang="en-GB" dirty="0" smtClean="0">
                <a:latin typeface="Kinetic" panose="00000500000000000000" pitchFamily="50" charset="0"/>
              </a:rPr>
              <a:t>Helena</a:t>
            </a:r>
            <a:endParaRPr lang="en-GB" dirty="0">
              <a:latin typeface="Kinetic" panose="00000500000000000000" pitchFamily="50" charset="0"/>
            </a:endParaRPr>
          </a:p>
        </p:txBody>
      </p:sp>
      <p:sp>
        <p:nvSpPr>
          <p:cNvPr id="9" name="TextBox 8"/>
          <p:cNvSpPr txBox="1"/>
          <p:nvPr/>
        </p:nvSpPr>
        <p:spPr>
          <a:xfrm>
            <a:off x="2596873" y="4658795"/>
            <a:ext cx="885179" cy="369332"/>
          </a:xfrm>
          <a:prstGeom prst="rect">
            <a:avLst/>
          </a:prstGeom>
          <a:noFill/>
        </p:spPr>
        <p:txBody>
          <a:bodyPr wrap="none" rtlCol="0">
            <a:spAutoFit/>
          </a:bodyPr>
          <a:lstStyle/>
          <a:p>
            <a:r>
              <a:rPr lang="en-GB" dirty="0" smtClean="0">
                <a:latin typeface="Kinetic" panose="00000500000000000000" pitchFamily="50" charset="0"/>
              </a:rPr>
              <a:t>Hermia</a:t>
            </a:r>
            <a:endParaRPr lang="en-GB" dirty="0">
              <a:latin typeface="Kinetic" panose="00000500000000000000" pitchFamily="50" charset="0"/>
            </a:endParaRPr>
          </a:p>
        </p:txBody>
      </p:sp>
      <p:sp>
        <p:nvSpPr>
          <p:cNvPr id="10" name="TextBox 9"/>
          <p:cNvSpPr txBox="1"/>
          <p:nvPr/>
        </p:nvSpPr>
        <p:spPr>
          <a:xfrm>
            <a:off x="7752934" y="1366358"/>
            <a:ext cx="1162882" cy="369332"/>
          </a:xfrm>
          <a:prstGeom prst="rect">
            <a:avLst/>
          </a:prstGeom>
          <a:noFill/>
        </p:spPr>
        <p:txBody>
          <a:bodyPr wrap="none" rtlCol="0">
            <a:spAutoFit/>
          </a:bodyPr>
          <a:lstStyle/>
          <a:p>
            <a:r>
              <a:rPr lang="en-GB" dirty="0" smtClean="0">
                <a:latin typeface="Kinetic" panose="00000500000000000000" pitchFamily="50" charset="0"/>
              </a:rPr>
              <a:t>Demetrius</a:t>
            </a:r>
            <a:endParaRPr lang="en-GB" dirty="0">
              <a:latin typeface="Kinetic" panose="00000500000000000000" pitchFamily="50" charset="0"/>
            </a:endParaRPr>
          </a:p>
        </p:txBody>
      </p:sp>
      <p:sp>
        <p:nvSpPr>
          <p:cNvPr id="11" name="TextBox 10"/>
          <p:cNvSpPr txBox="1"/>
          <p:nvPr/>
        </p:nvSpPr>
        <p:spPr>
          <a:xfrm>
            <a:off x="7826768" y="4658795"/>
            <a:ext cx="1111202" cy="369332"/>
          </a:xfrm>
          <a:prstGeom prst="rect">
            <a:avLst/>
          </a:prstGeom>
          <a:noFill/>
        </p:spPr>
        <p:txBody>
          <a:bodyPr wrap="none" rtlCol="0">
            <a:spAutoFit/>
          </a:bodyPr>
          <a:lstStyle/>
          <a:p>
            <a:r>
              <a:rPr lang="en-GB" dirty="0" smtClean="0">
                <a:latin typeface="Kinetic" panose="00000500000000000000" pitchFamily="50" charset="0"/>
              </a:rPr>
              <a:t>Lysander</a:t>
            </a:r>
            <a:endParaRPr lang="en-GB" dirty="0">
              <a:latin typeface="Kinetic" panose="00000500000000000000" pitchFamily="50" charset="0"/>
            </a:endParaRPr>
          </a:p>
        </p:txBody>
      </p:sp>
      <p:cxnSp>
        <p:nvCxnSpPr>
          <p:cNvPr id="13" name="Straight Arrow Connector 12"/>
          <p:cNvCxnSpPr>
            <a:stCxn id="4" idx="6"/>
            <a:endCxn id="7" idx="2"/>
          </p:cNvCxnSpPr>
          <p:nvPr/>
        </p:nvCxnSpPr>
        <p:spPr>
          <a:xfrm flipV="1">
            <a:off x="4124325" y="1728787"/>
            <a:ext cx="3105150"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5" idx="6"/>
            <a:endCxn id="6" idx="2"/>
          </p:cNvCxnSpPr>
          <p:nvPr/>
        </p:nvCxnSpPr>
        <p:spPr>
          <a:xfrm>
            <a:off x="4124325" y="4843462"/>
            <a:ext cx="3105150"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a:stCxn id="5" idx="6"/>
            <a:endCxn id="7" idx="2"/>
          </p:cNvCxnSpPr>
          <p:nvPr/>
        </p:nvCxnSpPr>
        <p:spPr>
          <a:xfrm flipV="1">
            <a:off x="4124325" y="1728787"/>
            <a:ext cx="3105150" cy="31146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5443265" y="1359454"/>
            <a:ext cx="724365" cy="369332"/>
          </a:xfrm>
          <a:prstGeom prst="rect">
            <a:avLst/>
          </a:prstGeom>
          <a:noFill/>
        </p:spPr>
        <p:txBody>
          <a:bodyPr wrap="none" rtlCol="0">
            <a:spAutoFit/>
          </a:bodyPr>
          <a:lstStyle/>
          <a:p>
            <a:r>
              <a:rPr lang="en-GB" dirty="0" smtClean="0">
                <a:latin typeface="Kinetic" panose="00000500000000000000" pitchFamily="50" charset="0"/>
              </a:rPr>
              <a:t>Loves</a:t>
            </a:r>
            <a:endParaRPr lang="en-GB" dirty="0">
              <a:latin typeface="Kinetic" panose="00000500000000000000" pitchFamily="50" charset="0"/>
            </a:endParaRPr>
          </a:p>
        </p:txBody>
      </p:sp>
      <p:sp>
        <p:nvSpPr>
          <p:cNvPr id="19" name="Rectangle 18"/>
          <p:cNvSpPr/>
          <p:nvPr/>
        </p:nvSpPr>
        <p:spPr>
          <a:xfrm>
            <a:off x="5521731" y="4502703"/>
            <a:ext cx="724365" cy="369332"/>
          </a:xfrm>
          <a:prstGeom prst="rect">
            <a:avLst/>
          </a:prstGeom>
        </p:spPr>
        <p:txBody>
          <a:bodyPr wrap="none">
            <a:spAutoFit/>
          </a:bodyPr>
          <a:lstStyle/>
          <a:p>
            <a:r>
              <a:rPr lang="en-GB" dirty="0" smtClean="0">
                <a:latin typeface="Kinetic" panose="00000500000000000000" pitchFamily="50" charset="0"/>
              </a:rPr>
              <a:t>Loves</a:t>
            </a:r>
            <a:endParaRPr lang="en-GB" dirty="0">
              <a:latin typeface="Kinetic" panose="00000500000000000000" pitchFamily="50" charset="0"/>
            </a:endParaRPr>
          </a:p>
        </p:txBody>
      </p:sp>
      <p:sp>
        <p:nvSpPr>
          <p:cNvPr id="20" name="TextBox 19"/>
          <p:cNvSpPr txBox="1"/>
          <p:nvPr/>
        </p:nvSpPr>
        <p:spPr>
          <a:xfrm rot="18857225">
            <a:off x="4947439" y="3006094"/>
            <a:ext cx="1281313" cy="369332"/>
          </a:xfrm>
          <a:prstGeom prst="rect">
            <a:avLst/>
          </a:prstGeom>
          <a:noFill/>
        </p:spPr>
        <p:txBody>
          <a:bodyPr wrap="none" rtlCol="0">
            <a:spAutoFit/>
          </a:bodyPr>
          <a:lstStyle/>
          <a:p>
            <a:r>
              <a:rPr lang="en-GB" dirty="0" smtClean="0">
                <a:latin typeface="Kinetic" panose="00000500000000000000" pitchFamily="50" charset="0"/>
              </a:rPr>
              <a:t>Must marry</a:t>
            </a:r>
            <a:endParaRPr lang="en-GB" dirty="0">
              <a:latin typeface="Kinetic" panose="00000500000000000000" pitchFamily="50" charset="0"/>
            </a:endParaRPr>
          </a:p>
        </p:txBody>
      </p:sp>
      <p:cxnSp>
        <p:nvCxnSpPr>
          <p:cNvPr id="22" name="Straight Arrow Connector 21"/>
          <p:cNvCxnSpPr>
            <a:stCxn id="7" idx="3"/>
            <a:endCxn id="5" idx="6"/>
          </p:cNvCxnSpPr>
          <p:nvPr/>
        </p:nvCxnSpPr>
        <p:spPr>
          <a:xfrm flipH="1">
            <a:off x="4124325" y="2479760"/>
            <a:ext cx="3428768" cy="23637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Rectangle 22"/>
          <p:cNvSpPr/>
          <p:nvPr/>
        </p:nvSpPr>
        <p:spPr>
          <a:xfrm rot="19541820">
            <a:off x="5663918" y="3229228"/>
            <a:ext cx="724365" cy="369332"/>
          </a:xfrm>
          <a:prstGeom prst="rect">
            <a:avLst/>
          </a:prstGeom>
        </p:spPr>
        <p:txBody>
          <a:bodyPr wrap="none">
            <a:spAutoFit/>
          </a:bodyPr>
          <a:lstStyle/>
          <a:p>
            <a:r>
              <a:rPr lang="en-GB" dirty="0" smtClean="0">
                <a:latin typeface="Kinetic" panose="00000500000000000000" pitchFamily="50" charset="0"/>
              </a:rPr>
              <a:t>Loves</a:t>
            </a:r>
            <a:endParaRPr lang="en-GB" dirty="0">
              <a:latin typeface="Kinetic" panose="00000500000000000000" pitchFamily="50" charset="0"/>
            </a:endParaRPr>
          </a:p>
        </p:txBody>
      </p:sp>
      <p:cxnSp>
        <p:nvCxnSpPr>
          <p:cNvPr id="25" name="Straight Arrow Connector 24"/>
          <p:cNvCxnSpPr>
            <a:stCxn id="6" idx="2"/>
            <a:endCxn id="5" idx="6"/>
          </p:cNvCxnSpPr>
          <p:nvPr/>
        </p:nvCxnSpPr>
        <p:spPr>
          <a:xfrm flipH="1" flipV="1">
            <a:off x="4124325" y="4843462"/>
            <a:ext cx="3105150"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1066800" y="209550"/>
            <a:ext cx="3988784" cy="369332"/>
          </a:xfrm>
          <a:prstGeom prst="rect">
            <a:avLst/>
          </a:prstGeom>
          <a:noFill/>
        </p:spPr>
        <p:txBody>
          <a:bodyPr wrap="none" rtlCol="0">
            <a:spAutoFit/>
          </a:bodyPr>
          <a:lstStyle/>
          <a:p>
            <a:r>
              <a:rPr lang="en-GB" dirty="0" smtClean="0">
                <a:latin typeface="Kinetic" panose="00000500000000000000" pitchFamily="50" charset="0"/>
              </a:rPr>
              <a:t>This diagram shows you who loves who!</a:t>
            </a:r>
            <a:endParaRPr lang="en-GB" dirty="0">
              <a:latin typeface="Kinetic" panose="00000500000000000000" pitchFamily="50" charset="0"/>
            </a:endParaRPr>
          </a:p>
        </p:txBody>
      </p:sp>
    </p:spTree>
    <p:extLst>
      <p:ext uri="{BB962C8B-B14F-4D97-AF65-F5344CB8AC3E}">
        <p14:creationId xmlns:p14="http://schemas.microsoft.com/office/powerpoint/2010/main" val="1471281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04950" y="963613"/>
            <a:ext cx="9144000" cy="1655762"/>
          </a:xfrm>
        </p:spPr>
        <p:txBody>
          <a:bodyPr/>
          <a:lstStyle/>
          <a:p>
            <a:pPr algn="just"/>
            <a:r>
              <a:rPr lang="en-GB" dirty="0" smtClean="0">
                <a:latin typeface="Kinetic" panose="00000500000000000000" pitchFamily="50" charset="0"/>
              </a:rPr>
              <a:t>Hermia is loved by two men. Helena isn’t loved by anyone! How do you think she feels?</a:t>
            </a:r>
          </a:p>
          <a:p>
            <a:pPr algn="just"/>
            <a:r>
              <a:rPr lang="en-GB" dirty="0" smtClean="0">
                <a:latin typeface="Kinetic" panose="00000500000000000000" pitchFamily="50" charset="0"/>
              </a:rPr>
              <a:t>Write another diary entry, this time as Helena on the day she discovers Hermia and Lysander’s plan to run away.</a:t>
            </a:r>
            <a:endParaRPr lang="en-GB" dirty="0">
              <a:latin typeface="Kinetic" panose="00000500000000000000" pitchFamily="50" charset="0"/>
            </a:endParaRPr>
          </a:p>
        </p:txBody>
      </p:sp>
      <p:pic>
        <p:nvPicPr>
          <p:cNvPr id="4" name="Picture 3"/>
          <p:cNvPicPr>
            <a:picLocks noChangeAspect="1"/>
          </p:cNvPicPr>
          <p:nvPr/>
        </p:nvPicPr>
        <p:blipFill>
          <a:blip r:embed="rId2"/>
          <a:stretch>
            <a:fillRect/>
          </a:stretch>
        </p:blipFill>
        <p:spPr>
          <a:xfrm>
            <a:off x="1504950" y="2619375"/>
            <a:ext cx="4735312" cy="4071937"/>
          </a:xfrm>
          <a:prstGeom prst="rect">
            <a:avLst/>
          </a:prstGeom>
        </p:spPr>
      </p:pic>
    </p:spTree>
    <p:extLst>
      <p:ext uri="{BB962C8B-B14F-4D97-AF65-F5344CB8AC3E}">
        <p14:creationId xmlns:p14="http://schemas.microsoft.com/office/powerpoint/2010/main" val="34423483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273</Words>
  <Application>Microsoft Office PowerPoint</Application>
  <PresentationFormat>Widescreen</PresentationFormat>
  <Paragraphs>19</Paragraphs>
  <Slides>6</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Kinetic</vt:lpstr>
      <vt:lpstr>Office Theme</vt:lpstr>
      <vt:lpstr>A Midsummer Night’s Dream</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Midsummer Night’s Dream</dc:title>
  <dc:creator>Helen Baldry</dc:creator>
  <cp:lastModifiedBy>Helen Baldry</cp:lastModifiedBy>
  <cp:revision>5</cp:revision>
  <dcterms:created xsi:type="dcterms:W3CDTF">2021-01-10T11:25:37Z</dcterms:created>
  <dcterms:modified xsi:type="dcterms:W3CDTF">2021-01-10T12:30:44Z</dcterms:modified>
</cp:coreProperties>
</file>