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ACED09-2A6F-4B37-84D8-8E5939CB2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367082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ACED09-2A6F-4B37-84D8-8E5939CB2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245620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ACED09-2A6F-4B37-84D8-8E5939CB2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421339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ACED09-2A6F-4B37-84D8-8E5939CB2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6792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ACED09-2A6F-4B37-84D8-8E5939CB2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278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ACED09-2A6F-4B37-84D8-8E5939CB214A}"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400273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ACED09-2A6F-4B37-84D8-8E5939CB214A}" type="datetimeFigureOut">
              <a:rPr lang="en-GB" smtClean="0"/>
              <a:t>10/01/2021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78166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ACED09-2A6F-4B37-84D8-8E5939CB214A}" type="datetimeFigureOut">
              <a:rPr lang="en-GB" smtClean="0"/>
              <a:t>10/01/2021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360327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CED09-2A6F-4B37-84D8-8E5939CB214A}" type="datetimeFigureOut">
              <a:rPr lang="en-GB" smtClean="0"/>
              <a:t>10/01/2021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291339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ACED09-2A6F-4B37-84D8-8E5939CB214A}"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228511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ACED09-2A6F-4B37-84D8-8E5939CB214A}"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FEF94-AF4E-4C2B-A044-FB7331D42BD8}" type="slidenum">
              <a:rPr lang="en-GB" smtClean="0"/>
              <a:t>‹#›</a:t>
            </a:fld>
            <a:endParaRPr lang="en-GB"/>
          </a:p>
        </p:txBody>
      </p:sp>
    </p:spTree>
    <p:extLst>
      <p:ext uri="{BB962C8B-B14F-4D97-AF65-F5344CB8AC3E}">
        <p14:creationId xmlns:p14="http://schemas.microsoft.com/office/powerpoint/2010/main" val="422638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CED09-2A6F-4B37-84D8-8E5939CB214A}" type="datetimeFigureOut">
              <a:rPr lang="en-GB" smtClean="0"/>
              <a:t>10/01/2021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FEF94-AF4E-4C2B-A044-FB7331D42BD8}" type="slidenum">
              <a:rPr lang="en-GB" smtClean="0"/>
              <a:t>‹#›</a:t>
            </a:fld>
            <a:endParaRPr lang="en-GB"/>
          </a:p>
        </p:txBody>
      </p:sp>
    </p:spTree>
    <p:extLst>
      <p:ext uri="{BB962C8B-B14F-4D97-AF65-F5344CB8AC3E}">
        <p14:creationId xmlns:p14="http://schemas.microsoft.com/office/powerpoint/2010/main" val="613362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A Midsummer Night’s Dream</a:t>
            </a:r>
            <a:endParaRPr lang="en-GB" dirty="0">
              <a:solidFill>
                <a:schemeClr val="bg1"/>
              </a:solidFill>
            </a:endParaRPr>
          </a:p>
        </p:txBody>
      </p:sp>
      <p:sp>
        <p:nvSpPr>
          <p:cNvPr id="3" name="Subtitle 2"/>
          <p:cNvSpPr>
            <a:spLocks noGrp="1"/>
          </p:cNvSpPr>
          <p:nvPr>
            <p:ph type="subTitle" idx="1"/>
          </p:nvPr>
        </p:nvSpPr>
        <p:spPr/>
        <p:txBody>
          <a:bodyPr/>
          <a:lstStyle/>
          <a:p>
            <a:r>
              <a:rPr lang="en-GB" dirty="0" smtClean="0">
                <a:solidFill>
                  <a:schemeClr val="bg1"/>
                </a:solidFill>
                <a:latin typeface="Kinetic" panose="00000500000000000000" pitchFamily="50" charset="0"/>
              </a:rPr>
              <a:t>Act </a:t>
            </a:r>
            <a:r>
              <a:rPr lang="en-GB" dirty="0" smtClean="0">
                <a:solidFill>
                  <a:schemeClr val="bg1"/>
                </a:solidFill>
                <a:latin typeface="Kinetic" panose="00000500000000000000" pitchFamily="50" charset="0"/>
              </a:rPr>
              <a:t>1 Lesson 2.</a:t>
            </a:r>
            <a:endParaRPr lang="en-GB" dirty="0">
              <a:solidFill>
                <a:schemeClr val="bg1"/>
              </a:solidFill>
              <a:latin typeface="Kinetic" panose="00000500000000000000" pitchFamily="50" charset="0"/>
            </a:endParaRPr>
          </a:p>
        </p:txBody>
      </p:sp>
    </p:spTree>
    <p:extLst>
      <p:ext uri="{BB962C8B-B14F-4D97-AF65-F5344CB8AC3E}">
        <p14:creationId xmlns:p14="http://schemas.microsoft.com/office/powerpoint/2010/main" val="286719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1749" y="862149"/>
            <a:ext cx="9144000" cy="2958737"/>
          </a:xfrm>
        </p:spPr>
        <p:txBody>
          <a:bodyPr/>
          <a:lstStyle/>
          <a:p>
            <a:pPr algn="just"/>
            <a:r>
              <a:rPr lang="en-GB" dirty="0" smtClean="0">
                <a:latin typeface="Kinetic" panose="00000500000000000000" pitchFamily="50" charset="0"/>
              </a:rPr>
              <a:t>On the next slide you will hear Mrs Baldry reading part of the play. Listen carefully as many times as you like.</a:t>
            </a:r>
          </a:p>
          <a:p>
            <a:pPr algn="just"/>
            <a:endParaRPr lang="en-GB" dirty="0" smtClean="0">
              <a:latin typeface="Kinetic" panose="00000500000000000000" pitchFamily="50" charset="0"/>
            </a:endParaRPr>
          </a:p>
          <a:p>
            <a:pPr algn="just"/>
            <a:r>
              <a:rPr lang="en-GB" dirty="0" smtClean="0">
                <a:latin typeface="Kinetic" panose="00000500000000000000" pitchFamily="50" charset="0"/>
              </a:rPr>
              <a:t>There is also a brief written explanation too, which should help your understanding. </a:t>
            </a:r>
            <a:r>
              <a:rPr lang="en-GB" u="sng" dirty="0" smtClean="0">
                <a:latin typeface="Kinetic" panose="00000500000000000000" pitchFamily="50" charset="0"/>
              </a:rPr>
              <a:t>Don’t worry if you don’t understand all of the words.</a:t>
            </a:r>
          </a:p>
          <a:p>
            <a:pPr algn="just"/>
            <a:endParaRPr lang="en-GB" u="sng" dirty="0">
              <a:latin typeface="Kinetic" panose="00000500000000000000" pitchFamily="50" charset="0"/>
            </a:endParaRPr>
          </a:p>
          <a:p>
            <a:pPr algn="just"/>
            <a:r>
              <a:rPr lang="en-GB" dirty="0" smtClean="0">
                <a:latin typeface="Kinetic" panose="00000500000000000000" pitchFamily="50" charset="0"/>
              </a:rPr>
              <a:t>Answer the questions in full sentences.</a:t>
            </a:r>
            <a:endParaRPr lang="en-GB" dirty="0">
              <a:latin typeface="Kinetic" panose="00000500000000000000" pitchFamily="50" charset="0"/>
            </a:endParaRPr>
          </a:p>
        </p:txBody>
      </p:sp>
    </p:spTree>
    <p:extLst>
      <p:ext uri="{BB962C8B-B14F-4D97-AF65-F5344CB8AC3E}">
        <p14:creationId xmlns:p14="http://schemas.microsoft.com/office/powerpoint/2010/main" val="267927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5841" y="396910"/>
            <a:ext cx="3172913" cy="1217713"/>
          </a:xfrm>
          <a:prstGeom prst="rect">
            <a:avLst/>
          </a:prstGeom>
        </p:spPr>
      </p:pic>
      <p:pic>
        <p:nvPicPr>
          <p:cNvPr id="4" name="Picture 3"/>
          <p:cNvPicPr>
            <a:picLocks noChangeAspect="1"/>
          </p:cNvPicPr>
          <p:nvPr/>
        </p:nvPicPr>
        <p:blipFill>
          <a:blip r:embed="rId5"/>
          <a:stretch>
            <a:fillRect/>
          </a:stretch>
        </p:blipFill>
        <p:spPr>
          <a:xfrm>
            <a:off x="1555841" y="1518828"/>
            <a:ext cx="3255508" cy="4570366"/>
          </a:xfrm>
          <a:prstGeom prst="rect">
            <a:avLst/>
          </a:prstGeom>
        </p:spPr>
      </p:pic>
      <p:pic>
        <p:nvPicPr>
          <p:cNvPr id="5" name="Picture 4"/>
          <p:cNvPicPr>
            <a:picLocks noChangeAspect="1"/>
          </p:cNvPicPr>
          <p:nvPr/>
        </p:nvPicPr>
        <p:blipFill>
          <a:blip r:embed="rId6"/>
          <a:stretch>
            <a:fillRect/>
          </a:stretch>
        </p:blipFill>
        <p:spPr>
          <a:xfrm>
            <a:off x="6106478" y="396910"/>
            <a:ext cx="2802391" cy="3516933"/>
          </a:xfrm>
          <a:prstGeom prst="rect">
            <a:avLst/>
          </a:prstGeom>
        </p:spPr>
      </p:pic>
      <p:pic>
        <p:nvPicPr>
          <p:cNvPr id="6" name="Picture 5"/>
          <p:cNvPicPr>
            <a:picLocks noChangeAspect="1"/>
          </p:cNvPicPr>
          <p:nvPr/>
        </p:nvPicPr>
        <p:blipFill>
          <a:blip r:embed="rId7"/>
          <a:stretch>
            <a:fillRect/>
          </a:stretch>
        </p:blipFill>
        <p:spPr>
          <a:xfrm>
            <a:off x="6106478" y="3913843"/>
            <a:ext cx="3183075" cy="2836954"/>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9563" y="402647"/>
            <a:ext cx="487363" cy="487363"/>
          </a:xfrm>
          <a:prstGeom prst="rect">
            <a:avLst/>
          </a:prstGeom>
        </p:spPr>
      </p:pic>
      <p:sp>
        <p:nvSpPr>
          <p:cNvPr id="3" name="TextBox 2"/>
          <p:cNvSpPr txBox="1"/>
          <p:nvPr/>
        </p:nvSpPr>
        <p:spPr>
          <a:xfrm>
            <a:off x="9396549" y="396910"/>
            <a:ext cx="2159725" cy="6247864"/>
          </a:xfrm>
          <a:prstGeom prst="rect">
            <a:avLst/>
          </a:prstGeom>
          <a:noFill/>
        </p:spPr>
        <p:txBody>
          <a:bodyPr wrap="square" rtlCol="0">
            <a:spAutoFit/>
          </a:bodyPr>
          <a:lstStyle/>
          <a:p>
            <a:pPr algn="just"/>
            <a:r>
              <a:rPr lang="en-GB" sz="1600" dirty="0" smtClean="0">
                <a:latin typeface="Kinetic" panose="00000500000000000000" pitchFamily="50" charset="0"/>
              </a:rPr>
              <a:t>Listen to the recording of the text. </a:t>
            </a:r>
          </a:p>
          <a:p>
            <a:pPr algn="just"/>
            <a:endParaRPr lang="en-GB" sz="1600" dirty="0">
              <a:latin typeface="Kinetic" panose="00000500000000000000" pitchFamily="50" charset="0"/>
            </a:endParaRPr>
          </a:p>
          <a:p>
            <a:pPr algn="just"/>
            <a:r>
              <a:rPr lang="en-GB" sz="1600" dirty="0" smtClean="0">
                <a:latin typeface="Kinetic" panose="00000500000000000000" pitchFamily="50" charset="0"/>
              </a:rPr>
              <a:t>What do you think is happening?</a:t>
            </a:r>
          </a:p>
          <a:p>
            <a:pPr algn="just"/>
            <a:endParaRPr lang="en-GB" sz="1600" dirty="0">
              <a:latin typeface="Kinetic" panose="00000500000000000000" pitchFamily="50" charset="0"/>
            </a:endParaRPr>
          </a:p>
          <a:p>
            <a:pPr algn="just"/>
            <a:r>
              <a:rPr lang="en-GB" sz="1600" dirty="0" smtClean="0">
                <a:latin typeface="Kinetic" panose="00000500000000000000" pitchFamily="50" charset="0"/>
              </a:rPr>
              <a:t>Who is </a:t>
            </a:r>
            <a:r>
              <a:rPr lang="en-GB" sz="1600" dirty="0" err="1" smtClean="0">
                <a:latin typeface="Kinetic" panose="00000500000000000000" pitchFamily="50" charset="0"/>
              </a:rPr>
              <a:t>Egeus</a:t>
            </a:r>
            <a:r>
              <a:rPr lang="en-GB" sz="1600" dirty="0" smtClean="0">
                <a:latin typeface="Kinetic" panose="00000500000000000000" pitchFamily="50" charset="0"/>
              </a:rPr>
              <a:t> and why is he angry?</a:t>
            </a:r>
          </a:p>
          <a:p>
            <a:pPr algn="just"/>
            <a:endParaRPr lang="en-GB" sz="1600" dirty="0">
              <a:latin typeface="Kinetic" panose="00000500000000000000" pitchFamily="50" charset="0"/>
            </a:endParaRPr>
          </a:p>
          <a:p>
            <a:pPr algn="just"/>
            <a:r>
              <a:rPr lang="en-GB" sz="1600" dirty="0" smtClean="0">
                <a:latin typeface="Kinetic" panose="00000500000000000000" pitchFamily="50" charset="0"/>
              </a:rPr>
              <a:t>Who is he angry with? </a:t>
            </a:r>
            <a:endParaRPr lang="en-GB" sz="1600" dirty="0">
              <a:latin typeface="Kinetic" panose="00000500000000000000" pitchFamily="50" charset="0"/>
            </a:endParaRPr>
          </a:p>
          <a:p>
            <a:pPr algn="just"/>
            <a:endParaRPr lang="en-GB" sz="1600" dirty="0" smtClean="0">
              <a:latin typeface="Kinetic" panose="00000500000000000000" pitchFamily="50" charset="0"/>
            </a:endParaRPr>
          </a:p>
          <a:p>
            <a:pPr algn="just"/>
            <a:r>
              <a:rPr lang="en-GB" sz="1600" dirty="0" smtClean="0">
                <a:latin typeface="Kinetic" panose="00000500000000000000" pitchFamily="50" charset="0"/>
              </a:rPr>
              <a:t>Who does </a:t>
            </a:r>
            <a:r>
              <a:rPr lang="en-GB" sz="1600" dirty="0" err="1" smtClean="0">
                <a:latin typeface="Kinetic" panose="00000500000000000000" pitchFamily="50" charset="0"/>
              </a:rPr>
              <a:t>Egeus</a:t>
            </a:r>
            <a:r>
              <a:rPr lang="en-GB" sz="1600" dirty="0" smtClean="0">
                <a:latin typeface="Kinetic" panose="00000500000000000000" pitchFamily="50" charset="0"/>
              </a:rPr>
              <a:t> want Hermia to marry, Lysander or Demetrius?</a:t>
            </a:r>
          </a:p>
          <a:p>
            <a:pPr algn="just"/>
            <a:endParaRPr lang="en-GB" sz="1600" dirty="0">
              <a:latin typeface="Kinetic" panose="00000500000000000000" pitchFamily="50" charset="0"/>
            </a:endParaRPr>
          </a:p>
          <a:p>
            <a:pPr algn="just"/>
            <a:r>
              <a:rPr lang="en-GB" sz="1600" dirty="0" smtClean="0">
                <a:latin typeface="Kinetic" panose="00000500000000000000" pitchFamily="50" charset="0"/>
              </a:rPr>
              <a:t>Who does Hermia love</a:t>
            </a:r>
            <a:r>
              <a:rPr lang="en-GB" sz="1600" dirty="0" smtClean="0">
                <a:latin typeface="Kinetic" panose="00000500000000000000" pitchFamily="50" charset="0"/>
              </a:rPr>
              <a:t>?</a:t>
            </a:r>
          </a:p>
          <a:p>
            <a:pPr algn="just"/>
            <a:endParaRPr lang="en-GB" sz="1600" dirty="0" smtClean="0">
              <a:latin typeface="Kinetic" panose="00000500000000000000" pitchFamily="50" charset="0"/>
            </a:endParaRPr>
          </a:p>
          <a:p>
            <a:pPr algn="just"/>
            <a:r>
              <a:rPr lang="en-GB" sz="1600" dirty="0" smtClean="0">
                <a:latin typeface="Kinetic" panose="00000500000000000000" pitchFamily="50" charset="0"/>
              </a:rPr>
              <a:t>What do you think will happen next? How have you made this decision?</a:t>
            </a:r>
          </a:p>
          <a:p>
            <a:pPr algn="just"/>
            <a:endParaRPr lang="en-GB" sz="1600" dirty="0">
              <a:latin typeface="Kinetic" panose="00000500000000000000" pitchFamily="50" charset="0"/>
            </a:endParaRPr>
          </a:p>
          <a:p>
            <a:pPr algn="just"/>
            <a:r>
              <a:rPr lang="en-GB" sz="1600" dirty="0" smtClean="0">
                <a:latin typeface="Kinetic" panose="00000500000000000000" pitchFamily="50" charset="0"/>
              </a:rPr>
              <a:t>Write your answers to these questions.</a:t>
            </a:r>
            <a:endParaRPr lang="en-GB" sz="1600" dirty="0">
              <a:latin typeface="Kinetic" panose="00000500000000000000" pitchFamily="50" charset="0"/>
            </a:endParaRPr>
          </a:p>
        </p:txBody>
      </p:sp>
    </p:spTree>
    <p:extLst>
      <p:ext uri="{BB962C8B-B14F-4D97-AF65-F5344CB8AC3E}">
        <p14:creationId xmlns:p14="http://schemas.microsoft.com/office/powerpoint/2010/main" val="3289607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32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3050" y="706437"/>
            <a:ext cx="9144000" cy="5475288"/>
          </a:xfrm>
        </p:spPr>
        <p:txBody>
          <a:bodyPr>
            <a:normAutofit/>
          </a:bodyPr>
          <a:lstStyle/>
          <a:p>
            <a:pPr algn="just"/>
            <a:r>
              <a:rPr lang="en-GB" sz="2000" dirty="0" smtClean="0">
                <a:latin typeface="Kinetic" panose="00000500000000000000" pitchFamily="50" charset="0"/>
              </a:rPr>
              <a:t>In this scene, </a:t>
            </a:r>
            <a:r>
              <a:rPr lang="en-GB" sz="2000" dirty="0" err="1" smtClean="0">
                <a:latin typeface="Kinetic" panose="00000500000000000000" pitchFamily="50" charset="0"/>
              </a:rPr>
              <a:t>Egeus</a:t>
            </a:r>
            <a:r>
              <a:rPr lang="en-GB" sz="2000" dirty="0" smtClean="0">
                <a:latin typeface="Kinetic" panose="00000500000000000000" pitchFamily="50" charset="0"/>
              </a:rPr>
              <a:t> has come to complain to Theseus about his daughter Hermia. She won’t do as she is told and marry Demetrius – chosen for her by her father. She is in love with Lysander. </a:t>
            </a:r>
            <a:r>
              <a:rPr lang="en-GB" sz="2000" i="1" dirty="0" smtClean="0">
                <a:solidFill>
                  <a:srgbClr val="0070C0"/>
                </a:solidFill>
                <a:latin typeface="Kinetic" panose="00000500000000000000" pitchFamily="50" charset="0"/>
              </a:rPr>
              <a:t>At the time Shakespeare wrote this play a father had the right to choose who his daughter would marry. </a:t>
            </a:r>
            <a:r>
              <a:rPr lang="en-GB" sz="2000" dirty="0" smtClean="0">
                <a:latin typeface="Kinetic" panose="00000500000000000000" pitchFamily="50" charset="0"/>
              </a:rPr>
              <a:t>In this scene Hermia asks Theseus what will happen to her if she refuses. He tells her she could be executed or sent to a nunnery. </a:t>
            </a:r>
          </a:p>
          <a:p>
            <a:r>
              <a:rPr lang="en-GB" sz="2000" dirty="0" smtClean="0">
                <a:latin typeface="Kinetic" panose="00000500000000000000" pitchFamily="50" charset="0"/>
              </a:rPr>
              <a:t>“Either to die the death or abjure</a:t>
            </a:r>
          </a:p>
          <a:p>
            <a:r>
              <a:rPr lang="en-GB" sz="2000" dirty="0" smtClean="0">
                <a:latin typeface="Kinetic" panose="00000500000000000000" pitchFamily="50" charset="0"/>
              </a:rPr>
              <a:t>Forever the society of men.”</a:t>
            </a:r>
          </a:p>
          <a:p>
            <a:pPr algn="just"/>
            <a:endParaRPr lang="en-GB" sz="2000" dirty="0" smtClean="0">
              <a:latin typeface="Kinetic" panose="00000500000000000000" pitchFamily="50" charset="0"/>
            </a:endParaRPr>
          </a:p>
          <a:p>
            <a:pPr algn="just"/>
            <a:r>
              <a:rPr lang="en-GB" sz="2000" dirty="0" smtClean="0">
                <a:latin typeface="Kinetic" panose="00000500000000000000" pitchFamily="50" charset="0"/>
              </a:rPr>
              <a:t>Lysander stands up for himself and tells Theseus that he is as worthy a husband as Demetrius, but he is reminded that </a:t>
            </a:r>
            <a:r>
              <a:rPr lang="en-GB" sz="2000" dirty="0" err="1" smtClean="0">
                <a:latin typeface="Kinetic" panose="00000500000000000000" pitchFamily="50" charset="0"/>
              </a:rPr>
              <a:t>Egeus</a:t>
            </a:r>
            <a:r>
              <a:rPr lang="en-GB" sz="2000" dirty="0" smtClean="0">
                <a:latin typeface="Kinetic" panose="00000500000000000000" pitchFamily="50" charset="0"/>
              </a:rPr>
              <a:t> prefers Demetrius. Hermia also stands up for herself,</a:t>
            </a:r>
          </a:p>
          <a:p>
            <a:r>
              <a:rPr lang="en-GB" sz="2000" dirty="0" smtClean="0">
                <a:latin typeface="Kinetic" panose="00000500000000000000" pitchFamily="50" charset="0"/>
              </a:rPr>
              <a:t>“I know not by what power I am made bold.”</a:t>
            </a:r>
          </a:p>
          <a:p>
            <a:pPr algn="just"/>
            <a:r>
              <a:rPr lang="en-GB" sz="2000" dirty="0" smtClean="0">
                <a:latin typeface="Kinetic" panose="00000500000000000000" pitchFamily="50" charset="0"/>
              </a:rPr>
              <a:t>The two men make their own case for marrying Hermia, Lysander tells Theseus that Demetrius has been seen with Helena and that she loves him. </a:t>
            </a:r>
            <a:r>
              <a:rPr lang="en-GB" sz="2000" dirty="0" err="1" smtClean="0">
                <a:latin typeface="Kinetic" panose="00000500000000000000" pitchFamily="50" charset="0"/>
              </a:rPr>
              <a:t>Thesues</a:t>
            </a:r>
            <a:r>
              <a:rPr lang="en-GB" sz="2000" dirty="0" smtClean="0">
                <a:latin typeface="Kinetic" panose="00000500000000000000" pitchFamily="50" charset="0"/>
              </a:rPr>
              <a:t> takes </a:t>
            </a:r>
            <a:r>
              <a:rPr lang="en-GB" sz="2000" dirty="0" err="1" smtClean="0">
                <a:latin typeface="Kinetic" panose="00000500000000000000" pitchFamily="50" charset="0"/>
              </a:rPr>
              <a:t>Egeus</a:t>
            </a:r>
            <a:r>
              <a:rPr lang="en-GB" sz="2000" dirty="0" smtClean="0">
                <a:latin typeface="Kinetic" panose="00000500000000000000" pitchFamily="50" charset="0"/>
              </a:rPr>
              <a:t> and Demetrius away for a private discussion of the problem..</a:t>
            </a:r>
            <a:endParaRPr lang="en-GB" sz="2000" dirty="0">
              <a:latin typeface="Kinetic" panose="00000500000000000000" pitchFamily="50" charset="0"/>
            </a:endParaRPr>
          </a:p>
        </p:txBody>
      </p:sp>
    </p:spTree>
    <p:extLst>
      <p:ext uri="{BB962C8B-B14F-4D97-AF65-F5344CB8AC3E}">
        <p14:creationId xmlns:p14="http://schemas.microsoft.com/office/powerpoint/2010/main" val="221893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009650"/>
            <a:ext cx="9144000" cy="4248150"/>
          </a:xfrm>
        </p:spPr>
        <p:txBody>
          <a:bodyPr/>
          <a:lstStyle/>
          <a:p>
            <a:r>
              <a:rPr lang="en-GB" u="sng" dirty="0" smtClean="0">
                <a:latin typeface="Kinetic" panose="00000500000000000000" pitchFamily="50" charset="0"/>
              </a:rPr>
              <a:t>Your task</a:t>
            </a:r>
          </a:p>
          <a:p>
            <a:pPr algn="just"/>
            <a:r>
              <a:rPr lang="en-GB" dirty="0" smtClean="0">
                <a:latin typeface="Kinetic" panose="00000500000000000000" pitchFamily="50" charset="0"/>
              </a:rPr>
              <a:t>Imagine you are Hermia. Write a diary entry describing this day. You need to include all the details you can. Remember to include the following:</a:t>
            </a:r>
            <a:endParaRPr lang="en-GB" dirty="0">
              <a:latin typeface="Kinetic" panose="00000500000000000000" pitchFamily="50" charset="0"/>
            </a:endParaRPr>
          </a:p>
        </p:txBody>
      </p:sp>
      <p:pic>
        <p:nvPicPr>
          <p:cNvPr id="4" name="Picture 3"/>
          <p:cNvPicPr>
            <a:picLocks noChangeAspect="1"/>
          </p:cNvPicPr>
          <p:nvPr/>
        </p:nvPicPr>
        <p:blipFill>
          <a:blip r:embed="rId2"/>
          <a:stretch>
            <a:fillRect/>
          </a:stretch>
        </p:blipFill>
        <p:spPr>
          <a:xfrm>
            <a:off x="1524000" y="2571749"/>
            <a:ext cx="4648200" cy="3997029"/>
          </a:xfrm>
          <a:prstGeom prst="rect">
            <a:avLst/>
          </a:prstGeom>
        </p:spPr>
      </p:pic>
      <p:sp>
        <p:nvSpPr>
          <p:cNvPr id="5" name="TextBox 4"/>
          <p:cNvSpPr txBox="1"/>
          <p:nvPr/>
        </p:nvSpPr>
        <p:spPr>
          <a:xfrm>
            <a:off x="6819900" y="3048000"/>
            <a:ext cx="3848100" cy="2308324"/>
          </a:xfrm>
          <a:prstGeom prst="rect">
            <a:avLst/>
          </a:prstGeom>
          <a:noFill/>
        </p:spPr>
        <p:txBody>
          <a:bodyPr wrap="square" rtlCol="0">
            <a:spAutoFit/>
          </a:bodyPr>
          <a:lstStyle/>
          <a:p>
            <a:pPr algn="just"/>
            <a:r>
              <a:rPr lang="en-GB" dirty="0" smtClean="0">
                <a:latin typeface="Kinetic" panose="00000500000000000000" pitchFamily="50" charset="0"/>
              </a:rPr>
              <a:t>Think about how you would feel if your father forced you to marry someone you didn’t love. How would you feel? How would you feel about your father? What would you want to happen? How would you feel about the consequences if you didn’t do </a:t>
            </a:r>
            <a:r>
              <a:rPr lang="en-GB" smtClean="0">
                <a:latin typeface="Kinetic" panose="00000500000000000000" pitchFamily="50" charset="0"/>
              </a:rPr>
              <a:t>as you were </a:t>
            </a:r>
            <a:r>
              <a:rPr lang="en-GB" dirty="0" smtClean="0">
                <a:latin typeface="Kinetic" panose="00000500000000000000" pitchFamily="50" charset="0"/>
              </a:rPr>
              <a:t>told? </a:t>
            </a:r>
            <a:endParaRPr lang="en-GB" dirty="0">
              <a:latin typeface="Kinetic" panose="00000500000000000000" pitchFamily="50" charset="0"/>
            </a:endParaRPr>
          </a:p>
        </p:txBody>
      </p:sp>
    </p:spTree>
    <p:extLst>
      <p:ext uri="{BB962C8B-B14F-4D97-AF65-F5344CB8AC3E}">
        <p14:creationId xmlns:p14="http://schemas.microsoft.com/office/powerpoint/2010/main" val="370983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410</Words>
  <Application>Microsoft Office PowerPoint</Application>
  <PresentationFormat>Widescreen</PresentationFormat>
  <Paragraphs>32</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Kinetic</vt:lpstr>
      <vt:lpstr>Office Theme</vt:lpstr>
      <vt:lpstr>A Midsummer Night’s Dream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 Dream</dc:title>
  <dc:creator>Helen Baldry</dc:creator>
  <cp:lastModifiedBy>Helen Baldry</cp:lastModifiedBy>
  <cp:revision>5</cp:revision>
  <dcterms:created xsi:type="dcterms:W3CDTF">2021-01-10T11:25:01Z</dcterms:created>
  <dcterms:modified xsi:type="dcterms:W3CDTF">2021-01-10T11:58:56Z</dcterms:modified>
</cp:coreProperties>
</file>