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90" r:id="rId8"/>
    <p:sldId id="284" r:id="rId9"/>
    <p:sldId id="288" r:id="rId10"/>
    <p:sldId id="277" r:id="rId11"/>
    <p:sldId id="286"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uffy" panose="020B0603060100000000" charset="0"/>
      <p:regular r:id="rId19"/>
      <p:bold r:id="rId20"/>
      <p:italic r:id="rId21"/>
      <p:boldItalic r:id="rId22"/>
    </p:embeddedFont>
    <p:embeddedFont>
      <p:font typeface="Twinkl" panose="020B0604020202020204" charset="0"/>
      <p:regular r:id="rId23"/>
      <p:bold r:id="rId24"/>
    </p:embeddedFont>
    <p:embeddedFont>
      <p:font typeface="Kalam" panose="020B0604020202020204" charset="0"/>
      <p:regular r:id="rId25"/>
    </p:embeddedFont>
    <p:embeddedFont>
      <p:font typeface="Tuffy-TTF" panose="020B0603060100000000"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D31"/>
    <a:srgbClr val="7364A8"/>
    <a:srgbClr val="E6E6E6"/>
    <a:srgbClr val="E9A701"/>
    <a:srgbClr val="FAB001"/>
    <a:srgbClr val="FEBF22"/>
    <a:srgbClr val="E8CC39"/>
    <a:srgbClr val="08743A"/>
    <a:srgbClr val="013E15"/>
    <a:srgbClr val="009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showGuides="1">
      <p:cViewPr varScale="1">
        <p:scale>
          <a:sx n="115" d="100"/>
          <a:sy n="115" d="100"/>
        </p:scale>
        <p:origin x="1242" y="10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spring-block-1-multiplication-and-division-year-5-white-rose-maths-supporting-resources-key-stage-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spring-block-1-multiplication-and-division-year-5-white-rose-maths-supporting-resources-key-stage-1"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twinkl.co.uk/resources/planit-maths-primary-teaching-resources-year-5/planit-maths-primary-teaching-resources-year-5-number---multiplication-and-division/planit-maths-primary-teaching-resources-year-5-number---multiplication-and-division-multiply-numbers-up-to-4-digits-by-a-one--or-two-digit-number-using-a-formal-written-method-including-long-multiplication-for-two-digit-numbers"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634020"/>
          </a:xfrm>
          <a:prstGeom prst="rect">
            <a:avLst/>
          </a:prstGeom>
          <a:solidFill>
            <a:schemeClr val="bg1"/>
          </a:solidFill>
        </p:spPr>
        <p:txBody>
          <a:bodyPr wrap="square">
            <a:spAutoFit/>
          </a:bodyPr>
          <a:lstStyle/>
          <a:p>
            <a:pPr lvl="0" algn="ctr">
              <a:lnSpc>
                <a:spcPct val="110000"/>
              </a:lnSpc>
            </a:pPr>
            <a:r>
              <a:rPr lang="en-GB" sz="1600" b="1" dirty="0">
                <a:solidFill>
                  <a:srgbClr val="014482"/>
                </a:solidFill>
                <a:latin typeface="Tuffy" panose="020B0603060100000000" pitchFamily="34" charset="0"/>
                <a:ea typeface="Tuffy" panose="020B0603060100000000" pitchFamily="34" charset="0"/>
              </a:rPr>
              <a:t>Multiply numbers up to 4 digits by a one- or two-digit number using a formal written method, including long multiplication for two-digit numbers.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Multiply numbers up to 4 digits by a one- or two-digit number </a:t>
            </a:r>
            <a:br>
              <a:rPr lang="en-GB" dirty="0">
                <a:solidFill>
                  <a:srgbClr val="000000"/>
                </a:solidFill>
              </a:rPr>
            </a:br>
            <a:r>
              <a:rPr lang="en-GB" dirty="0">
                <a:solidFill>
                  <a:srgbClr val="000000"/>
                </a:solidFill>
              </a:rPr>
              <a:t>using a formal written method, including long multiplication for </a:t>
            </a:r>
            <a:br>
              <a:rPr lang="en-GB" dirty="0">
                <a:solidFill>
                  <a:srgbClr val="000000"/>
                </a:solidFill>
              </a:rPr>
            </a:br>
            <a:r>
              <a:rPr lang="en-GB" dirty="0">
                <a:solidFill>
                  <a:srgbClr val="000000"/>
                </a:solidFill>
              </a:rPr>
              <a:t>two-digit numbers.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5FE6EA-834C-4EA5-97E0-B9ABE4C5B3B1}"/>
              </a:ext>
            </a:extLst>
          </p:cNvPr>
          <p:cNvSpPr/>
          <p:nvPr/>
        </p:nvSpPr>
        <p:spPr>
          <a:xfrm>
            <a:off x="704676" y="1855274"/>
            <a:ext cx="3842158" cy="4372352"/>
          </a:xfrm>
          <a:prstGeom prst="rect">
            <a:avLst/>
          </a:prstGeom>
          <a:solidFill>
            <a:schemeClr val="bg1"/>
          </a:solidFill>
          <a:ln w="28575">
            <a:solidFill>
              <a:srgbClr val="73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04676" y="1323615"/>
            <a:ext cx="7734008" cy="495108"/>
          </a:xfrm>
          <a:prstGeom prst="rect">
            <a:avLst/>
          </a:prstGeom>
          <a:solidFill>
            <a:srgbClr val="7364A8"/>
          </a:solidFill>
          <a:ln w="28575">
            <a:solidFill>
              <a:srgbClr val="7364A8"/>
            </a:solidFill>
          </a:ln>
        </p:spPr>
        <p:txBody>
          <a:bodyPr wrap="square" lIns="108000" tIns="108000" rIns="108000" bIns="108000" rtlCol="0">
            <a:spAutoFit/>
          </a:bodyPr>
          <a:lstStyle/>
          <a:p>
            <a:r>
              <a:rPr lang="en-GB" dirty="0">
                <a:solidFill>
                  <a:schemeClr val="bg1"/>
                </a:solidFill>
              </a:rPr>
              <a:t>Complete these calculations using long multiplication.</a:t>
            </a:r>
          </a:p>
        </p:txBody>
      </p:sp>
      <p:sp>
        <p:nvSpPr>
          <p:cNvPr id="28" name="Rectangle 27">
            <a:extLst>
              <a:ext uri="{FF2B5EF4-FFF2-40B4-BE49-F238E27FC236}">
                <a16:creationId xmlns:a16="http://schemas.microsoft.com/office/drawing/2014/main" id="{CB49C0D5-9CEA-4B58-805B-9CC4A3919906}"/>
              </a:ext>
            </a:extLst>
          </p:cNvPr>
          <p:cNvSpPr/>
          <p:nvPr/>
        </p:nvSpPr>
        <p:spPr>
          <a:xfrm>
            <a:off x="4596526" y="1855274"/>
            <a:ext cx="3842158" cy="4372352"/>
          </a:xfrm>
          <a:prstGeom prst="rect">
            <a:avLst/>
          </a:prstGeom>
          <a:solidFill>
            <a:schemeClr val="bg1"/>
          </a:solidFill>
          <a:ln w="28575">
            <a:solidFill>
              <a:srgbClr val="73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00205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3 Digits by 2 Digits</a:t>
            </a:r>
          </a:p>
        </p:txBody>
      </p:sp>
      <p:sp>
        <p:nvSpPr>
          <p:cNvPr id="97" name="Rectangle 96"/>
          <p:cNvSpPr/>
          <p:nvPr/>
        </p:nvSpPr>
        <p:spPr>
          <a:xfrm>
            <a:off x="3365860"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365860"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AAC7A9E5-B025-4B49-9130-0654AAF4EA18}"/>
              </a:ext>
            </a:extLst>
          </p:cNvPr>
          <p:cNvGraphicFramePr>
            <a:graphicFrameLocks noGrp="1"/>
          </p:cNvGraphicFramePr>
          <p:nvPr>
            <p:extLst>
              <p:ext uri="{D42A27DB-BD31-4B8C-83A1-F6EECF244321}">
                <p14:modId xmlns:p14="http://schemas.microsoft.com/office/powerpoint/2010/main" val="1800090147"/>
              </p:ext>
            </p:extLst>
          </p:nvPr>
        </p:nvGraphicFramePr>
        <p:xfrm>
          <a:off x="812236" y="2546292"/>
          <a:ext cx="2448945" cy="2520660"/>
        </p:xfrm>
        <a:graphic>
          <a:graphicData uri="http://schemas.openxmlformats.org/drawingml/2006/table">
            <a:tbl>
              <a:tblPr firstRow="1" bandRow="1">
                <a:tableStyleId>{5C22544A-7EE6-4342-B048-85BDC9FD1C3A}</a:tableStyleId>
              </a:tblPr>
              <a:tblGrid>
                <a:gridCol w="489789">
                  <a:extLst>
                    <a:ext uri="{9D8B030D-6E8A-4147-A177-3AD203B41FA5}">
                      <a16:colId xmlns:a16="http://schemas.microsoft.com/office/drawing/2014/main" val="2195257319"/>
                    </a:ext>
                  </a:extLst>
                </a:gridCol>
                <a:gridCol w="489789">
                  <a:extLst>
                    <a:ext uri="{9D8B030D-6E8A-4147-A177-3AD203B41FA5}">
                      <a16:colId xmlns:a16="http://schemas.microsoft.com/office/drawing/2014/main" val="1098593698"/>
                    </a:ext>
                  </a:extLst>
                </a:gridCol>
                <a:gridCol w="489789">
                  <a:extLst>
                    <a:ext uri="{9D8B030D-6E8A-4147-A177-3AD203B41FA5}">
                      <a16:colId xmlns:a16="http://schemas.microsoft.com/office/drawing/2014/main" val="941069793"/>
                    </a:ext>
                  </a:extLst>
                </a:gridCol>
                <a:gridCol w="489789">
                  <a:extLst>
                    <a:ext uri="{9D8B030D-6E8A-4147-A177-3AD203B41FA5}">
                      <a16:colId xmlns:a16="http://schemas.microsoft.com/office/drawing/2014/main" val="3990929474"/>
                    </a:ext>
                  </a:extLst>
                </a:gridCol>
                <a:gridCol w="489789">
                  <a:extLst>
                    <a:ext uri="{9D8B030D-6E8A-4147-A177-3AD203B41FA5}">
                      <a16:colId xmlns:a16="http://schemas.microsoft.com/office/drawing/2014/main" val="1160449551"/>
                    </a:ext>
                  </a:extLst>
                </a:gridCol>
              </a:tblGrid>
              <a:tr h="504132">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2</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8</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705899"/>
                  </a:ext>
                </a:extLst>
              </a:tr>
              <a:tr h="504132">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a:t>
                      </a: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7</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9092"/>
                  </a:ext>
                </a:extLst>
              </a:tr>
              <a:tr h="504132">
                <a:tc>
                  <a:txBody>
                    <a:bodyPr/>
                    <a:lstStyle/>
                    <a:p>
                      <a:endParaRPr lang="en-GB" b="1" dirty="0">
                        <a:solidFill>
                          <a:srgbClr val="7CAD2D"/>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b="1" dirty="0">
                        <a:solidFill>
                          <a:srgbClr val="7CAD2D"/>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595473"/>
                  </a:ext>
                </a:extLst>
              </a:tr>
              <a:tr h="504132">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06465"/>
                  </a:ext>
                </a:extLst>
              </a:tr>
              <a:tr h="504132">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7CAD2D"/>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26162"/>
                  </a:ext>
                </a:extLst>
              </a:tr>
            </a:tbl>
          </a:graphicData>
        </a:graphic>
      </p:graphicFrame>
      <p:sp>
        <p:nvSpPr>
          <p:cNvPr id="4" name="Rectangle 3">
            <a:extLst>
              <a:ext uri="{FF2B5EF4-FFF2-40B4-BE49-F238E27FC236}">
                <a16:creationId xmlns:a16="http://schemas.microsoft.com/office/drawing/2014/main" id="{AA4DF30D-214C-4187-A188-AE503D63D2B1}"/>
              </a:ext>
            </a:extLst>
          </p:cNvPr>
          <p:cNvSpPr/>
          <p:nvPr/>
        </p:nvSpPr>
        <p:spPr>
          <a:xfrm>
            <a:off x="2417042" y="3806396"/>
            <a:ext cx="266420" cy="276999"/>
          </a:xfrm>
          <a:prstGeom prst="rect">
            <a:avLst/>
          </a:prstGeom>
        </p:spPr>
        <p:txBody>
          <a:bodyPr wrap="none">
            <a:spAutoFit/>
          </a:bodyPr>
          <a:lstStyle/>
          <a:p>
            <a:pPr algn="ctr"/>
            <a:r>
              <a:rPr lang="en-GB" sz="1200" b="1" dirty="0">
                <a:solidFill>
                  <a:srgbClr val="87BD31"/>
                </a:solidFill>
              </a:rPr>
              <a:t>2</a:t>
            </a:r>
          </a:p>
        </p:txBody>
      </p:sp>
      <p:sp>
        <p:nvSpPr>
          <p:cNvPr id="11" name="Rectangle 10">
            <a:extLst>
              <a:ext uri="{FF2B5EF4-FFF2-40B4-BE49-F238E27FC236}">
                <a16:creationId xmlns:a16="http://schemas.microsoft.com/office/drawing/2014/main" id="{515E5553-B305-495B-A38B-4B28F0189C82}"/>
              </a:ext>
            </a:extLst>
          </p:cNvPr>
          <p:cNvSpPr/>
          <p:nvPr/>
        </p:nvSpPr>
        <p:spPr>
          <a:xfrm>
            <a:off x="1410791" y="4309736"/>
            <a:ext cx="248786" cy="276999"/>
          </a:xfrm>
          <a:prstGeom prst="rect">
            <a:avLst/>
          </a:prstGeom>
        </p:spPr>
        <p:txBody>
          <a:bodyPr wrap="none">
            <a:spAutoFit/>
          </a:bodyPr>
          <a:lstStyle/>
          <a:p>
            <a:pPr algn="ctr"/>
            <a:r>
              <a:rPr lang="en-GB" sz="1200" b="1" dirty="0">
                <a:solidFill>
                  <a:srgbClr val="87BD31"/>
                </a:solidFill>
              </a:rPr>
              <a:t>1</a:t>
            </a:r>
          </a:p>
        </p:txBody>
      </p:sp>
      <p:sp>
        <p:nvSpPr>
          <p:cNvPr id="12" name="Rectangle 11">
            <a:extLst>
              <a:ext uri="{FF2B5EF4-FFF2-40B4-BE49-F238E27FC236}">
                <a16:creationId xmlns:a16="http://schemas.microsoft.com/office/drawing/2014/main" id="{A1077B96-482D-4EEA-9FE2-19939E7A5041}"/>
              </a:ext>
            </a:extLst>
          </p:cNvPr>
          <p:cNvSpPr/>
          <p:nvPr/>
        </p:nvSpPr>
        <p:spPr>
          <a:xfrm>
            <a:off x="1896444" y="4309736"/>
            <a:ext cx="268023" cy="276999"/>
          </a:xfrm>
          <a:prstGeom prst="rect">
            <a:avLst/>
          </a:prstGeom>
        </p:spPr>
        <p:txBody>
          <a:bodyPr wrap="none">
            <a:spAutoFit/>
          </a:bodyPr>
          <a:lstStyle/>
          <a:p>
            <a:pPr algn="ctr"/>
            <a:r>
              <a:rPr lang="en-GB" sz="1200" b="1" dirty="0">
                <a:solidFill>
                  <a:srgbClr val="87BD31"/>
                </a:solidFill>
              </a:rPr>
              <a:t>5</a:t>
            </a:r>
          </a:p>
        </p:txBody>
      </p:sp>
      <p:sp>
        <p:nvSpPr>
          <p:cNvPr id="13" name="Rectangle 12">
            <a:extLst>
              <a:ext uri="{FF2B5EF4-FFF2-40B4-BE49-F238E27FC236}">
                <a16:creationId xmlns:a16="http://schemas.microsoft.com/office/drawing/2014/main" id="{7786C4EB-8A32-41F2-A2B8-7D1A4BAA81A8}"/>
              </a:ext>
            </a:extLst>
          </p:cNvPr>
          <p:cNvSpPr/>
          <p:nvPr/>
        </p:nvSpPr>
        <p:spPr>
          <a:xfrm>
            <a:off x="1913222" y="5055873"/>
            <a:ext cx="248786" cy="276999"/>
          </a:xfrm>
          <a:prstGeom prst="rect">
            <a:avLst/>
          </a:prstGeom>
        </p:spPr>
        <p:txBody>
          <a:bodyPr wrap="none">
            <a:spAutoFit/>
          </a:bodyPr>
          <a:lstStyle/>
          <a:p>
            <a:pPr algn="ctr"/>
            <a:r>
              <a:rPr lang="en-GB" sz="1200" b="1" dirty="0">
                <a:solidFill>
                  <a:srgbClr val="87BD31"/>
                </a:solidFill>
              </a:rPr>
              <a:t>1</a:t>
            </a:r>
          </a:p>
        </p:txBody>
      </p:sp>
      <p:sp>
        <p:nvSpPr>
          <p:cNvPr id="7" name="Rectangle 6">
            <a:extLst>
              <a:ext uri="{FF2B5EF4-FFF2-40B4-BE49-F238E27FC236}">
                <a16:creationId xmlns:a16="http://schemas.microsoft.com/office/drawing/2014/main" id="{2D985AD5-151C-4EE7-84E1-F295480EF53D}"/>
              </a:ext>
            </a:extLst>
          </p:cNvPr>
          <p:cNvSpPr/>
          <p:nvPr/>
        </p:nvSpPr>
        <p:spPr>
          <a:xfrm>
            <a:off x="3296998" y="3623854"/>
            <a:ext cx="1114408" cy="369332"/>
          </a:xfrm>
          <a:prstGeom prst="rect">
            <a:avLst/>
          </a:prstGeom>
        </p:spPr>
        <p:txBody>
          <a:bodyPr wrap="none">
            <a:spAutoFit/>
          </a:bodyPr>
          <a:lstStyle/>
          <a:p>
            <a:pPr algn="ctr"/>
            <a:r>
              <a:rPr lang="en-GB" b="1" dirty="0">
                <a:solidFill>
                  <a:srgbClr val="87BD31"/>
                </a:solidFill>
              </a:rPr>
              <a:t>(328 × 3)</a:t>
            </a:r>
          </a:p>
        </p:txBody>
      </p:sp>
      <p:sp>
        <p:nvSpPr>
          <p:cNvPr id="15" name="Rectangle 14">
            <a:extLst>
              <a:ext uri="{FF2B5EF4-FFF2-40B4-BE49-F238E27FC236}">
                <a16:creationId xmlns:a16="http://schemas.microsoft.com/office/drawing/2014/main" id="{1124814F-853E-43BF-A2B9-690CFBA6C67A}"/>
              </a:ext>
            </a:extLst>
          </p:cNvPr>
          <p:cNvSpPr/>
          <p:nvPr/>
        </p:nvSpPr>
        <p:spPr>
          <a:xfrm>
            <a:off x="3296998" y="4112459"/>
            <a:ext cx="1263487" cy="369332"/>
          </a:xfrm>
          <a:prstGeom prst="rect">
            <a:avLst/>
          </a:prstGeom>
        </p:spPr>
        <p:txBody>
          <a:bodyPr wrap="none">
            <a:spAutoFit/>
          </a:bodyPr>
          <a:lstStyle/>
          <a:p>
            <a:pPr algn="ctr"/>
            <a:r>
              <a:rPr lang="en-GB" b="1" dirty="0">
                <a:solidFill>
                  <a:srgbClr val="87BD31"/>
                </a:solidFill>
              </a:rPr>
              <a:t>(328 × 70)</a:t>
            </a:r>
          </a:p>
        </p:txBody>
      </p:sp>
      <p:graphicFrame>
        <p:nvGraphicFramePr>
          <p:cNvPr id="16" name="Table 15">
            <a:extLst>
              <a:ext uri="{FF2B5EF4-FFF2-40B4-BE49-F238E27FC236}">
                <a16:creationId xmlns:a16="http://schemas.microsoft.com/office/drawing/2014/main" id="{1E686F64-F35A-4BCC-B923-F23DF68C8E28}"/>
              </a:ext>
            </a:extLst>
          </p:cNvPr>
          <p:cNvGraphicFramePr>
            <a:graphicFrameLocks noGrp="1"/>
          </p:cNvGraphicFramePr>
          <p:nvPr>
            <p:extLst>
              <p:ext uri="{D42A27DB-BD31-4B8C-83A1-F6EECF244321}">
                <p14:modId xmlns:p14="http://schemas.microsoft.com/office/powerpoint/2010/main" val="251502086"/>
              </p:ext>
            </p:extLst>
          </p:nvPr>
        </p:nvGraphicFramePr>
        <p:xfrm>
          <a:off x="4728621" y="2546292"/>
          <a:ext cx="1959156" cy="2520660"/>
        </p:xfrm>
        <a:graphic>
          <a:graphicData uri="http://schemas.openxmlformats.org/drawingml/2006/table">
            <a:tbl>
              <a:tblPr firstRow="1" bandRow="1">
                <a:tableStyleId>{5C22544A-7EE6-4342-B048-85BDC9FD1C3A}</a:tableStyleId>
              </a:tblPr>
              <a:tblGrid>
                <a:gridCol w="489789">
                  <a:extLst>
                    <a:ext uri="{9D8B030D-6E8A-4147-A177-3AD203B41FA5}">
                      <a16:colId xmlns:a16="http://schemas.microsoft.com/office/drawing/2014/main" val="1098593698"/>
                    </a:ext>
                  </a:extLst>
                </a:gridCol>
                <a:gridCol w="489789">
                  <a:extLst>
                    <a:ext uri="{9D8B030D-6E8A-4147-A177-3AD203B41FA5}">
                      <a16:colId xmlns:a16="http://schemas.microsoft.com/office/drawing/2014/main" val="941069793"/>
                    </a:ext>
                  </a:extLst>
                </a:gridCol>
                <a:gridCol w="489789">
                  <a:extLst>
                    <a:ext uri="{9D8B030D-6E8A-4147-A177-3AD203B41FA5}">
                      <a16:colId xmlns:a16="http://schemas.microsoft.com/office/drawing/2014/main" val="3990929474"/>
                    </a:ext>
                  </a:extLst>
                </a:gridCol>
                <a:gridCol w="489789">
                  <a:extLst>
                    <a:ext uri="{9D8B030D-6E8A-4147-A177-3AD203B41FA5}">
                      <a16:colId xmlns:a16="http://schemas.microsoft.com/office/drawing/2014/main" val="1160449551"/>
                    </a:ext>
                  </a:extLst>
                </a:gridCol>
              </a:tblGrid>
              <a:tr h="504132">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5</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7</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705899"/>
                  </a:ext>
                </a:extLst>
              </a:tr>
              <a:tr h="5041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a:t>
                      </a: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2</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1</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9092"/>
                  </a:ext>
                </a:extLst>
              </a:tr>
              <a:tr h="504132">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595473"/>
                  </a:ext>
                </a:extLst>
              </a:tr>
              <a:tr h="504132">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06465"/>
                  </a:ext>
                </a:extLst>
              </a:tr>
              <a:tr h="504132">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baseline="30000"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26162"/>
                  </a:ext>
                </a:extLst>
              </a:tr>
            </a:tbl>
          </a:graphicData>
        </a:graphic>
      </p:graphicFrame>
      <p:sp>
        <p:nvSpPr>
          <p:cNvPr id="21" name="Rectangle 20">
            <a:extLst>
              <a:ext uri="{FF2B5EF4-FFF2-40B4-BE49-F238E27FC236}">
                <a16:creationId xmlns:a16="http://schemas.microsoft.com/office/drawing/2014/main" id="{19E62E78-F5B8-441B-AB46-CBD90C2824DA}"/>
              </a:ext>
            </a:extLst>
          </p:cNvPr>
          <p:cNvSpPr/>
          <p:nvPr/>
        </p:nvSpPr>
        <p:spPr>
          <a:xfrm>
            <a:off x="6737469" y="3623854"/>
            <a:ext cx="1114408" cy="369332"/>
          </a:xfrm>
          <a:prstGeom prst="rect">
            <a:avLst/>
          </a:prstGeom>
        </p:spPr>
        <p:txBody>
          <a:bodyPr wrap="none">
            <a:spAutoFit/>
          </a:bodyPr>
          <a:lstStyle/>
          <a:p>
            <a:pPr algn="ctr"/>
            <a:r>
              <a:rPr lang="en-GB" b="1" dirty="0">
                <a:solidFill>
                  <a:srgbClr val="87BD31"/>
                </a:solidFill>
              </a:rPr>
              <a:t>(357 × 1)</a:t>
            </a:r>
          </a:p>
        </p:txBody>
      </p:sp>
      <p:sp>
        <p:nvSpPr>
          <p:cNvPr id="22" name="Rectangle 21">
            <a:extLst>
              <a:ext uri="{FF2B5EF4-FFF2-40B4-BE49-F238E27FC236}">
                <a16:creationId xmlns:a16="http://schemas.microsoft.com/office/drawing/2014/main" id="{4DA34CE5-F473-48D1-ACA1-3C5BE9CA5F50}"/>
              </a:ext>
            </a:extLst>
          </p:cNvPr>
          <p:cNvSpPr/>
          <p:nvPr/>
        </p:nvSpPr>
        <p:spPr>
          <a:xfrm>
            <a:off x="6737469" y="4078903"/>
            <a:ext cx="1263487" cy="369332"/>
          </a:xfrm>
          <a:prstGeom prst="rect">
            <a:avLst/>
          </a:prstGeom>
        </p:spPr>
        <p:txBody>
          <a:bodyPr wrap="none">
            <a:spAutoFit/>
          </a:bodyPr>
          <a:lstStyle/>
          <a:p>
            <a:pPr algn="ctr"/>
            <a:r>
              <a:rPr lang="en-GB" b="1" dirty="0">
                <a:solidFill>
                  <a:srgbClr val="87BD31"/>
                </a:solidFill>
              </a:rPr>
              <a:t>(357 × 20)</a:t>
            </a:r>
          </a:p>
        </p:txBody>
      </p:sp>
      <p:sp>
        <p:nvSpPr>
          <p:cNvPr id="9" name="Rectangle 8">
            <a:extLst>
              <a:ext uri="{FF2B5EF4-FFF2-40B4-BE49-F238E27FC236}">
                <a16:creationId xmlns:a16="http://schemas.microsoft.com/office/drawing/2014/main" id="{727F4048-9178-484F-8315-F498CA9B0D0B}"/>
              </a:ext>
            </a:extLst>
          </p:cNvPr>
          <p:cNvSpPr/>
          <p:nvPr/>
        </p:nvSpPr>
        <p:spPr>
          <a:xfrm>
            <a:off x="755650" y="1967558"/>
            <a:ext cx="1273105" cy="369332"/>
          </a:xfrm>
          <a:prstGeom prst="rect">
            <a:avLst/>
          </a:prstGeom>
        </p:spPr>
        <p:txBody>
          <a:bodyPr wrap="none">
            <a:spAutoFit/>
          </a:bodyPr>
          <a:lstStyle/>
          <a:p>
            <a:r>
              <a:rPr lang="en-GB" b="1"/>
              <a:t>328 </a:t>
            </a:r>
            <a:r>
              <a:rPr lang="en-GB" b="1">
                <a:solidFill>
                  <a:schemeClr val="dk1"/>
                </a:solidFill>
              </a:rPr>
              <a:t>×</a:t>
            </a:r>
            <a:r>
              <a:rPr lang="en-GB" b="1"/>
              <a:t> 73 =</a:t>
            </a:r>
            <a:endParaRPr lang="en-GB" dirty="0"/>
          </a:p>
        </p:txBody>
      </p:sp>
      <p:sp>
        <p:nvSpPr>
          <p:cNvPr id="10" name="Rectangle 9">
            <a:extLst>
              <a:ext uri="{FF2B5EF4-FFF2-40B4-BE49-F238E27FC236}">
                <a16:creationId xmlns:a16="http://schemas.microsoft.com/office/drawing/2014/main" id="{2C2F25B7-C75C-47FF-A9B8-1D6B79533441}"/>
              </a:ext>
            </a:extLst>
          </p:cNvPr>
          <p:cNvSpPr/>
          <p:nvPr/>
        </p:nvSpPr>
        <p:spPr>
          <a:xfrm>
            <a:off x="1897109" y="1967558"/>
            <a:ext cx="952505" cy="369332"/>
          </a:xfrm>
          <a:prstGeom prst="rect">
            <a:avLst/>
          </a:prstGeom>
        </p:spPr>
        <p:txBody>
          <a:bodyPr wrap="none">
            <a:spAutoFit/>
          </a:bodyPr>
          <a:lstStyle/>
          <a:p>
            <a:r>
              <a:rPr lang="en-GB" b="1" dirty="0">
                <a:solidFill>
                  <a:srgbClr val="87BD31"/>
                </a:solidFill>
              </a:rPr>
              <a:t>23 944 </a:t>
            </a:r>
          </a:p>
        </p:txBody>
      </p:sp>
      <p:sp>
        <p:nvSpPr>
          <p:cNvPr id="25" name="Rectangle 24">
            <a:extLst>
              <a:ext uri="{FF2B5EF4-FFF2-40B4-BE49-F238E27FC236}">
                <a16:creationId xmlns:a16="http://schemas.microsoft.com/office/drawing/2014/main" id="{E486D159-78D7-45C9-97F8-4DE3250C3C4E}"/>
              </a:ext>
            </a:extLst>
          </p:cNvPr>
          <p:cNvSpPr/>
          <p:nvPr/>
        </p:nvSpPr>
        <p:spPr>
          <a:xfrm>
            <a:off x="4637845" y="1967558"/>
            <a:ext cx="1234633" cy="369332"/>
          </a:xfrm>
          <a:prstGeom prst="rect">
            <a:avLst/>
          </a:prstGeom>
        </p:spPr>
        <p:txBody>
          <a:bodyPr wrap="none">
            <a:spAutoFit/>
          </a:bodyPr>
          <a:lstStyle/>
          <a:p>
            <a:r>
              <a:rPr lang="en-GB" b="1" dirty="0"/>
              <a:t>357 </a:t>
            </a:r>
            <a:r>
              <a:rPr lang="en-GB" b="1" dirty="0">
                <a:solidFill>
                  <a:schemeClr val="dk1"/>
                </a:solidFill>
              </a:rPr>
              <a:t>×</a:t>
            </a:r>
            <a:r>
              <a:rPr lang="en-GB" b="1" dirty="0"/>
              <a:t> 21 =</a:t>
            </a:r>
            <a:endParaRPr lang="en-GB" dirty="0"/>
          </a:p>
        </p:txBody>
      </p:sp>
      <p:sp>
        <p:nvSpPr>
          <p:cNvPr id="26" name="Rectangle 25">
            <a:extLst>
              <a:ext uri="{FF2B5EF4-FFF2-40B4-BE49-F238E27FC236}">
                <a16:creationId xmlns:a16="http://schemas.microsoft.com/office/drawing/2014/main" id="{30632B28-C220-4F7A-8EC1-23E62CD49429}"/>
              </a:ext>
            </a:extLst>
          </p:cNvPr>
          <p:cNvSpPr/>
          <p:nvPr/>
        </p:nvSpPr>
        <p:spPr>
          <a:xfrm>
            <a:off x="5779304" y="1967558"/>
            <a:ext cx="678391" cy="369332"/>
          </a:xfrm>
          <a:prstGeom prst="rect">
            <a:avLst/>
          </a:prstGeom>
        </p:spPr>
        <p:txBody>
          <a:bodyPr wrap="none">
            <a:spAutoFit/>
          </a:bodyPr>
          <a:lstStyle/>
          <a:p>
            <a:r>
              <a:rPr lang="en-GB" b="1" dirty="0">
                <a:solidFill>
                  <a:srgbClr val="87BD31"/>
                </a:solidFill>
              </a:rPr>
              <a:t>7497</a:t>
            </a:r>
          </a:p>
        </p:txBody>
      </p:sp>
      <p:sp>
        <p:nvSpPr>
          <p:cNvPr id="23" name="Rectangle 22">
            <a:extLst>
              <a:ext uri="{FF2B5EF4-FFF2-40B4-BE49-F238E27FC236}">
                <a16:creationId xmlns:a16="http://schemas.microsoft.com/office/drawing/2014/main" id="{864B8DE6-9E85-4753-B486-4C90E3412688}"/>
              </a:ext>
            </a:extLst>
          </p:cNvPr>
          <p:cNvSpPr/>
          <p:nvPr/>
        </p:nvSpPr>
        <p:spPr>
          <a:xfrm>
            <a:off x="2849918" y="3539964"/>
            <a:ext cx="319318" cy="369332"/>
          </a:xfrm>
          <a:prstGeom prst="rect">
            <a:avLst/>
          </a:prstGeom>
        </p:spPr>
        <p:txBody>
          <a:bodyPr wrap="none">
            <a:spAutoFit/>
          </a:bodyPr>
          <a:lstStyle/>
          <a:p>
            <a:pPr algn="ctr"/>
            <a:r>
              <a:rPr lang="en-GB" b="1" dirty="0">
                <a:solidFill>
                  <a:srgbClr val="7CAD2D"/>
                </a:solidFill>
              </a:rPr>
              <a:t>4</a:t>
            </a:r>
          </a:p>
        </p:txBody>
      </p:sp>
      <p:sp>
        <p:nvSpPr>
          <p:cNvPr id="24" name="Rectangle 23">
            <a:extLst>
              <a:ext uri="{FF2B5EF4-FFF2-40B4-BE49-F238E27FC236}">
                <a16:creationId xmlns:a16="http://schemas.microsoft.com/office/drawing/2014/main" id="{97E5359C-7B71-4E82-945C-FE7C52317FDF}"/>
              </a:ext>
            </a:extLst>
          </p:cNvPr>
          <p:cNvSpPr/>
          <p:nvPr/>
        </p:nvSpPr>
        <p:spPr>
          <a:xfrm>
            <a:off x="2387774" y="3542196"/>
            <a:ext cx="320921" cy="369332"/>
          </a:xfrm>
          <a:prstGeom prst="rect">
            <a:avLst/>
          </a:prstGeom>
        </p:spPr>
        <p:txBody>
          <a:bodyPr wrap="none">
            <a:spAutoFit/>
          </a:bodyPr>
          <a:lstStyle/>
          <a:p>
            <a:pPr algn="ctr"/>
            <a:r>
              <a:rPr lang="en-GB" b="1" dirty="0">
                <a:solidFill>
                  <a:srgbClr val="7CAD2D"/>
                </a:solidFill>
              </a:rPr>
              <a:t>8</a:t>
            </a:r>
          </a:p>
        </p:txBody>
      </p:sp>
      <p:sp>
        <p:nvSpPr>
          <p:cNvPr id="27" name="Rectangle 26">
            <a:extLst>
              <a:ext uri="{FF2B5EF4-FFF2-40B4-BE49-F238E27FC236}">
                <a16:creationId xmlns:a16="http://schemas.microsoft.com/office/drawing/2014/main" id="{476EDB9C-E673-41F0-8797-EE70E32F9385}"/>
              </a:ext>
            </a:extLst>
          </p:cNvPr>
          <p:cNvSpPr/>
          <p:nvPr/>
        </p:nvSpPr>
        <p:spPr>
          <a:xfrm>
            <a:off x="1874841" y="3537840"/>
            <a:ext cx="312906" cy="369332"/>
          </a:xfrm>
          <a:prstGeom prst="rect">
            <a:avLst/>
          </a:prstGeom>
        </p:spPr>
        <p:txBody>
          <a:bodyPr wrap="none">
            <a:spAutoFit/>
          </a:bodyPr>
          <a:lstStyle/>
          <a:p>
            <a:pPr algn="ctr"/>
            <a:r>
              <a:rPr lang="en-GB" b="1" dirty="0">
                <a:solidFill>
                  <a:srgbClr val="7CAD2D"/>
                </a:solidFill>
              </a:rPr>
              <a:t>9</a:t>
            </a:r>
          </a:p>
        </p:txBody>
      </p:sp>
      <p:sp>
        <p:nvSpPr>
          <p:cNvPr id="29" name="Rectangle 28">
            <a:extLst>
              <a:ext uri="{FF2B5EF4-FFF2-40B4-BE49-F238E27FC236}">
                <a16:creationId xmlns:a16="http://schemas.microsoft.com/office/drawing/2014/main" id="{27DB0F04-6E47-439C-AE40-2985B251583D}"/>
              </a:ext>
            </a:extLst>
          </p:cNvPr>
          <p:cNvSpPr/>
          <p:nvPr/>
        </p:nvSpPr>
        <p:spPr>
          <a:xfrm>
            <a:off x="2837094" y="4041450"/>
            <a:ext cx="332142" cy="369332"/>
          </a:xfrm>
          <a:prstGeom prst="rect">
            <a:avLst/>
          </a:prstGeom>
        </p:spPr>
        <p:txBody>
          <a:bodyPr wrap="none">
            <a:spAutoFit/>
          </a:bodyPr>
          <a:lstStyle/>
          <a:p>
            <a:pPr algn="ctr"/>
            <a:r>
              <a:rPr lang="en-GB" b="1" dirty="0">
                <a:solidFill>
                  <a:srgbClr val="7CAD2D"/>
                </a:solidFill>
              </a:rPr>
              <a:t>0</a:t>
            </a:r>
          </a:p>
        </p:txBody>
      </p:sp>
      <p:sp>
        <p:nvSpPr>
          <p:cNvPr id="30" name="Rectangle 29">
            <a:extLst>
              <a:ext uri="{FF2B5EF4-FFF2-40B4-BE49-F238E27FC236}">
                <a16:creationId xmlns:a16="http://schemas.microsoft.com/office/drawing/2014/main" id="{27B581C7-6494-49F6-88F1-840E751B5D5A}"/>
              </a:ext>
            </a:extLst>
          </p:cNvPr>
          <p:cNvSpPr/>
          <p:nvPr/>
        </p:nvSpPr>
        <p:spPr>
          <a:xfrm>
            <a:off x="2360217" y="4041450"/>
            <a:ext cx="312906" cy="369332"/>
          </a:xfrm>
          <a:prstGeom prst="rect">
            <a:avLst/>
          </a:prstGeom>
        </p:spPr>
        <p:txBody>
          <a:bodyPr wrap="none">
            <a:spAutoFit/>
          </a:bodyPr>
          <a:lstStyle/>
          <a:p>
            <a:pPr algn="ctr"/>
            <a:r>
              <a:rPr lang="en-GB" b="1" dirty="0">
                <a:solidFill>
                  <a:srgbClr val="7CAD2D"/>
                </a:solidFill>
              </a:rPr>
              <a:t>6</a:t>
            </a:r>
          </a:p>
        </p:txBody>
      </p:sp>
      <p:sp>
        <p:nvSpPr>
          <p:cNvPr id="31" name="Rectangle 30">
            <a:extLst>
              <a:ext uri="{FF2B5EF4-FFF2-40B4-BE49-F238E27FC236}">
                <a16:creationId xmlns:a16="http://schemas.microsoft.com/office/drawing/2014/main" id="{0995EAB1-8CB1-403A-A439-07C16581051F}"/>
              </a:ext>
            </a:extLst>
          </p:cNvPr>
          <p:cNvSpPr/>
          <p:nvPr/>
        </p:nvSpPr>
        <p:spPr>
          <a:xfrm>
            <a:off x="1874087" y="4041450"/>
            <a:ext cx="312906" cy="369332"/>
          </a:xfrm>
          <a:prstGeom prst="rect">
            <a:avLst/>
          </a:prstGeom>
        </p:spPr>
        <p:txBody>
          <a:bodyPr wrap="none">
            <a:spAutoFit/>
          </a:bodyPr>
          <a:lstStyle/>
          <a:p>
            <a:pPr algn="ctr"/>
            <a:r>
              <a:rPr lang="en-GB" b="1" dirty="0">
                <a:solidFill>
                  <a:srgbClr val="7CAD2D"/>
                </a:solidFill>
              </a:rPr>
              <a:t>9</a:t>
            </a:r>
          </a:p>
        </p:txBody>
      </p:sp>
      <p:sp>
        <p:nvSpPr>
          <p:cNvPr id="98" name="Rectangle 97">
            <a:extLst>
              <a:ext uri="{FF2B5EF4-FFF2-40B4-BE49-F238E27FC236}">
                <a16:creationId xmlns:a16="http://schemas.microsoft.com/office/drawing/2014/main" id="{A3FD7B59-E1FA-4D5D-A5B3-217B427B09F6}"/>
              </a:ext>
            </a:extLst>
          </p:cNvPr>
          <p:cNvSpPr/>
          <p:nvPr/>
        </p:nvSpPr>
        <p:spPr>
          <a:xfrm>
            <a:off x="1396326" y="4041450"/>
            <a:ext cx="306494" cy="369332"/>
          </a:xfrm>
          <a:prstGeom prst="rect">
            <a:avLst/>
          </a:prstGeom>
        </p:spPr>
        <p:txBody>
          <a:bodyPr wrap="none">
            <a:spAutoFit/>
          </a:bodyPr>
          <a:lstStyle/>
          <a:p>
            <a:pPr algn="ctr"/>
            <a:r>
              <a:rPr lang="en-GB" b="1" dirty="0">
                <a:solidFill>
                  <a:srgbClr val="7CAD2D"/>
                </a:solidFill>
              </a:rPr>
              <a:t>2</a:t>
            </a:r>
          </a:p>
        </p:txBody>
      </p:sp>
      <p:sp>
        <p:nvSpPr>
          <p:cNvPr id="99" name="Rectangle 98">
            <a:extLst>
              <a:ext uri="{FF2B5EF4-FFF2-40B4-BE49-F238E27FC236}">
                <a16:creationId xmlns:a16="http://schemas.microsoft.com/office/drawing/2014/main" id="{ECC8CD44-144C-41B1-8505-B34CCA8D2FB0}"/>
              </a:ext>
            </a:extLst>
          </p:cNvPr>
          <p:cNvSpPr/>
          <p:nvPr/>
        </p:nvSpPr>
        <p:spPr>
          <a:xfrm>
            <a:off x="896680" y="4041450"/>
            <a:ext cx="306494" cy="369332"/>
          </a:xfrm>
          <a:prstGeom prst="rect">
            <a:avLst/>
          </a:prstGeom>
        </p:spPr>
        <p:txBody>
          <a:bodyPr wrap="none">
            <a:spAutoFit/>
          </a:bodyPr>
          <a:lstStyle/>
          <a:p>
            <a:pPr algn="ctr"/>
            <a:r>
              <a:rPr lang="en-GB" b="1" dirty="0">
                <a:solidFill>
                  <a:srgbClr val="7CAD2D"/>
                </a:solidFill>
              </a:rPr>
              <a:t>2</a:t>
            </a:r>
          </a:p>
        </p:txBody>
      </p:sp>
      <p:sp>
        <p:nvSpPr>
          <p:cNvPr id="100" name="Rectangle 99">
            <a:extLst>
              <a:ext uri="{FF2B5EF4-FFF2-40B4-BE49-F238E27FC236}">
                <a16:creationId xmlns:a16="http://schemas.microsoft.com/office/drawing/2014/main" id="{0983C574-260E-4D8E-9542-99FC65E53F41}"/>
              </a:ext>
            </a:extLst>
          </p:cNvPr>
          <p:cNvSpPr/>
          <p:nvPr/>
        </p:nvSpPr>
        <p:spPr>
          <a:xfrm>
            <a:off x="2849918" y="4626286"/>
            <a:ext cx="319318" cy="369332"/>
          </a:xfrm>
          <a:prstGeom prst="rect">
            <a:avLst/>
          </a:prstGeom>
        </p:spPr>
        <p:txBody>
          <a:bodyPr wrap="none">
            <a:spAutoFit/>
          </a:bodyPr>
          <a:lstStyle/>
          <a:p>
            <a:pPr algn="ctr"/>
            <a:r>
              <a:rPr lang="en-GB" b="1" dirty="0">
                <a:solidFill>
                  <a:srgbClr val="7CAD2D"/>
                </a:solidFill>
              </a:rPr>
              <a:t>4</a:t>
            </a:r>
          </a:p>
        </p:txBody>
      </p:sp>
      <p:sp>
        <p:nvSpPr>
          <p:cNvPr id="101" name="Rectangle 100">
            <a:extLst>
              <a:ext uri="{FF2B5EF4-FFF2-40B4-BE49-F238E27FC236}">
                <a16:creationId xmlns:a16="http://schemas.microsoft.com/office/drawing/2014/main" id="{56EB853D-750D-4266-99FF-D0FAE4C86DB0}"/>
              </a:ext>
            </a:extLst>
          </p:cNvPr>
          <p:cNvSpPr/>
          <p:nvPr/>
        </p:nvSpPr>
        <p:spPr>
          <a:xfrm>
            <a:off x="2357011" y="4626286"/>
            <a:ext cx="319318" cy="369332"/>
          </a:xfrm>
          <a:prstGeom prst="rect">
            <a:avLst/>
          </a:prstGeom>
        </p:spPr>
        <p:txBody>
          <a:bodyPr wrap="none">
            <a:spAutoFit/>
          </a:bodyPr>
          <a:lstStyle/>
          <a:p>
            <a:pPr algn="ctr"/>
            <a:r>
              <a:rPr lang="en-GB" b="1" dirty="0">
                <a:solidFill>
                  <a:srgbClr val="7CAD2D"/>
                </a:solidFill>
              </a:rPr>
              <a:t>4</a:t>
            </a:r>
          </a:p>
        </p:txBody>
      </p:sp>
      <p:sp>
        <p:nvSpPr>
          <p:cNvPr id="104" name="Rectangle 103">
            <a:extLst>
              <a:ext uri="{FF2B5EF4-FFF2-40B4-BE49-F238E27FC236}">
                <a16:creationId xmlns:a16="http://schemas.microsoft.com/office/drawing/2014/main" id="{5202A29E-8890-40AE-B784-DD2ABD8FF568}"/>
              </a:ext>
            </a:extLst>
          </p:cNvPr>
          <p:cNvSpPr/>
          <p:nvPr/>
        </p:nvSpPr>
        <p:spPr>
          <a:xfrm>
            <a:off x="1880255" y="4620184"/>
            <a:ext cx="312906" cy="369332"/>
          </a:xfrm>
          <a:prstGeom prst="rect">
            <a:avLst/>
          </a:prstGeom>
        </p:spPr>
        <p:txBody>
          <a:bodyPr wrap="none">
            <a:spAutoFit/>
          </a:bodyPr>
          <a:lstStyle/>
          <a:p>
            <a:pPr algn="ctr"/>
            <a:r>
              <a:rPr lang="en-GB" b="1" dirty="0">
                <a:solidFill>
                  <a:srgbClr val="7CAD2D"/>
                </a:solidFill>
              </a:rPr>
              <a:t>9</a:t>
            </a:r>
          </a:p>
        </p:txBody>
      </p:sp>
      <p:sp>
        <p:nvSpPr>
          <p:cNvPr id="105" name="Rectangle 104">
            <a:extLst>
              <a:ext uri="{FF2B5EF4-FFF2-40B4-BE49-F238E27FC236}">
                <a16:creationId xmlns:a16="http://schemas.microsoft.com/office/drawing/2014/main" id="{BE529A11-27C8-4F32-8177-F2C297760C53}"/>
              </a:ext>
            </a:extLst>
          </p:cNvPr>
          <p:cNvSpPr/>
          <p:nvPr/>
        </p:nvSpPr>
        <p:spPr>
          <a:xfrm>
            <a:off x="1397928" y="4620184"/>
            <a:ext cx="304892" cy="369332"/>
          </a:xfrm>
          <a:prstGeom prst="rect">
            <a:avLst/>
          </a:prstGeom>
        </p:spPr>
        <p:txBody>
          <a:bodyPr wrap="none">
            <a:spAutoFit/>
          </a:bodyPr>
          <a:lstStyle/>
          <a:p>
            <a:pPr algn="ctr"/>
            <a:r>
              <a:rPr lang="en-GB" b="1" dirty="0">
                <a:solidFill>
                  <a:srgbClr val="7CAD2D"/>
                </a:solidFill>
              </a:rPr>
              <a:t>3</a:t>
            </a:r>
          </a:p>
        </p:txBody>
      </p:sp>
      <p:sp>
        <p:nvSpPr>
          <p:cNvPr id="106" name="Rectangle 105">
            <a:extLst>
              <a:ext uri="{FF2B5EF4-FFF2-40B4-BE49-F238E27FC236}">
                <a16:creationId xmlns:a16="http://schemas.microsoft.com/office/drawing/2014/main" id="{4DE36EE3-ABDA-4CFA-821D-8CD43BC96B34}"/>
              </a:ext>
            </a:extLst>
          </p:cNvPr>
          <p:cNvSpPr/>
          <p:nvPr/>
        </p:nvSpPr>
        <p:spPr>
          <a:xfrm>
            <a:off x="902988" y="4620184"/>
            <a:ext cx="306494" cy="369332"/>
          </a:xfrm>
          <a:prstGeom prst="rect">
            <a:avLst/>
          </a:prstGeom>
        </p:spPr>
        <p:txBody>
          <a:bodyPr wrap="none">
            <a:spAutoFit/>
          </a:bodyPr>
          <a:lstStyle/>
          <a:p>
            <a:pPr algn="ctr"/>
            <a:r>
              <a:rPr lang="en-GB" b="1" dirty="0">
                <a:solidFill>
                  <a:srgbClr val="7CAD2D"/>
                </a:solidFill>
              </a:rPr>
              <a:t>2</a:t>
            </a:r>
          </a:p>
        </p:txBody>
      </p:sp>
      <p:sp>
        <p:nvSpPr>
          <p:cNvPr id="107" name="Rectangle 106">
            <a:extLst>
              <a:ext uri="{FF2B5EF4-FFF2-40B4-BE49-F238E27FC236}">
                <a16:creationId xmlns:a16="http://schemas.microsoft.com/office/drawing/2014/main" id="{7B41822D-22B2-4590-BA64-901193DABB23}"/>
              </a:ext>
            </a:extLst>
          </p:cNvPr>
          <p:cNvSpPr/>
          <p:nvPr/>
        </p:nvSpPr>
        <p:spPr>
          <a:xfrm>
            <a:off x="6299265" y="3621730"/>
            <a:ext cx="300082" cy="369332"/>
          </a:xfrm>
          <a:prstGeom prst="rect">
            <a:avLst/>
          </a:prstGeom>
        </p:spPr>
        <p:txBody>
          <a:bodyPr wrap="none">
            <a:spAutoFit/>
          </a:bodyPr>
          <a:lstStyle/>
          <a:p>
            <a:pPr algn="ctr"/>
            <a:r>
              <a:rPr lang="en-GB" b="1" dirty="0">
                <a:solidFill>
                  <a:srgbClr val="87BD31"/>
                </a:solidFill>
              </a:rPr>
              <a:t>7</a:t>
            </a:r>
          </a:p>
        </p:txBody>
      </p:sp>
      <p:sp>
        <p:nvSpPr>
          <p:cNvPr id="108" name="Rectangle 107">
            <a:extLst>
              <a:ext uri="{FF2B5EF4-FFF2-40B4-BE49-F238E27FC236}">
                <a16:creationId xmlns:a16="http://schemas.microsoft.com/office/drawing/2014/main" id="{DA988965-4B12-4F0A-BA26-0607879469E2}"/>
              </a:ext>
            </a:extLst>
          </p:cNvPr>
          <p:cNvSpPr/>
          <p:nvPr/>
        </p:nvSpPr>
        <p:spPr>
          <a:xfrm>
            <a:off x="5809381" y="3621730"/>
            <a:ext cx="308097" cy="369332"/>
          </a:xfrm>
          <a:prstGeom prst="rect">
            <a:avLst/>
          </a:prstGeom>
        </p:spPr>
        <p:txBody>
          <a:bodyPr wrap="none">
            <a:spAutoFit/>
          </a:bodyPr>
          <a:lstStyle/>
          <a:p>
            <a:pPr algn="ctr"/>
            <a:r>
              <a:rPr lang="en-GB" b="1" dirty="0">
                <a:solidFill>
                  <a:srgbClr val="87BD31"/>
                </a:solidFill>
              </a:rPr>
              <a:t>5</a:t>
            </a:r>
          </a:p>
        </p:txBody>
      </p:sp>
      <p:sp>
        <p:nvSpPr>
          <p:cNvPr id="109" name="Rectangle 108">
            <a:extLst>
              <a:ext uri="{FF2B5EF4-FFF2-40B4-BE49-F238E27FC236}">
                <a16:creationId xmlns:a16="http://schemas.microsoft.com/office/drawing/2014/main" id="{27641150-D3D3-4569-99B0-87E6C2C44721}"/>
              </a:ext>
            </a:extLst>
          </p:cNvPr>
          <p:cNvSpPr/>
          <p:nvPr/>
        </p:nvSpPr>
        <p:spPr>
          <a:xfrm>
            <a:off x="5311669" y="3621730"/>
            <a:ext cx="304892" cy="369332"/>
          </a:xfrm>
          <a:prstGeom prst="rect">
            <a:avLst/>
          </a:prstGeom>
        </p:spPr>
        <p:txBody>
          <a:bodyPr wrap="none">
            <a:spAutoFit/>
          </a:bodyPr>
          <a:lstStyle/>
          <a:p>
            <a:pPr algn="ctr"/>
            <a:r>
              <a:rPr lang="en-GB" b="1" dirty="0">
                <a:solidFill>
                  <a:srgbClr val="87BD31"/>
                </a:solidFill>
              </a:rPr>
              <a:t>3</a:t>
            </a:r>
          </a:p>
        </p:txBody>
      </p:sp>
      <p:sp>
        <p:nvSpPr>
          <p:cNvPr id="110" name="Rectangle 109">
            <a:extLst>
              <a:ext uri="{FF2B5EF4-FFF2-40B4-BE49-F238E27FC236}">
                <a16:creationId xmlns:a16="http://schemas.microsoft.com/office/drawing/2014/main" id="{4EC6F127-8DDD-47AB-BC04-DF50F7F1BDEA}"/>
              </a:ext>
            </a:extLst>
          </p:cNvPr>
          <p:cNvSpPr/>
          <p:nvPr/>
        </p:nvSpPr>
        <p:spPr>
          <a:xfrm>
            <a:off x="6283235" y="4036056"/>
            <a:ext cx="332142" cy="369332"/>
          </a:xfrm>
          <a:prstGeom prst="rect">
            <a:avLst/>
          </a:prstGeom>
        </p:spPr>
        <p:txBody>
          <a:bodyPr wrap="none">
            <a:spAutoFit/>
          </a:bodyPr>
          <a:lstStyle/>
          <a:p>
            <a:pPr algn="ctr"/>
            <a:r>
              <a:rPr lang="en-GB" b="1" dirty="0">
                <a:solidFill>
                  <a:srgbClr val="87BD31"/>
                </a:solidFill>
              </a:rPr>
              <a:t>0</a:t>
            </a:r>
          </a:p>
        </p:txBody>
      </p:sp>
      <p:sp>
        <p:nvSpPr>
          <p:cNvPr id="111" name="Rectangle 110">
            <a:extLst>
              <a:ext uri="{FF2B5EF4-FFF2-40B4-BE49-F238E27FC236}">
                <a16:creationId xmlns:a16="http://schemas.microsoft.com/office/drawing/2014/main" id="{98BD3814-1636-4466-BF7D-7A095F572374}"/>
              </a:ext>
            </a:extLst>
          </p:cNvPr>
          <p:cNvSpPr/>
          <p:nvPr/>
        </p:nvSpPr>
        <p:spPr>
          <a:xfrm>
            <a:off x="5795781" y="4036056"/>
            <a:ext cx="319318" cy="369332"/>
          </a:xfrm>
          <a:prstGeom prst="rect">
            <a:avLst/>
          </a:prstGeom>
        </p:spPr>
        <p:txBody>
          <a:bodyPr wrap="none">
            <a:spAutoFit/>
          </a:bodyPr>
          <a:lstStyle/>
          <a:p>
            <a:pPr algn="ctr"/>
            <a:r>
              <a:rPr lang="en-GB" b="1" dirty="0">
                <a:solidFill>
                  <a:srgbClr val="87BD31"/>
                </a:solidFill>
              </a:rPr>
              <a:t>4</a:t>
            </a:r>
          </a:p>
        </p:txBody>
      </p:sp>
      <p:sp>
        <p:nvSpPr>
          <p:cNvPr id="112" name="Rectangle 111">
            <a:extLst>
              <a:ext uri="{FF2B5EF4-FFF2-40B4-BE49-F238E27FC236}">
                <a16:creationId xmlns:a16="http://schemas.microsoft.com/office/drawing/2014/main" id="{A4B9EBB2-91C0-4BE9-A534-5A7AB5092A8F}"/>
              </a:ext>
            </a:extLst>
          </p:cNvPr>
          <p:cNvSpPr/>
          <p:nvPr/>
        </p:nvSpPr>
        <p:spPr>
          <a:xfrm>
            <a:off x="5347134" y="4036056"/>
            <a:ext cx="279244" cy="369332"/>
          </a:xfrm>
          <a:prstGeom prst="rect">
            <a:avLst/>
          </a:prstGeom>
        </p:spPr>
        <p:txBody>
          <a:bodyPr wrap="none">
            <a:spAutoFit/>
          </a:bodyPr>
          <a:lstStyle/>
          <a:p>
            <a:pPr algn="ctr"/>
            <a:r>
              <a:rPr lang="en-GB" b="1" dirty="0">
                <a:solidFill>
                  <a:srgbClr val="87BD31"/>
                </a:solidFill>
              </a:rPr>
              <a:t>1</a:t>
            </a:r>
          </a:p>
        </p:txBody>
      </p:sp>
      <p:sp>
        <p:nvSpPr>
          <p:cNvPr id="113" name="Rectangle 112">
            <a:extLst>
              <a:ext uri="{FF2B5EF4-FFF2-40B4-BE49-F238E27FC236}">
                <a16:creationId xmlns:a16="http://schemas.microsoft.com/office/drawing/2014/main" id="{15021ACD-FC95-47D5-9F2D-A1FB0C739A33}"/>
              </a:ext>
            </a:extLst>
          </p:cNvPr>
          <p:cNvSpPr/>
          <p:nvPr/>
        </p:nvSpPr>
        <p:spPr>
          <a:xfrm>
            <a:off x="4819432" y="4036056"/>
            <a:ext cx="300082" cy="369332"/>
          </a:xfrm>
          <a:prstGeom prst="rect">
            <a:avLst/>
          </a:prstGeom>
        </p:spPr>
        <p:txBody>
          <a:bodyPr wrap="none">
            <a:spAutoFit/>
          </a:bodyPr>
          <a:lstStyle/>
          <a:p>
            <a:pPr algn="ctr"/>
            <a:r>
              <a:rPr lang="en-GB" b="1" dirty="0">
                <a:solidFill>
                  <a:srgbClr val="87BD31"/>
                </a:solidFill>
              </a:rPr>
              <a:t>7</a:t>
            </a:r>
          </a:p>
        </p:txBody>
      </p:sp>
      <p:sp>
        <p:nvSpPr>
          <p:cNvPr id="114" name="Rectangle 113">
            <a:extLst>
              <a:ext uri="{FF2B5EF4-FFF2-40B4-BE49-F238E27FC236}">
                <a16:creationId xmlns:a16="http://schemas.microsoft.com/office/drawing/2014/main" id="{6B18F5B0-87C2-47AC-88D8-2A37FA440ABA}"/>
              </a:ext>
            </a:extLst>
          </p:cNvPr>
          <p:cNvSpPr/>
          <p:nvPr/>
        </p:nvSpPr>
        <p:spPr>
          <a:xfrm>
            <a:off x="6299265" y="4626286"/>
            <a:ext cx="300082" cy="369332"/>
          </a:xfrm>
          <a:prstGeom prst="rect">
            <a:avLst/>
          </a:prstGeom>
        </p:spPr>
        <p:txBody>
          <a:bodyPr wrap="none">
            <a:spAutoFit/>
          </a:bodyPr>
          <a:lstStyle/>
          <a:p>
            <a:pPr algn="ctr"/>
            <a:r>
              <a:rPr lang="en-GB" b="1" dirty="0">
                <a:solidFill>
                  <a:srgbClr val="87BD31"/>
                </a:solidFill>
              </a:rPr>
              <a:t>7</a:t>
            </a:r>
          </a:p>
        </p:txBody>
      </p:sp>
      <p:sp>
        <p:nvSpPr>
          <p:cNvPr id="115" name="Rectangle 114">
            <a:extLst>
              <a:ext uri="{FF2B5EF4-FFF2-40B4-BE49-F238E27FC236}">
                <a16:creationId xmlns:a16="http://schemas.microsoft.com/office/drawing/2014/main" id="{3FF29E2D-1179-4295-9A5A-C4B061497250}"/>
              </a:ext>
            </a:extLst>
          </p:cNvPr>
          <p:cNvSpPr/>
          <p:nvPr/>
        </p:nvSpPr>
        <p:spPr>
          <a:xfrm>
            <a:off x="5779304" y="4620184"/>
            <a:ext cx="312906" cy="369332"/>
          </a:xfrm>
          <a:prstGeom prst="rect">
            <a:avLst/>
          </a:prstGeom>
        </p:spPr>
        <p:txBody>
          <a:bodyPr wrap="none">
            <a:spAutoFit/>
          </a:bodyPr>
          <a:lstStyle/>
          <a:p>
            <a:pPr algn="ctr"/>
            <a:r>
              <a:rPr lang="en-GB" b="1" dirty="0">
                <a:solidFill>
                  <a:srgbClr val="87BD31"/>
                </a:solidFill>
              </a:rPr>
              <a:t>9</a:t>
            </a:r>
          </a:p>
        </p:txBody>
      </p:sp>
      <p:sp>
        <p:nvSpPr>
          <p:cNvPr id="116" name="Rectangle 115">
            <a:extLst>
              <a:ext uri="{FF2B5EF4-FFF2-40B4-BE49-F238E27FC236}">
                <a16:creationId xmlns:a16="http://schemas.microsoft.com/office/drawing/2014/main" id="{12B849F2-46CA-4917-9684-C6C583EE47B7}"/>
              </a:ext>
            </a:extLst>
          </p:cNvPr>
          <p:cNvSpPr/>
          <p:nvPr/>
        </p:nvSpPr>
        <p:spPr>
          <a:xfrm>
            <a:off x="5310605" y="4626286"/>
            <a:ext cx="319318" cy="369332"/>
          </a:xfrm>
          <a:prstGeom prst="rect">
            <a:avLst/>
          </a:prstGeom>
        </p:spPr>
        <p:txBody>
          <a:bodyPr wrap="none">
            <a:spAutoFit/>
          </a:bodyPr>
          <a:lstStyle/>
          <a:p>
            <a:pPr algn="ctr"/>
            <a:r>
              <a:rPr lang="en-GB" b="1" dirty="0">
                <a:solidFill>
                  <a:srgbClr val="87BD31"/>
                </a:solidFill>
              </a:rPr>
              <a:t>4</a:t>
            </a:r>
            <a:endParaRPr lang="en-GB" b="1" baseline="30000" dirty="0">
              <a:solidFill>
                <a:srgbClr val="87BD31"/>
              </a:solidFill>
            </a:endParaRPr>
          </a:p>
        </p:txBody>
      </p:sp>
      <p:sp>
        <p:nvSpPr>
          <p:cNvPr id="117" name="Rectangle 116">
            <a:extLst>
              <a:ext uri="{FF2B5EF4-FFF2-40B4-BE49-F238E27FC236}">
                <a16:creationId xmlns:a16="http://schemas.microsoft.com/office/drawing/2014/main" id="{1032680E-1173-41C4-B7CD-962C62C7D592}"/>
              </a:ext>
            </a:extLst>
          </p:cNvPr>
          <p:cNvSpPr/>
          <p:nvPr/>
        </p:nvSpPr>
        <p:spPr>
          <a:xfrm>
            <a:off x="4824626" y="4620184"/>
            <a:ext cx="300082" cy="369332"/>
          </a:xfrm>
          <a:prstGeom prst="rect">
            <a:avLst/>
          </a:prstGeom>
        </p:spPr>
        <p:txBody>
          <a:bodyPr wrap="none">
            <a:spAutoFit/>
          </a:bodyPr>
          <a:lstStyle/>
          <a:p>
            <a:pPr algn="ctr"/>
            <a:r>
              <a:rPr lang="en-GB" b="1" dirty="0">
                <a:solidFill>
                  <a:srgbClr val="87BD31"/>
                </a:solidFill>
              </a:rPr>
              <a:t>7</a:t>
            </a:r>
          </a:p>
        </p:txBody>
      </p:sp>
      <p:sp>
        <p:nvSpPr>
          <p:cNvPr id="48" name="Rectangle 47">
            <a:extLst>
              <a:ext uri="{FF2B5EF4-FFF2-40B4-BE49-F238E27FC236}">
                <a16:creationId xmlns:a16="http://schemas.microsoft.com/office/drawing/2014/main" id="{19E13CF4-B0F5-4AAD-B602-2E7DFCC2AEBC}"/>
              </a:ext>
            </a:extLst>
          </p:cNvPr>
          <p:cNvSpPr/>
          <p:nvPr/>
        </p:nvSpPr>
        <p:spPr>
          <a:xfrm>
            <a:off x="4840980" y="4317642"/>
            <a:ext cx="248786" cy="276999"/>
          </a:xfrm>
          <a:prstGeom prst="rect">
            <a:avLst/>
          </a:prstGeom>
        </p:spPr>
        <p:txBody>
          <a:bodyPr wrap="none">
            <a:spAutoFit/>
          </a:bodyPr>
          <a:lstStyle/>
          <a:p>
            <a:pPr algn="ctr"/>
            <a:r>
              <a:rPr lang="en-GB" sz="1200" b="1" dirty="0">
                <a:solidFill>
                  <a:srgbClr val="87BD31"/>
                </a:solidFill>
              </a:rPr>
              <a:t>1</a:t>
            </a:r>
          </a:p>
        </p:txBody>
      </p:sp>
      <p:sp>
        <p:nvSpPr>
          <p:cNvPr id="49" name="Rectangle 48">
            <a:extLst>
              <a:ext uri="{FF2B5EF4-FFF2-40B4-BE49-F238E27FC236}">
                <a16:creationId xmlns:a16="http://schemas.microsoft.com/office/drawing/2014/main" id="{F29555C8-0FDA-4CE6-BE02-0AA4E64AD998}"/>
              </a:ext>
            </a:extLst>
          </p:cNvPr>
          <p:cNvSpPr/>
          <p:nvPr/>
        </p:nvSpPr>
        <p:spPr>
          <a:xfrm>
            <a:off x="5362363" y="4317642"/>
            <a:ext cx="248786" cy="276999"/>
          </a:xfrm>
          <a:prstGeom prst="rect">
            <a:avLst/>
          </a:prstGeom>
        </p:spPr>
        <p:txBody>
          <a:bodyPr wrap="none">
            <a:spAutoFit/>
          </a:bodyPr>
          <a:lstStyle/>
          <a:p>
            <a:pPr algn="ctr"/>
            <a:r>
              <a:rPr lang="en-GB" sz="1200" b="1" dirty="0">
                <a:solidFill>
                  <a:srgbClr val="87BD31"/>
                </a:solidFill>
              </a:rPr>
              <a:t>1</a:t>
            </a:r>
          </a:p>
        </p:txBody>
      </p:sp>
      <p:sp>
        <p:nvSpPr>
          <p:cNvPr id="50" name="Rectangle 49">
            <a:extLst>
              <a:ext uri="{FF2B5EF4-FFF2-40B4-BE49-F238E27FC236}">
                <a16:creationId xmlns:a16="http://schemas.microsoft.com/office/drawing/2014/main" id="{C590A3BA-05FC-4097-A3EF-1270C13C44F3}"/>
              </a:ext>
            </a:extLst>
          </p:cNvPr>
          <p:cNvSpPr/>
          <p:nvPr/>
        </p:nvSpPr>
        <p:spPr>
          <a:xfrm>
            <a:off x="1425180" y="5055873"/>
            <a:ext cx="248786" cy="276999"/>
          </a:xfrm>
          <a:prstGeom prst="rect">
            <a:avLst/>
          </a:prstGeom>
        </p:spPr>
        <p:txBody>
          <a:bodyPr wrap="none">
            <a:spAutoFit/>
          </a:bodyPr>
          <a:lstStyle/>
          <a:p>
            <a:pPr algn="ctr"/>
            <a:r>
              <a:rPr lang="en-GB" sz="1200" b="1" dirty="0">
                <a:solidFill>
                  <a:srgbClr val="87BD31"/>
                </a:solidFill>
              </a:rPr>
              <a:t>1</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500"/>
                                        <p:tgtEl>
                                          <p:spTgt spid="9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500"/>
                                        <p:tgtEl>
                                          <p:spTgt spid="10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fade">
                                      <p:cBhvr>
                                        <p:cTn id="77" dur="500"/>
                                        <p:tgtEl>
                                          <p:spTgt spid="10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500"/>
                                        <p:tgtEl>
                                          <p:spTgt spid="10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06"/>
                                        </p:tgtEl>
                                        <p:attrNameLst>
                                          <p:attrName>style.visibility</p:attrName>
                                        </p:attrNameLst>
                                      </p:cBhvr>
                                      <p:to>
                                        <p:strVal val="visible"/>
                                      </p:to>
                                    </p:set>
                                    <p:animEffect transition="in" filter="fade">
                                      <p:cBhvr>
                                        <p:cTn id="98" dur="500"/>
                                        <p:tgtEl>
                                          <p:spTgt spid="10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7"/>
                                        </p:tgtEl>
                                        <p:attrNameLst>
                                          <p:attrName>style.visibility</p:attrName>
                                        </p:attrNameLst>
                                      </p:cBhvr>
                                      <p:to>
                                        <p:strVal val="visible"/>
                                      </p:to>
                                    </p:set>
                                    <p:animEffect transition="in" filter="fade">
                                      <p:cBhvr>
                                        <p:cTn id="108" dur="500"/>
                                        <p:tgtEl>
                                          <p:spTgt spid="10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08"/>
                                        </p:tgtEl>
                                        <p:attrNameLst>
                                          <p:attrName>style.visibility</p:attrName>
                                        </p:attrNameLst>
                                      </p:cBhvr>
                                      <p:to>
                                        <p:strVal val="visible"/>
                                      </p:to>
                                    </p:set>
                                    <p:animEffect transition="in" filter="fade">
                                      <p:cBhvr>
                                        <p:cTn id="113" dur="500"/>
                                        <p:tgtEl>
                                          <p:spTgt spid="10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9"/>
                                        </p:tgtEl>
                                        <p:attrNameLst>
                                          <p:attrName>style.visibility</p:attrName>
                                        </p:attrNameLst>
                                      </p:cBhvr>
                                      <p:to>
                                        <p:strVal val="visible"/>
                                      </p:to>
                                    </p:set>
                                    <p:animEffect transition="in" filter="fade">
                                      <p:cBhvr>
                                        <p:cTn id="118" dur="500"/>
                                        <p:tgtEl>
                                          <p:spTgt spid="10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10"/>
                                        </p:tgtEl>
                                        <p:attrNameLst>
                                          <p:attrName>style.visibility</p:attrName>
                                        </p:attrNameLst>
                                      </p:cBhvr>
                                      <p:to>
                                        <p:strVal val="visible"/>
                                      </p:to>
                                    </p:set>
                                    <p:animEffect transition="in" filter="fade">
                                      <p:cBhvr>
                                        <p:cTn id="128" dur="500"/>
                                        <p:tgtEl>
                                          <p:spTgt spid="11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fade">
                                      <p:cBhvr>
                                        <p:cTn id="133" dur="500"/>
                                        <p:tgtEl>
                                          <p:spTgt spid="111"/>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500"/>
                                        <p:tgtEl>
                                          <p:spTgt spid="4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500"/>
                                        <p:tgtEl>
                                          <p:spTgt spid="48"/>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3"/>
                                        </p:tgtEl>
                                        <p:attrNameLst>
                                          <p:attrName>style.visibility</p:attrName>
                                        </p:attrNameLst>
                                      </p:cBhvr>
                                      <p:to>
                                        <p:strVal val="visible"/>
                                      </p:to>
                                    </p:set>
                                    <p:animEffect transition="in" filter="fade">
                                      <p:cBhvr>
                                        <p:cTn id="153" dur="500"/>
                                        <p:tgtEl>
                                          <p:spTgt spid="11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fade">
                                      <p:cBhvr>
                                        <p:cTn id="158" dur="500"/>
                                        <p:tgtEl>
                                          <p:spTgt spid="22"/>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14"/>
                                        </p:tgtEl>
                                        <p:attrNameLst>
                                          <p:attrName>style.visibility</p:attrName>
                                        </p:attrNameLst>
                                      </p:cBhvr>
                                      <p:to>
                                        <p:strVal val="visible"/>
                                      </p:to>
                                    </p:set>
                                    <p:animEffect transition="in" filter="fade">
                                      <p:cBhvr>
                                        <p:cTn id="163" dur="500"/>
                                        <p:tgtEl>
                                          <p:spTgt spid="11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5"/>
                                        </p:tgtEl>
                                        <p:attrNameLst>
                                          <p:attrName>style.visibility</p:attrName>
                                        </p:attrNameLst>
                                      </p:cBhvr>
                                      <p:to>
                                        <p:strVal val="visible"/>
                                      </p:to>
                                    </p:set>
                                    <p:animEffect transition="in" filter="fade">
                                      <p:cBhvr>
                                        <p:cTn id="168" dur="500"/>
                                        <p:tgtEl>
                                          <p:spTgt spid="11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16"/>
                                        </p:tgtEl>
                                        <p:attrNameLst>
                                          <p:attrName>style.visibility</p:attrName>
                                        </p:attrNameLst>
                                      </p:cBhvr>
                                      <p:to>
                                        <p:strVal val="visible"/>
                                      </p:to>
                                    </p:set>
                                    <p:animEffect transition="in" filter="fade">
                                      <p:cBhvr>
                                        <p:cTn id="173" dur="500"/>
                                        <p:tgtEl>
                                          <p:spTgt spid="11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17"/>
                                        </p:tgtEl>
                                        <p:attrNameLst>
                                          <p:attrName>style.visibility</p:attrName>
                                        </p:attrNameLst>
                                      </p:cBhvr>
                                      <p:to>
                                        <p:strVal val="visible"/>
                                      </p:to>
                                    </p:set>
                                    <p:animEffect transition="in" filter="fade">
                                      <p:cBhvr>
                                        <p:cTn id="178" dur="500"/>
                                        <p:tgtEl>
                                          <p:spTgt spid="117"/>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7" grpId="0"/>
      <p:bldP spid="15" grpId="0"/>
      <p:bldP spid="21" grpId="0"/>
      <p:bldP spid="22" grpId="0"/>
      <p:bldP spid="10" grpId="0"/>
      <p:bldP spid="26" grpId="0"/>
      <p:bldP spid="23" grpId="0"/>
      <p:bldP spid="24" grpId="0"/>
      <p:bldP spid="27" grpId="0"/>
      <p:bldP spid="29" grpId="0"/>
      <p:bldP spid="30" grpId="0"/>
      <p:bldP spid="31" grpId="0"/>
      <p:bldP spid="98" grpId="0"/>
      <p:bldP spid="99" grpId="0"/>
      <p:bldP spid="100" grpId="0"/>
      <p:bldP spid="101"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48" grpId="0"/>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4676" y="1323615"/>
            <a:ext cx="7734008" cy="772107"/>
          </a:xfrm>
          <a:prstGeom prst="rect">
            <a:avLst/>
          </a:prstGeom>
          <a:solidFill>
            <a:srgbClr val="7364A8"/>
          </a:solidFill>
          <a:ln w="19050">
            <a:solidFill>
              <a:srgbClr val="7364A8"/>
            </a:solidFill>
          </a:ln>
        </p:spPr>
        <p:txBody>
          <a:bodyPr wrap="square" lIns="108000" tIns="108000" rIns="108000" bIns="108000" rtlCol="0">
            <a:spAutoFit/>
          </a:bodyPr>
          <a:lstStyle/>
          <a:p>
            <a:r>
              <a:rPr lang="en-GB" dirty="0">
                <a:solidFill>
                  <a:schemeClr val="bg1"/>
                </a:solidFill>
              </a:rPr>
              <a:t>Ms Green, the </a:t>
            </a:r>
            <a:r>
              <a:rPr lang="en-GB" dirty="0" err="1">
                <a:solidFill>
                  <a:schemeClr val="bg1"/>
                </a:solidFill>
              </a:rPr>
              <a:t>Twinkl</a:t>
            </a:r>
            <a:r>
              <a:rPr lang="en-GB" dirty="0">
                <a:solidFill>
                  <a:schemeClr val="bg1"/>
                </a:solidFill>
              </a:rPr>
              <a:t> School site manager, is working out the area of the class flowerbeds ready for the children to plant some seeds.</a:t>
            </a: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300205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3 Digits by 2 Digits</a:t>
            </a:r>
          </a:p>
        </p:txBody>
      </p:sp>
      <p:sp>
        <p:nvSpPr>
          <p:cNvPr id="97" name="Rectangle 96"/>
          <p:cNvSpPr/>
          <p:nvPr/>
        </p:nvSpPr>
        <p:spPr>
          <a:xfrm>
            <a:off x="3365860"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365860"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8374865-9247-40E1-B8EC-891FC6FF5854}"/>
              </a:ext>
            </a:extLst>
          </p:cNvPr>
          <p:cNvSpPr/>
          <p:nvPr/>
        </p:nvSpPr>
        <p:spPr>
          <a:xfrm>
            <a:off x="4197700" y="2781868"/>
            <a:ext cx="3866684" cy="520118"/>
          </a:xfrm>
          <a:prstGeom prst="rect">
            <a:avLst/>
          </a:prstGeom>
          <a:solidFill>
            <a:srgbClr val="0079C2"/>
          </a:solidFill>
          <a:ln>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Blue</a:t>
            </a:r>
          </a:p>
        </p:txBody>
      </p:sp>
      <p:sp>
        <p:nvSpPr>
          <p:cNvPr id="48" name="Rectangle 47">
            <a:extLst>
              <a:ext uri="{FF2B5EF4-FFF2-40B4-BE49-F238E27FC236}">
                <a16:creationId xmlns:a16="http://schemas.microsoft.com/office/drawing/2014/main" id="{AC422EBE-DC04-44A3-94CE-C6EECDFE5453}"/>
              </a:ext>
            </a:extLst>
          </p:cNvPr>
          <p:cNvSpPr/>
          <p:nvPr/>
        </p:nvSpPr>
        <p:spPr>
          <a:xfrm>
            <a:off x="5086932" y="3994900"/>
            <a:ext cx="2977131" cy="674492"/>
          </a:xfrm>
          <a:prstGeom prst="rect">
            <a:avLst/>
          </a:prstGeom>
          <a:solidFill>
            <a:srgbClr val="009541"/>
          </a:solidFill>
          <a:ln>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Green</a:t>
            </a:r>
          </a:p>
        </p:txBody>
      </p:sp>
      <p:sp>
        <p:nvSpPr>
          <p:cNvPr id="50" name="Rectangle 49">
            <a:extLst>
              <a:ext uri="{FF2B5EF4-FFF2-40B4-BE49-F238E27FC236}">
                <a16:creationId xmlns:a16="http://schemas.microsoft.com/office/drawing/2014/main" id="{2581BFEF-FDAB-4576-89A5-864679156686}"/>
              </a:ext>
            </a:extLst>
          </p:cNvPr>
          <p:cNvSpPr/>
          <p:nvPr/>
        </p:nvSpPr>
        <p:spPr>
          <a:xfrm rot="5400000">
            <a:off x="6837583" y="3442912"/>
            <a:ext cx="1887524" cy="565435"/>
          </a:xfrm>
          <a:prstGeom prst="rect">
            <a:avLst/>
          </a:prstGeom>
          <a:solidFill>
            <a:srgbClr val="FAB001"/>
          </a:solidFill>
          <a:ln>
            <a:solidFill>
              <a:srgbClr val="E9A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Yellow</a:t>
            </a:r>
          </a:p>
        </p:txBody>
      </p:sp>
      <p:sp>
        <p:nvSpPr>
          <p:cNvPr id="6" name="Rectangle 5">
            <a:extLst>
              <a:ext uri="{FF2B5EF4-FFF2-40B4-BE49-F238E27FC236}">
                <a16:creationId xmlns:a16="http://schemas.microsoft.com/office/drawing/2014/main" id="{85FA8744-3497-4579-BC9B-343B2ED5A33E}"/>
              </a:ext>
            </a:extLst>
          </p:cNvPr>
          <p:cNvSpPr/>
          <p:nvPr/>
        </p:nvSpPr>
        <p:spPr>
          <a:xfrm>
            <a:off x="6042327" y="4669392"/>
            <a:ext cx="846707" cy="369332"/>
          </a:xfrm>
          <a:prstGeom prst="rect">
            <a:avLst/>
          </a:prstGeom>
        </p:spPr>
        <p:txBody>
          <a:bodyPr wrap="none">
            <a:spAutoFit/>
          </a:bodyPr>
          <a:lstStyle/>
          <a:p>
            <a:r>
              <a:rPr lang="en-GB" dirty="0"/>
              <a:t>427cm</a:t>
            </a:r>
          </a:p>
        </p:txBody>
      </p:sp>
      <p:sp>
        <p:nvSpPr>
          <p:cNvPr id="52" name="Rectangle 51">
            <a:extLst>
              <a:ext uri="{FF2B5EF4-FFF2-40B4-BE49-F238E27FC236}">
                <a16:creationId xmlns:a16="http://schemas.microsoft.com/office/drawing/2014/main" id="{714D0278-01EE-42DE-B667-6BED24BAE938}"/>
              </a:ext>
            </a:extLst>
          </p:cNvPr>
          <p:cNvSpPr/>
          <p:nvPr/>
        </p:nvSpPr>
        <p:spPr>
          <a:xfrm rot="16200000">
            <a:off x="4512555" y="4147480"/>
            <a:ext cx="744114" cy="369332"/>
          </a:xfrm>
          <a:prstGeom prst="rect">
            <a:avLst/>
          </a:prstGeom>
        </p:spPr>
        <p:txBody>
          <a:bodyPr wrap="none">
            <a:spAutoFit/>
          </a:bodyPr>
          <a:lstStyle/>
          <a:p>
            <a:r>
              <a:rPr lang="en-GB" dirty="0"/>
              <a:t>44cm</a:t>
            </a:r>
          </a:p>
        </p:txBody>
      </p:sp>
      <p:sp>
        <p:nvSpPr>
          <p:cNvPr id="53" name="Rectangle 52">
            <a:extLst>
              <a:ext uri="{FF2B5EF4-FFF2-40B4-BE49-F238E27FC236}">
                <a16:creationId xmlns:a16="http://schemas.microsoft.com/office/drawing/2014/main" id="{4A902AC2-72E1-4ED5-BCC2-02B88ACDBF1D}"/>
              </a:ext>
            </a:extLst>
          </p:cNvPr>
          <p:cNvSpPr/>
          <p:nvPr/>
        </p:nvSpPr>
        <p:spPr>
          <a:xfrm rot="16200000">
            <a:off x="3631774" y="2857261"/>
            <a:ext cx="731290" cy="369332"/>
          </a:xfrm>
          <a:prstGeom prst="rect">
            <a:avLst/>
          </a:prstGeom>
        </p:spPr>
        <p:txBody>
          <a:bodyPr wrap="none">
            <a:spAutoFit/>
          </a:bodyPr>
          <a:lstStyle/>
          <a:p>
            <a:r>
              <a:rPr lang="en-GB" dirty="0"/>
              <a:t>56cm</a:t>
            </a:r>
          </a:p>
        </p:txBody>
      </p:sp>
      <p:grpSp>
        <p:nvGrpSpPr>
          <p:cNvPr id="19" name="Group 18">
            <a:extLst>
              <a:ext uri="{FF2B5EF4-FFF2-40B4-BE49-F238E27FC236}">
                <a16:creationId xmlns:a16="http://schemas.microsoft.com/office/drawing/2014/main" id="{4B702E76-D7BD-4C68-B711-1E5986E3F0DE}"/>
              </a:ext>
            </a:extLst>
          </p:cNvPr>
          <p:cNvGrpSpPr/>
          <p:nvPr/>
        </p:nvGrpSpPr>
        <p:grpSpPr>
          <a:xfrm>
            <a:off x="704676" y="2411011"/>
            <a:ext cx="2860318" cy="2627713"/>
            <a:chOff x="704676" y="2186382"/>
            <a:chExt cx="2860318" cy="2627713"/>
          </a:xfrm>
        </p:grpSpPr>
        <p:sp>
          <p:nvSpPr>
            <p:cNvPr id="18" name="Rectangle 17">
              <a:extLst>
                <a:ext uri="{FF2B5EF4-FFF2-40B4-BE49-F238E27FC236}">
                  <a16:creationId xmlns:a16="http://schemas.microsoft.com/office/drawing/2014/main" id="{DEAC0271-E46A-4582-BF59-F62A9A992F8A}"/>
                </a:ext>
              </a:extLst>
            </p:cNvPr>
            <p:cNvSpPr/>
            <p:nvPr/>
          </p:nvSpPr>
          <p:spPr>
            <a:xfrm>
              <a:off x="704676" y="2186382"/>
              <a:ext cx="2860318" cy="2627713"/>
            </a:xfrm>
            <a:prstGeom prst="rect">
              <a:avLst/>
            </a:prstGeom>
            <a:solidFill>
              <a:schemeClr val="bg1"/>
            </a:solidFill>
            <a:ln w="19050">
              <a:solidFill>
                <a:srgbClr val="73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DD21463-D18B-42B1-9F25-2C7D3E40BECA}"/>
                </a:ext>
              </a:extLst>
            </p:cNvPr>
            <p:cNvSpPr/>
            <p:nvPr/>
          </p:nvSpPr>
          <p:spPr>
            <a:xfrm>
              <a:off x="825093" y="2355622"/>
              <a:ext cx="2624394" cy="2308324"/>
            </a:xfrm>
            <a:prstGeom prst="rect">
              <a:avLst/>
            </a:prstGeom>
          </p:spPr>
          <p:txBody>
            <a:bodyPr wrap="square">
              <a:spAutoFit/>
            </a:bodyPr>
            <a:lstStyle/>
            <a:p>
              <a:r>
                <a:rPr lang="en-GB" dirty="0"/>
                <a:t>What is the area of each flower bed?</a:t>
              </a:r>
            </a:p>
            <a:p>
              <a:endParaRPr lang="en-GB" dirty="0"/>
            </a:p>
            <a:p>
              <a:r>
                <a:rPr lang="en-GB" dirty="0"/>
                <a:t>Green =</a:t>
              </a:r>
            </a:p>
            <a:p>
              <a:endParaRPr lang="en-GB" dirty="0"/>
            </a:p>
            <a:p>
              <a:r>
                <a:rPr lang="en-GB" dirty="0"/>
                <a:t>Blue = </a:t>
              </a:r>
            </a:p>
            <a:p>
              <a:endParaRPr lang="en-GB" dirty="0"/>
            </a:p>
            <a:p>
              <a:r>
                <a:rPr lang="en-GB" dirty="0"/>
                <a:t>Yellow =</a:t>
              </a:r>
            </a:p>
          </p:txBody>
        </p:sp>
      </p:grpSp>
      <p:sp>
        <p:nvSpPr>
          <p:cNvPr id="54" name="Rectangle 53">
            <a:extLst>
              <a:ext uri="{FF2B5EF4-FFF2-40B4-BE49-F238E27FC236}">
                <a16:creationId xmlns:a16="http://schemas.microsoft.com/office/drawing/2014/main" id="{76B5B6DD-0F8D-4FA0-B8FF-E638DFCF09E2}"/>
              </a:ext>
            </a:extLst>
          </p:cNvPr>
          <p:cNvSpPr/>
          <p:nvPr/>
        </p:nvSpPr>
        <p:spPr>
          <a:xfrm>
            <a:off x="5618973" y="2411012"/>
            <a:ext cx="883575" cy="369332"/>
          </a:xfrm>
          <a:prstGeom prst="rect">
            <a:avLst/>
          </a:prstGeom>
        </p:spPr>
        <p:txBody>
          <a:bodyPr wrap="none">
            <a:spAutoFit/>
          </a:bodyPr>
          <a:lstStyle/>
          <a:p>
            <a:r>
              <a:rPr lang="en-GB" dirty="0"/>
              <a:t>805cm</a:t>
            </a:r>
          </a:p>
        </p:txBody>
      </p:sp>
      <p:sp>
        <p:nvSpPr>
          <p:cNvPr id="55" name="Rectangle 54">
            <a:extLst>
              <a:ext uri="{FF2B5EF4-FFF2-40B4-BE49-F238E27FC236}">
                <a16:creationId xmlns:a16="http://schemas.microsoft.com/office/drawing/2014/main" id="{BD28573C-4ABC-41A2-92DE-46383C1B51F9}"/>
              </a:ext>
            </a:extLst>
          </p:cNvPr>
          <p:cNvSpPr/>
          <p:nvPr/>
        </p:nvSpPr>
        <p:spPr>
          <a:xfrm>
            <a:off x="7332773" y="2411012"/>
            <a:ext cx="723275" cy="369332"/>
          </a:xfrm>
          <a:prstGeom prst="rect">
            <a:avLst/>
          </a:prstGeom>
        </p:spPr>
        <p:txBody>
          <a:bodyPr wrap="none">
            <a:spAutoFit/>
          </a:bodyPr>
          <a:lstStyle/>
          <a:p>
            <a:r>
              <a:rPr lang="en-GB" dirty="0"/>
              <a:t>35cm</a:t>
            </a:r>
          </a:p>
        </p:txBody>
      </p:sp>
      <p:sp>
        <p:nvSpPr>
          <p:cNvPr id="56" name="Rectangle 55">
            <a:extLst>
              <a:ext uri="{FF2B5EF4-FFF2-40B4-BE49-F238E27FC236}">
                <a16:creationId xmlns:a16="http://schemas.microsoft.com/office/drawing/2014/main" id="{715E4A28-9930-447C-ABCB-7E7A15318F78}"/>
              </a:ext>
            </a:extLst>
          </p:cNvPr>
          <p:cNvSpPr/>
          <p:nvPr/>
        </p:nvSpPr>
        <p:spPr>
          <a:xfrm rot="5400000">
            <a:off x="7833069" y="3468487"/>
            <a:ext cx="841897" cy="369332"/>
          </a:xfrm>
          <a:prstGeom prst="rect">
            <a:avLst/>
          </a:prstGeom>
        </p:spPr>
        <p:txBody>
          <a:bodyPr wrap="none">
            <a:spAutoFit/>
          </a:bodyPr>
          <a:lstStyle/>
          <a:p>
            <a:r>
              <a:rPr lang="en-GB" dirty="0"/>
              <a:t>567cm</a:t>
            </a:r>
          </a:p>
        </p:txBody>
      </p:sp>
      <p:sp>
        <p:nvSpPr>
          <p:cNvPr id="20" name="Rectangle 19">
            <a:extLst>
              <a:ext uri="{FF2B5EF4-FFF2-40B4-BE49-F238E27FC236}">
                <a16:creationId xmlns:a16="http://schemas.microsoft.com/office/drawing/2014/main" id="{82E78D2B-0824-494F-862E-ABC152ECECA3}"/>
              </a:ext>
            </a:extLst>
          </p:cNvPr>
          <p:cNvSpPr/>
          <p:nvPr/>
        </p:nvSpPr>
        <p:spPr>
          <a:xfrm>
            <a:off x="1663781" y="3400767"/>
            <a:ext cx="1255473" cy="369332"/>
          </a:xfrm>
          <a:prstGeom prst="rect">
            <a:avLst/>
          </a:prstGeom>
        </p:spPr>
        <p:txBody>
          <a:bodyPr wrap="none">
            <a:spAutoFit/>
          </a:bodyPr>
          <a:lstStyle/>
          <a:p>
            <a:pPr algn="ctr"/>
            <a:r>
              <a:rPr lang="en-GB" b="1" dirty="0">
                <a:solidFill>
                  <a:srgbClr val="87BD31"/>
                </a:solidFill>
              </a:rPr>
              <a:t>18 788cm</a:t>
            </a:r>
            <a:r>
              <a:rPr lang="en-GB" b="1" baseline="30000" dirty="0">
                <a:solidFill>
                  <a:srgbClr val="87BD31"/>
                </a:solidFill>
              </a:rPr>
              <a:t>2</a:t>
            </a:r>
          </a:p>
        </p:txBody>
      </p:sp>
      <p:sp>
        <p:nvSpPr>
          <p:cNvPr id="61" name="Rectangle 60">
            <a:extLst>
              <a:ext uri="{FF2B5EF4-FFF2-40B4-BE49-F238E27FC236}">
                <a16:creationId xmlns:a16="http://schemas.microsoft.com/office/drawing/2014/main" id="{09AD38F9-9097-4FAB-A9F1-21D7B57AEC18}"/>
              </a:ext>
            </a:extLst>
          </p:cNvPr>
          <p:cNvSpPr/>
          <p:nvPr/>
        </p:nvSpPr>
        <p:spPr>
          <a:xfrm>
            <a:off x="1535454" y="3947728"/>
            <a:ext cx="1326004" cy="369332"/>
          </a:xfrm>
          <a:prstGeom prst="rect">
            <a:avLst/>
          </a:prstGeom>
        </p:spPr>
        <p:txBody>
          <a:bodyPr wrap="none">
            <a:spAutoFit/>
          </a:bodyPr>
          <a:lstStyle/>
          <a:p>
            <a:pPr algn="ctr"/>
            <a:r>
              <a:rPr lang="en-GB" b="1" dirty="0">
                <a:solidFill>
                  <a:srgbClr val="87BD31"/>
                </a:solidFill>
              </a:rPr>
              <a:t>45 080cm</a:t>
            </a:r>
            <a:r>
              <a:rPr lang="en-GB" b="1" baseline="30000" dirty="0">
                <a:solidFill>
                  <a:srgbClr val="87BD31"/>
                </a:solidFill>
              </a:rPr>
              <a:t>2</a:t>
            </a:r>
          </a:p>
        </p:txBody>
      </p:sp>
      <p:sp>
        <p:nvSpPr>
          <p:cNvPr id="62" name="Rectangle 61">
            <a:extLst>
              <a:ext uri="{FF2B5EF4-FFF2-40B4-BE49-F238E27FC236}">
                <a16:creationId xmlns:a16="http://schemas.microsoft.com/office/drawing/2014/main" id="{0A6B4CA6-5400-409E-89CC-797709D595A1}"/>
              </a:ext>
            </a:extLst>
          </p:cNvPr>
          <p:cNvSpPr/>
          <p:nvPr/>
        </p:nvSpPr>
        <p:spPr>
          <a:xfrm>
            <a:off x="1801346" y="4519537"/>
            <a:ext cx="1253869" cy="369332"/>
          </a:xfrm>
          <a:prstGeom prst="rect">
            <a:avLst/>
          </a:prstGeom>
        </p:spPr>
        <p:txBody>
          <a:bodyPr wrap="none">
            <a:spAutoFit/>
          </a:bodyPr>
          <a:lstStyle/>
          <a:p>
            <a:pPr algn="ctr"/>
            <a:r>
              <a:rPr lang="en-GB" b="1" dirty="0">
                <a:solidFill>
                  <a:srgbClr val="87BD31"/>
                </a:solidFill>
              </a:rPr>
              <a:t>19 845cm</a:t>
            </a:r>
            <a:r>
              <a:rPr lang="en-GB" b="1" baseline="30000" dirty="0">
                <a:solidFill>
                  <a:srgbClr val="87BD31"/>
                </a:solidFill>
              </a:rPr>
              <a:t>2</a:t>
            </a:r>
          </a:p>
        </p:txBody>
      </p:sp>
    </p:spTree>
    <p:extLst>
      <p:ext uri="{BB962C8B-B14F-4D97-AF65-F5344CB8AC3E}">
        <p14:creationId xmlns:p14="http://schemas.microsoft.com/office/powerpoint/2010/main" val="14297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AC5F7-D2D6-4C11-958E-BEE4E823E7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92" y="1476462"/>
            <a:ext cx="7752581" cy="4723395"/>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300205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3 Digits by 2 Digits</a:t>
            </a:r>
          </a:p>
        </p:txBody>
      </p:sp>
      <p:sp>
        <p:nvSpPr>
          <p:cNvPr id="10" name="Rectangle 9"/>
          <p:cNvSpPr/>
          <p:nvPr/>
        </p:nvSpPr>
        <p:spPr>
          <a:xfrm>
            <a:off x="3366193"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366193"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170FD5-D4DD-40EA-92DA-D8B667CDB956}"/>
              </a:ext>
            </a:extLst>
          </p:cNvPr>
          <p:cNvSpPr txBox="1"/>
          <p:nvPr/>
        </p:nvSpPr>
        <p:spPr>
          <a:xfrm>
            <a:off x="704676" y="1264892"/>
            <a:ext cx="7734008" cy="1049106"/>
          </a:xfrm>
          <a:prstGeom prst="rect">
            <a:avLst/>
          </a:prstGeom>
          <a:solidFill>
            <a:srgbClr val="7364A8"/>
          </a:solidFill>
          <a:ln w="19050">
            <a:solidFill>
              <a:srgbClr val="7364A8"/>
            </a:solidFill>
          </a:ln>
        </p:spPr>
        <p:txBody>
          <a:bodyPr wrap="square" lIns="108000" tIns="108000" rIns="108000" bIns="108000" rtlCol="0">
            <a:spAutoFit/>
          </a:bodyPr>
          <a:lstStyle/>
          <a:p>
            <a:r>
              <a:rPr lang="en-GB" dirty="0">
                <a:solidFill>
                  <a:schemeClr val="bg1"/>
                </a:solidFill>
              </a:rPr>
              <a:t>Alex has been practising long multiplication. For each question, spot the mistake he has made and explain where he has gone wrong. Then, complete the calculation and work out the correct answer.</a:t>
            </a:r>
          </a:p>
        </p:txBody>
      </p:sp>
      <p:graphicFrame>
        <p:nvGraphicFramePr>
          <p:cNvPr id="7" name="Table 6">
            <a:extLst>
              <a:ext uri="{FF2B5EF4-FFF2-40B4-BE49-F238E27FC236}">
                <a16:creationId xmlns:a16="http://schemas.microsoft.com/office/drawing/2014/main" id="{39C29AB2-F075-47A7-8519-8BC8A6ACF8FE}"/>
              </a:ext>
            </a:extLst>
          </p:cNvPr>
          <p:cNvGraphicFramePr>
            <a:graphicFrameLocks noGrp="1"/>
          </p:cNvGraphicFramePr>
          <p:nvPr>
            <p:extLst>
              <p:ext uri="{D42A27DB-BD31-4B8C-83A1-F6EECF244321}">
                <p14:modId xmlns:p14="http://schemas.microsoft.com/office/powerpoint/2010/main" val="4151550417"/>
              </p:ext>
            </p:extLst>
          </p:nvPr>
        </p:nvGraphicFramePr>
        <p:xfrm>
          <a:off x="1365910" y="2412068"/>
          <a:ext cx="2316855" cy="2386435"/>
        </p:xfrm>
        <a:graphic>
          <a:graphicData uri="http://schemas.openxmlformats.org/drawingml/2006/table">
            <a:tbl>
              <a:tblPr firstRow="1" bandRow="1">
                <a:tableStyleId>{5C22544A-7EE6-4342-B048-85BDC9FD1C3A}</a:tableStyleId>
              </a:tblPr>
              <a:tblGrid>
                <a:gridCol w="463371">
                  <a:extLst>
                    <a:ext uri="{9D8B030D-6E8A-4147-A177-3AD203B41FA5}">
                      <a16:colId xmlns:a16="http://schemas.microsoft.com/office/drawing/2014/main" val="2195257319"/>
                    </a:ext>
                  </a:extLst>
                </a:gridCol>
                <a:gridCol w="463371">
                  <a:extLst>
                    <a:ext uri="{9D8B030D-6E8A-4147-A177-3AD203B41FA5}">
                      <a16:colId xmlns:a16="http://schemas.microsoft.com/office/drawing/2014/main" val="1098593698"/>
                    </a:ext>
                  </a:extLst>
                </a:gridCol>
                <a:gridCol w="463371">
                  <a:extLst>
                    <a:ext uri="{9D8B030D-6E8A-4147-A177-3AD203B41FA5}">
                      <a16:colId xmlns:a16="http://schemas.microsoft.com/office/drawing/2014/main" val="941069793"/>
                    </a:ext>
                  </a:extLst>
                </a:gridCol>
                <a:gridCol w="463371">
                  <a:extLst>
                    <a:ext uri="{9D8B030D-6E8A-4147-A177-3AD203B41FA5}">
                      <a16:colId xmlns:a16="http://schemas.microsoft.com/office/drawing/2014/main" val="3990929474"/>
                    </a:ext>
                  </a:extLst>
                </a:gridCol>
                <a:gridCol w="463371">
                  <a:extLst>
                    <a:ext uri="{9D8B030D-6E8A-4147-A177-3AD203B41FA5}">
                      <a16:colId xmlns:a16="http://schemas.microsoft.com/office/drawing/2014/main" val="1160449551"/>
                    </a:ext>
                  </a:extLst>
                </a:gridCol>
              </a:tblGrid>
              <a:tr h="477287">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4</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5</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705899"/>
                  </a:ext>
                </a:extLst>
              </a:tr>
              <a:tr h="477287">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a:t>
                      </a: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2</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6</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9092"/>
                  </a:ext>
                </a:extLst>
              </a:tr>
              <a:tr h="477287">
                <a:tc>
                  <a:txBody>
                    <a:bodyPr/>
                    <a:lstStyle/>
                    <a:p>
                      <a:endParaRPr lang="en-GB" b="1" dirty="0">
                        <a:solidFill>
                          <a:srgbClr val="7CAD2D"/>
                        </a:solidFill>
                        <a:latin typeface="Kalam" panose="02000000000000000000" pitchFamily="2" charset="0"/>
                        <a:cs typeface="Kalam" panose="02000000000000000000" pitchFamily="2"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2</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6</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1</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595473"/>
                  </a:ext>
                </a:extLst>
              </a:tr>
              <a:tr h="477287">
                <a:tc>
                  <a:txBody>
                    <a:bodyPr/>
                    <a:lstStyle/>
                    <a:p>
                      <a:pPr algn="ctr"/>
                      <a:endParaRPr lang="en-GB" b="1" dirty="0">
                        <a:solidFill>
                          <a:srgbClr val="7CAD2D"/>
                        </a:solidFill>
                        <a:latin typeface="Kalam" panose="02000000000000000000" pitchFamily="2" charset="0"/>
                        <a:cs typeface="Kalam" panose="02000000000000000000" pitchFamily="2"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latin typeface="Kalam" panose="02000000000000000000" pitchFamily="2" charset="0"/>
                        <a:cs typeface="Kalam" panose="02000000000000000000" pitchFamily="2"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8</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7</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06465"/>
                  </a:ext>
                </a:extLst>
              </a:tr>
              <a:tr h="477287">
                <a:tc>
                  <a:txBody>
                    <a:bodyPr/>
                    <a:lstStyle/>
                    <a:p>
                      <a:pPr algn="ctr"/>
                      <a:endParaRPr lang="en-GB" b="1" dirty="0">
                        <a:solidFill>
                          <a:srgbClr val="7CAD2D"/>
                        </a:solidFill>
                        <a:latin typeface="Kalam" panose="02000000000000000000" pitchFamily="2" charset="0"/>
                        <a:cs typeface="Kalam" panose="02000000000000000000" pitchFamily="2"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3</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4</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8</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26162"/>
                  </a:ext>
                </a:extLst>
              </a:tr>
            </a:tbl>
          </a:graphicData>
        </a:graphic>
      </p:graphicFrame>
      <p:sp>
        <p:nvSpPr>
          <p:cNvPr id="8" name="Rectangle 7">
            <a:extLst>
              <a:ext uri="{FF2B5EF4-FFF2-40B4-BE49-F238E27FC236}">
                <a16:creationId xmlns:a16="http://schemas.microsoft.com/office/drawing/2014/main" id="{263B40BD-776A-41EF-8C0A-866BA915AD9C}"/>
              </a:ext>
            </a:extLst>
          </p:cNvPr>
          <p:cNvSpPr/>
          <p:nvPr/>
        </p:nvSpPr>
        <p:spPr>
          <a:xfrm>
            <a:off x="2870048" y="3613449"/>
            <a:ext cx="266420" cy="276999"/>
          </a:xfrm>
          <a:prstGeom prst="rect">
            <a:avLst/>
          </a:prstGeom>
        </p:spPr>
        <p:txBody>
          <a:bodyPr wrap="none">
            <a:spAutoFit/>
          </a:bodyPr>
          <a:lstStyle/>
          <a:p>
            <a:pPr algn="ctr"/>
            <a:r>
              <a:rPr lang="en-GB" sz="1200" dirty="0">
                <a:latin typeface="Kalam" panose="02000000000000000000" pitchFamily="2" charset="0"/>
                <a:cs typeface="Kalam" panose="02000000000000000000" pitchFamily="2" charset="0"/>
              </a:rPr>
              <a:t>3</a:t>
            </a:r>
          </a:p>
        </p:txBody>
      </p:sp>
      <p:sp>
        <p:nvSpPr>
          <p:cNvPr id="9" name="Rectangle 8">
            <a:extLst>
              <a:ext uri="{FF2B5EF4-FFF2-40B4-BE49-F238E27FC236}">
                <a16:creationId xmlns:a16="http://schemas.microsoft.com/office/drawing/2014/main" id="{BF63EAE4-39AA-4022-9BCE-63228E11229D}"/>
              </a:ext>
            </a:extLst>
          </p:cNvPr>
          <p:cNvSpPr/>
          <p:nvPr/>
        </p:nvSpPr>
        <p:spPr>
          <a:xfrm>
            <a:off x="2377664" y="3613449"/>
            <a:ext cx="274434" cy="276999"/>
          </a:xfrm>
          <a:prstGeom prst="rect">
            <a:avLst/>
          </a:prstGeom>
        </p:spPr>
        <p:txBody>
          <a:bodyPr wrap="none">
            <a:spAutoFit/>
          </a:bodyPr>
          <a:lstStyle/>
          <a:p>
            <a:pPr algn="ctr"/>
            <a:r>
              <a:rPr lang="en-GB" sz="1200" dirty="0">
                <a:latin typeface="Kalam" panose="02000000000000000000" pitchFamily="2" charset="0"/>
                <a:cs typeface="Kalam" panose="02000000000000000000" pitchFamily="2" charset="0"/>
              </a:rPr>
              <a:t>2</a:t>
            </a:r>
          </a:p>
        </p:txBody>
      </p:sp>
      <p:sp>
        <p:nvSpPr>
          <p:cNvPr id="13" name="Rectangle 12">
            <a:extLst>
              <a:ext uri="{FF2B5EF4-FFF2-40B4-BE49-F238E27FC236}">
                <a16:creationId xmlns:a16="http://schemas.microsoft.com/office/drawing/2014/main" id="{B58C46FE-6E4F-49A7-869E-59C9BC68F3EF}"/>
              </a:ext>
            </a:extLst>
          </p:cNvPr>
          <p:cNvSpPr/>
          <p:nvPr/>
        </p:nvSpPr>
        <p:spPr>
          <a:xfrm>
            <a:off x="2876460" y="4076851"/>
            <a:ext cx="231154" cy="276999"/>
          </a:xfrm>
          <a:prstGeom prst="rect">
            <a:avLst/>
          </a:prstGeom>
        </p:spPr>
        <p:txBody>
          <a:bodyPr wrap="none">
            <a:spAutoFit/>
          </a:bodyPr>
          <a:lstStyle/>
          <a:p>
            <a:pPr algn="ctr"/>
            <a:r>
              <a:rPr lang="en-GB" sz="1200" dirty="0">
                <a:latin typeface="Kalam" panose="02000000000000000000" pitchFamily="2" charset="0"/>
                <a:cs typeface="Kalam" panose="02000000000000000000" pitchFamily="2" charset="0"/>
              </a:rPr>
              <a:t>1</a:t>
            </a:r>
          </a:p>
        </p:txBody>
      </p:sp>
      <p:sp>
        <p:nvSpPr>
          <p:cNvPr id="14" name="Rectangle 13">
            <a:extLst>
              <a:ext uri="{FF2B5EF4-FFF2-40B4-BE49-F238E27FC236}">
                <a16:creationId xmlns:a16="http://schemas.microsoft.com/office/drawing/2014/main" id="{281E564F-EB49-4091-B3F9-0FA363D2356D}"/>
              </a:ext>
            </a:extLst>
          </p:cNvPr>
          <p:cNvSpPr/>
          <p:nvPr/>
        </p:nvSpPr>
        <p:spPr>
          <a:xfrm>
            <a:off x="1941721" y="4558072"/>
            <a:ext cx="231154" cy="276999"/>
          </a:xfrm>
          <a:prstGeom prst="rect">
            <a:avLst/>
          </a:prstGeom>
        </p:spPr>
        <p:txBody>
          <a:bodyPr wrap="none">
            <a:spAutoFit/>
          </a:bodyPr>
          <a:lstStyle/>
          <a:p>
            <a:pPr algn="ctr"/>
            <a:r>
              <a:rPr lang="en-GB" sz="1200" dirty="0">
                <a:latin typeface="Kalam" panose="02000000000000000000" pitchFamily="2" charset="0"/>
                <a:cs typeface="Kalam" panose="02000000000000000000" pitchFamily="2" charset="0"/>
              </a:rPr>
              <a:t>1</a:t>
            </a:r>
          </a:p>
        </p:txBody>
      </p:sp>
      <p:sp>
        <p:nvSpPr>
          <p:cNvPr id="3" name="Rectangle 2">
            <a:extLst>
              <a:ext uri="{FF2B5EF4-FFF2-40B4-BE49-F238E27FC236}">
                <a16:creationId xmlns:a16="http://schemas.microsoft.com/office/drawing/2014/main" id="{7B1E6D9B-CA66-4B08-9BF8-3F298AFD53A3}"/>
              </a:ext>
            </a:extLst>
          </p:cNvPr>
          <p:cNvSpPr/>
          <p:nvPr/>
        </p:nvSpPr>
        <p:spPr>
          <a:xfrm>
            <a:off x="447430" y="4986585"/>
            <a:ext cx="3872900" cy="1277786"/>
          </a:xfrm>
          <a:prstGeom prst="rect">
            <a:avLst/>
          </a:prstGeom>
          <a:solidFill>
            <a:srgbClr val="87BD31"/>
          </a:solidFill>
        </p:spPr>
        <p:txBody>
          <a:bodyPr wrap="square" lIns="288000">
            <a:spAutoFit/>
          </a:bodyPr>
          <a:lstStyle/>
          <a:p>
            <a:pPr>
              <a:lnSpc>
                <a:spcPct val="107000"/>
              </a:lnSpc>
              <a:spcAft>
                <a:spcPts val="800"/>
              </a:spcAft>
            </a:pPr>
            <a:r>
              <a:rPr lang="en-US" dirty="0">
                <a:solidFill>
                  <a:schemeClr val="bg1"/>
                </a:solidFill>
              </a:rPr>
              <a:t>Alex has not used zero as a placeholder when calculating 5 </a:t>
            </a:r>
            <a:r>
              <a:rPr lang="en-GB" b="1" dirty="0">
                <a:solidFill>
                  <a:schemeClr val="bg1"/>
                </a:solidFill>
              </a:rPr>
              <a:t>×</a:t>
            </a:r>
            <a:r>
              <a:rPr lang="en-US" dirty="0">
                <a:solidFill>
                  <a:schemeClr val="bg1"/>
                </a:solidFill>
              </a:rPr>
              <a:t> 20, so the answer to this has been recorded as 10 rather than 100.</a:t>
            </a:r>
            <a:endParaRPr lang="en-GB" dirty="0">
              <a:solidFill>
                <a:schemeClr val="bg1"/>
              </a:solidFill>
              <a:latin typeface="Calibri" panose="020F0502020204030204" pitchFamily="34" charset="0"/>
              <a:ea typeface="Calibri" panose="020F0502020204030204" pitchFamily="34" charset="0"/>
              <a:cs typeface="DengXian" panose="02010600030101010101" pitchFamily="2" charset="-122"/>
            </a:endParaRPr>
          </a:p>
        </p:txBody>
      </p:sp>
      <p:graphicFrame>
        <p:nvGraphicFramePr>
          <p:cNvPr id="16" name="Table 15">
            <a:extLst>
              <a:ext uri="{FF2B5EF4-FFF2-40B4-BE49-F238E27FC236}">
                <a16:creationId xmlns:a16="http://schemas.microsoft.com/office/drawing/2014/main" id="{5385F186-3B5F-4867-A768-D604BA38C5D5}"/>
              </a:ext>
            </a:extLst>
          </p:cNvPr>
          <p:cNvGraphicFramePr>
            <a:graphicFrameLocks noGrp="1"/>
          </p:cNvGraphicFramePr>
          <p:nvPr>
            <p:extLst>
              <p:ext uri="{D42A27DB-BD31-4B8C-83A1-F6EECF244321}">
                <p14:modId xmlns:p14="http://schemas.microsoft.com/office/powerpoint/2010/main" val="2434400886"/>
              </p:ext>
            </p:extLst>
          </p:nvPr>
        </p:nvGraphicFramePr>
        <p:xfrm>
          <a:off x="5434571" y="2412068"/>
          <a:ext cx="2316855" cy="2386435"/>
        </p:xfrm>
        <a:graphic>
          <a:graphicData uri="http://schemas.openxmlformats.org/drawingml/2006/table">
            <a:tbl>
              <a:tblPr firstRow="1" bandRow="1">
                <a:tableStyleId>{5C22544A-7EE6-4342-B048-85BDC9FD1C3A}</a:tableStyleId>
              </a:tblPr>
              <a:tblGrid>
                <a:gridCol w="463371">
                  <a:extLst>
                    <a:ext uri="{9D8B030D-6E8A-4147-A177-3AD203B41FA5}">
                      <a16:colId xmlns:a16="http://schemas.microsoft.com/office/drawing/2014/main" val="2195257319"/>
                    </a:ext>
                  </a:extLst>
                </a:gridCol>
                <a:gridCol w="463371">
                  <a:extLst>
                    <a:ext uri="{9D8B030D-6E8A-4147-A177-3AD203B41FA5}">
                      <a16:colId xmlns:a16="http://schemas.microsoft.com/office/drawing/2014/main" val="1098593698"/>
                    </a:ext>
                  </a:extLst>
                </a:gridCol>
                <a:gridCol w="463371">
                  <a:extLst>
                    <a:ext uri="{9D8B030D-6E8A-4147-A177-3AD203B41FA5}">
                      <a16:colId xmlns:a16="http://schemas.microsoft.com/office/drawing/2014/main" val="941069793"/>
                    </a:ext>
                  </a:extLst>
                </a:gridCol>
                <a:gridCol w="463371">
                  <a:extLst>
                    <a:ext uri="{9D8B030D-6E8A-4147-A177-3AD203B41FA5}">
                      <a16:colId xmlns:a16="http://schemas.microsoft.com/office/drawing/2014/main" val="3990929474"/>
                    </a:ext>
                  </a:extLst>
                </a:gridCol>
                <a:gridCol w="463371">
                  <a:extLst>
                    <a:ext uri="{9D8B030D-6E8A-4147-A177-3AD203B41FA5}">
                      <a16:colId xmlns:a16="http://schemas.microsoft.com/office/drawing/2014/main" val="1160449551"/>
                    </a:ext>
                  </a:extLst>
                </a:gridCol>
              </a:tblGrid>
              <a:tr h="477287">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rPr>
                        <a:t>2</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rPr>
                        <a:t>4</a:t>
                      </a: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800" b="0" dirty="0">
                          <a:solidFill>
                            <a:schemeClr val="tx1"/>
                          </a:solidFill>
                          <a:effectLst/>
                        </a:rPr>
                        <a:t>5</a:t>
                      </a: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705899"/>
                  </a:ext>
                </a:extLst>
              </a:tr>
              <a:tr h="477287">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a:t>
                      </a: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800" b="0" dirty="0">
                          <a:solidFill>
                            <a:schemeClr val="tx1"/>
                          </a:solidFill>
                          <a:effectLst/>
                        </a:rPr>
                        <a:t>7</a:t>
                      </a: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rPr>
                        <a:t>3</a:t>
                      </a: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9092"/>
                  </a:ext>
                </a:extLst>
              </a:tr>
              <a:tr h="477287">
                <a:tc>
                  <a:txBody>
                    <a:bodyPr/>
                    <a:lstStyle/>
                    <a:p>
                      <a:endParaRPr lang="en-GB" b="1" dirty="0">
                        <a:solidFill>
                          <a:srgbClr val="7CAD2D"/>
                        </a:solidFill>
                        <a:latin typeface="Kalam" panose="02000000000000000000" pitchFamily="2" charset="0"/>
                        <a:cs typeface="Kalam" panose="02000000000000000000" pitchFamily="2"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latin typeface="Kalam" panose="02000000000000000000" pitchFamily="2" charset="0"/>
                        <a:cs typeface="Kalam" panose="02000000000000000000" pitchFamily="2"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7</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2</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5</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595473"/>
                  </a:ext>
                </a:extLst>
              </a:tr>
              <a:tr h="477287">
                <a:tc>
                  <a:txBody>
                    <a:bodyPr/>
                    <a:lstStyle/>
                    <a:p>
                      <a:pPr algn="ctr"/>
                      <a:r>
                        <a:rPr lang="en-GB" b="0" dirty="0">
                          <a:solidFill>
                            <a:schemeClr val="tx1"/>
                          </a:solidFill>
                          <a:latin typeface="Kalam" panose="02000000000000000000" pitchFamily="2" charset="0"/>
                          <a:cs typeface="Kalam" panose="02000000000000000000" pitchFamily="2" charset="0"/>
                        </a:rPr>
                        <a:t>1</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7</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1</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5</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06465"/>
                  </a:ext>
                </a:extLst>
              </a:tr>
              <a:tr h="477287">
                <a:tc>
                  <a:txBody>
                    <a:bodyPr/>
                    <a:lstStyle/>
                    <a:p>
                      <a:pPr algn="ctr"/>
                      <a:r>
                        <a:rPr lang="en-GB" b="0" dirty="0">
                          <a:solidFill>
                            <a:schemeClr val="tx1"/>
                          </a:solidFill>
                          <a:latin typeface="Kalam" panose="02000000000000000000" pitchFamily="2" charset="0"/>
                          <a:cs typeface="Kalam" panose="02000000000000000000" pitchFamily="2" charset="0"/>
                        </a:rPr>
                        <a:t>1</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7</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8</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7</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latin typeface="Kalam" panose="02000000000000000000" pitchFamily="2" charset="0"/>
                          <a:cs typeface="Kalam" panose="02000000000000000000" pitchFamily="2" charset="0"/>
                        </a:rPr>
                        <a:t>5</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26162"/>
                  </a:ext>
                </a:extLst>
              </a:tr>
            </a:tbl>
          </a:graphicData>
        </a:graphic>
      </p:graphicFrame>
      <p:sp>
        <p:nvSpPr>
          <p:cNvPr id="18" name="Rectangle 17">
            <a:extLst>
              <a:ext uri="{FF2B5EF4-FFF2-40B4-BE49-F238E27FC236}">
                <a16:creationId xmlns:a16="http://schemas.microsoft.com/office/drawing/2014/main" id="{BED10E2A-53B4-41FE-8D1A-2CBE5DB673F4}"/>
              </a:ext>
            </a:extLst>
          </p:cNvPr>
          <p:cNvSpPr/>
          <p:nvPr/>
        </p:nvSpPr>
        <p:spPr>
          <a:xfrm>
            <a:off x="6446325" y="3613449"/>
            <a:ext cx="274434" cy="276999"/>
          </a:xfrm>
          <a:prstGeom prst="rect">
            <a:avLst/>
          </a:prstGeom>
        </p:spPr>
        <p:txBody>
          <a:bodyPr wrap="none">
            <a:spAutoFit/>
          </a:bodyPr>
          <a:lstStyle/>
          <a:p>
            <a:pPr algn="ctr"/>
            <a:r>
              <a:rPr lang="en-GB" sz="1200" dirty="0">
                <a:latin typeface="Kalam" panose="02000000000000000000" pitchFamily="2" charset="0"/>
                <a:cs typeface="Kalam" panose="02000000000000000000" pitchFamily="2" charset="0"/>
              </a:rPr>
              <a:t>2</a:t>
            </a:r>
          </a:p>
        </p:txBody>
      </p:sp>
      <p:sp>
        <p:nvSpPr>
          <p:cNvPr id="19" name="Rectangle 18">
            <a:extLst>
              <a:ext uri="{FF2B5EF4-FFF2-40B4-BE49-F238E27FC236}">
                <a16:creationId xmlns:a16="http://schemas.microsoft.com/office/drawing/2014/main" id="{7A39D95C-D815-4FE1-8F0E-F6616AFEC469}"/>
              </a:ext>
            </a:extLst>
          </p:cNvPr>
          <p:cNvSpPr/>
          <p:nvPr/>
        </p:nvSpPr>
        <p:spPr>
          <a:xfrm>
            <a:off x="5984735" y="4088396"/>
            <a:ext cx="264816" cy="276999"/>
          </a:xfrm>
          <a:prstGeom prst="rect">
            <a:avLst/>
          </a:prstGeom>
        </p:spPr>
        <p:txBody>
          <a:bodyPr wrap="none">
            <a:spAutoFit/>
          </a:bodyPr>
          <a:lstStyle/>
          <a:p>
            <a:pPr algn="ctr"/>
            <a:r>
              <a:rPr lang="en-GB" sz="1200" dirty="0">
                <a:latin typeface="Kalam" panose="02000000000000000000" pitchFamily="2" charset="0"/>
                <a:cs typeface="Kalam" panose="02000000000000000000" pitchFamily="2" charset="0"/>
              </a:rPr>
              <a:t>3</a:t>
            </a:r>
          </a:p>
        </p:txBody>
      </p:sp>
      <p:sp>
        <p:nvSpPr>
          <p:cNvPr id="21" name="Rectangle 20">
            <a:extLst>
              <a:ext uri="{FF2B5EF4-FFF2-40B4-BE49-F238E27FC236}">
                <a16:creationId xmlns:a16="http://schemas.microsoft.com/office/drawing/2014/main" id="{5928CD8D-3559-44AF-99D3-05F06C13F8E4}"/>
              </a:ext>
            </a:extLst>
          </p:cNvPr>
          <p:cNvSpPr/>
          <p:nvPr/>
        </p:nvSpPr>
        <p:spPr>
          <a:xfrm>
            <a:off x="6453539" y="4088396"/>
            <a:ext cx="264816" cy="276999"/>
          </a:xfrm>
          <a:prstGeom prst="rect">
            <a:avLst/>
          </a:prstGeom>
        </p:spPr>
        <p:txBody>
          <a:bodyPr wrap="none">
            <a:spAutoFit/>
          </a:bodyPr>
          <a:lstStyle/>
          <a:p>
            <a:pPr algn="ctr"/>
            <a:r>
              <a:rPr lang="en-GB" sz="1200" dirty="0">
                <a:latin typeface="Kalam" panose="02000000000000000000" pitchFamily="2" charset="0"/>
                <a:cs typeface="Kalam" panose="02000000000000000000" pitchFamily="2" charset="0"/>
              </a:rPr>
              <a:t>3</a:t>
            </a:r>
          </a:p>
        </p:txBody>
      </p:sp>
      <p:sp>
        <p:nvSpPr>
          <p:cNvPr id="22" name="Rectangle 21">
            <a:extLst>
              <a:ext uri="{FF2B5EF4-FFF2-40B4-BE49-F238E27FC236}">
                <a16:creationId xmlns:a16="http://schemas.microsoft.com/office/drawing/2014/main" id="{B96220A5-1391-4BCA-B3D8-3BAC5FB9F750}"/>
              </a:ext>
            </a:extLst>
          </p:cNvPr>
          <p:cNvSpPr/>
          <p:nvPr/>
        </p:nvSpPr>
        <p:spPr>
          <a:xfrm>
            <a:off x="4821235" y="4986585"/>
            <a:ext cx="3872900" cy="1319758"/>
          </a:xfrm>
          <a:prstGeom prst="rect">
            <a:avLst/>
          </a:prstGeom>
          <a:solidFill>
            <a:srgbClr val="87BD31"/>
          </a:solidFill>
        </p:spPr>
        <p:txBody>
          <a:bodyPr wrap="square" lIns="72000" tIns="360000" rIns="360000" bIns="360000">
            <a:spAutoFit/>
          </a:bodyPr>
          <a:lstStyle/>
          <a:p>
            <a:pPr algn="r">
              <a:lnSpc>
                <a:spcPct val="107000"/>
              </a:lnSpc>
              <a:spcAft>
                <a:spcPts val="800"/>
              </a:spcAft>
            </a:pPr>
            <a:r>
              <a:rPr lang="en-US" dirty="0">
                <a:solidFill>
                  <a:schemeClr val="bg1"/>
                </a:solidFill>
              </a:rPr>
              <a:t>Alex did not record the </a:t>
            </a:r>
            <a:br>
              <a:rPr lang="en-US" dirty="0">
                <a:solidFill>
                  <a:schemeClr val="bg1"/>
                </a:solidFill>
              </a:rPr>
            </a:br>
            <a:r>
              <a:rPr lang="en-US" dirty="0">
                <a:solidFill>
                  <a:schemeClr val="bg1"/>
                </a:solidFill>
              </a:rPr>
              <a:t>regrouped ten from 5 </a:t>
            </a:r>
            <a:r>
              <a:rPr lang="en-GB" dirty="0">
                <a:solidFill>
                  <a:schemeClr val="bg1"/>
                </a:solidFill>
              </a:rPr>
              <a:t>×</a:t>
            </a:r>
            <a:r>
              <a:rPr lang="en-US" dirty="0">
                <a:solidFill>
                  <a:schemeClr val="bg1"/>
                </a:solidFill>
              </a:rPr>
              <a:t> 3.</a:t>
            </a:r>
            <a:endParaRPr lang="en-GB" dirty="0">
              <a:solidFill>
                <a:schemeClr val="bg1"/>
              </a:solidFill>
              <a:latin typeface="Calibri" panose="020F0502020204030204" pitchFamily="34" charset="0"/>
              <a:ea typeface="Calibri" panose="020F0502020204030204" pitchFamily="34" charset="0"/>
              <a:cs typeface="DengXian" panose="02010600030101010101" pitchFamily="2" charset="-122"/>
            </a:endParaRPr>
          </a:p>
        </p:txBody>
      </p:sp>
      <p:graphicFrame>
        <p:nvGraphicFramePr>
          <p:cNvPr id="23" name="Table 22">
            <a:extLst>
              <a:ext uri="{FF2B5EF4-FFF2-40B4-BE49-F238E27FC236}">
                <a16:creationId xmlns:a16="http://schemas.microsoft.com/office/drawing/2014/main" id="{F7A15521-BB6B-4BB9-A4C9-E6C1B39563C3}"/>
              </a:ext>
            </a:extLst>
          </p:cNvPr>
          <p:cNvGraphicFramePr>
            <a:graphicFrameLocks noGrp="1"/>
          </p:cNvGraphicFramePr>
          <p:nvPr>
            <p:extLst>
              <p:ext uri="{D42A27DB-BD31-4B8C-83A1-F6EECF244321}">
                <p14:modId xmlns:p14="http://schemas.microsoft.com/office/powerpoint/2010/main" val="385400738"/>
              </p:ext>
            </p:extLst>
          </p:nvPr>
        </p:nvGraphicFramePr>
        <p:xfrm>
          <a:off x="1365910" y="2412068"/>
          <a:ext cx="2316855" cy="2386435"/>
        </p:xfrm>
        <a:graphic>
          <a:graphicData uri="http://schemas.openxmlformats.org/drawingml/2006/table">
            <a:tbl>
              <a:tblPr firstRow="1" bandRow="1">
                <a:tableStyleId>{5C22544A-7EE6-4342-B048-85BDC9FD1C3A}</a:tableStyleId>
              </a:tblPr>
              <a:tblGrid>
                <a:gridCol w="463371">
                  <a:extLst>
                    <a:ext uri="{9D8B030D-6E8A-4147-A177-3AD203B41FA5}">
                      <a16:colId xmlns:a16="http://schemas.microsoft.com/office/drawing/2014/main" val="2195257319"/>
                    </a:ext>
                  </a:extLst>
                </a:gridCol>
                <a:gridCol w="463371">
                  <a:extLst>
                    <a:ext uri="{9D8B030D-6E8A-4147-A177-3AD203B41FA5}">
                      <a16:colId xmlns:a16="http://schemas.microsoft.com/office/drawing/2014/main" val="1098593698"/>
                    </a:ext>
                  </a:extLst>
                </a:gridCol>
                <a:gridCol w="463371">
                  <a:extLst>
                    <a:ext uri="{9D8B030D-6E8A-4147-A177-3AD203B41FA5}">
                      <a16:colId xmlns:a16="http://schemas.microsoft.com/office/drawing/2014/main" val="941069793"/>
                    </a:ext>
                  </a:extLst>
                </a:gridCol>
                <a:gridCol w="463371">
                  <a:extLst>
                    <a:ext uri="{9D8B030D-6E8A-4147-A177-3AD203B41FA5}">
                      <a16:colId xmlns:a16="http://schemas.microsoft.com/office/drawing/2014/main" val="3990929474"/>
                    </a:ext>
                  </a:extLst>
                </a:gridCol>
                <a:gridCol w="463371">
                  <a:extLst>
                    <a:ext uri="{9D8B030D-6E8A-4147-A177-3AD203B41FA5}">
                      <a16:colId xmlns:a16="http://schemas.microsoft.com/office/drawing/2014/main" val="1160449551"/>
                    </a:ext>
                  </a:extLst>
                </a:gridCol>
              </a:tblGrid>
              <a:tr h="477287">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4</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5</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705899"/>
                  </a:ext>
                </a:extLst>
              </a:tr>
              <a:tr h="477287">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a:t>
                      </a: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2</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6</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9092"/>
                  </a:ext>
                </a:extLst>
              </a:tr>
              <a:tr h="477287">
                <a:tc>
                  <a:txBody>
                    <a:bodyPr/>
                    <a:lstStyle/>
                    <a:p>
                      <a:endParaRPr lang="en-GB" b="1" dirty="0">
                        <a:solidFill>
                          <a:srgbClr val="87BD3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2</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6</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1</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595473"/>
                  </a:ext>
                </a:extLst>
              </a:tr>
              <a:tr h="477287">
                <a:tc>
                  <a:txBody>
                    <a:bodyPr/>
                    <a:lstStyle/>
                    <a:p>
                      <a:pPr algn="ctr"/>
                      <a:endParaRPr lang="en-GB" b="1" dirty="0">
                        <a:solidFill>
                          <a:srgbClr val="87BD3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8</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7</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06465"/>
                  </a:ext>
                </a:extLst>
              </a:tr>
              <a:tr h="477287">
                <a:tc>
                  <a:txBody>
                    <a:bodyPr/>
                    <a:lstStyle/>
                    <a:p>
                      <a:pPr algn="ctr"/>
                      <a:r>
                        <a:rPr lang="en-GB" b="1" dirty="0">
                          <a:solidFill>
                            <a:srgbClr val="87BD31"/>
                          </a:solidFill>
                          <a:latin typeface="Kalam" panose="02000000000000000000" pitchFamily="2" charset="0"/>
                          <a:cs typeface="Kalam" panose="02000000000000000000" pitchFamily="2" charset="0"/>
                        </a:rPr>
                        <a:t>1</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1</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1</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0</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26162"/>
                  </a:ext>
                </a:extLst>
              </a:tr>
            </a:tbl>
          </a:graphicData>
        </a:graphic>
      </p:graphicFrame>
      <p:grpSp>
        <p:nvGrpSpPr>
          <p:cNvPr id="24" name="Group 23">
            <a:extLst>
              <a:ext uri="{FF2B5EF4-FFF2-40B4-BE49-F238E27FC236}">
                <a16:creationId xmlns:a16="http://schemas.microsoft.com/office/drawing/2014/main" id="{CEADC273-4842-4AFF-BEFC-D9F487A45D5A}"/>
              </a:ext>
            </a:extLst>
          </p:cNvPr>
          <p:cNvGrpSpPr/>
          <p:nvPr/>
        </p:nvGrpSpPr>
        <p:grpSpPr>
          <a:xfrm>
            <a:off x="1932905" y="3613449"/>
            <a:ext cx="1203563" cy="1414569"/>
            <a:chOff x="1932905" y="3672172"/>
            <a:chExt cx="1203563" cy="1414569"/>
          </a:xfrm>
        </p:grpSpPr>
        <p:sp>
          <p:nvSpPr>
            <p:cNvPr id="25" name="Rectangle 24">
              <a:extLst>
                <a:ext uri="{FF2B5EF4-FFF2-40B4-BE49-F238E27FC236}">
                  <a16:creationId xmlns:a16="http://schemas.microsoft.com/office/drawing/2014/main" id="{C11BA622-C272-4C73-84AB-A589914D9B0C}"/>
                </a:ext>
              </a:extLst>
            </p:cNvPr>
            <p:cNvSpPr/>
            <p:nvPr/>
          </p:nvSpPr>
          <p:spPr>
            <a:xfrm>
              <a:off x="2870048" y="3672172"/>
              <a:ext cx="266420" cy="276999"/>
            </a:xfrm>
            <a:prstGeom prst="rect">
              <a:avLst/>
            </a:prstGeom>
          </p:spPr>
          <p:txBody>
            <a:bodyPr wrap="none">
              <a:spAutoFit/>
            </a:bodyPr>
            <a:lstStyle/>
            <a:p>
              <a:pPr algn="ctr"/>
              <a:r>
                <a:rPr lang="en-GB" sz="1200" b="1" dirty="0">
                  <a:solidFill>
                    <a:srgbClr val="87BD31"/>
                  </a:solidFill>
                  <a:latin typeface="Kalam" panose="02000000000000000000" pitchFamily="2" charset="0"/>
                  <a:cs typeface="Kalam" panose="02000000000000000000" pitchFamily="2" charset="0"/>
                </a:rPr>
                <a:t>3</a:t>
              </a:r>
            </a:p>
          </p:txBody>
        </p:sp>
        <p:sp>
          <p:nvSpPr>
            <p:cNvPr id="26" name="Rectangle 25">
              <a:extLst>
                <a:ext uri="{FF2B5EF4-FFF2-40B4-BE49-F238E27FC236}">
                  <a16:creationId xmlns:a16="http://schemas.microsoft.com/office/drawing/2014/main" id="{54929606-325E-4601-860E-67C8FFCAE403}"/>
                </a:ext>
              </a:extLst>
            </p:cNvPr>
            <p:cNvSpPr/>
            <p:nvPr/>
          </p:nvSpPr>
          <p:spPr>
            <a:xfrm>
              <a:off x="2377664" y="3672172"/>
              <a:ext cx="274434" cy="276999"/>
            </a:xfrm>
            <a:prstGeom prst="rect">
              <a:avLst/>
            </a:prstGeom>
          </p:spPr>
          <p:txBody>
            <a:bodyPr wrap="none">
              <a:spAutoFit/>
            </a:bodyPr>
            <a:lstStyle/>
            <a:p>
              <a:pPr algn="ctr"/>
              <a:r>
                <a:rPr lang="en-GB" sz="1200" b="1" dirty="0">
                  <a:solidFill>
                    <a:srgbClr val="87BD31"/>
                  </a:solidFill>
                  <a:latin typeface="Kalam" panose="02000000000000000000" pitchFamily="2" charset="0"/>
                  <a:cs typeface="Kalam" panose="02000000000000000000" pitchFamily="2" charset="0"/>
                </a:rPr>
                <a:t>2</a:t>
              </a:r>
            </a:p>
          </p:txBody>
        </p:sp>
        <p:sp>
          <p:nvSpPr>
            <p:cNvPr id="27" name="Rectangle 26">
              <a:extLst>
                <a:ext uri="{FF2B5EF4-FFF2-40B4-BE49-F238E27FC236}">
                  <a16:creationId xmlns:a16="http://schemas.microsoft.com/office/drawing/2014/main" id="{35E2912F-8544-42BA-AAFF-8ED637CEBD9D}"/>
                </a:ext>
              </a:extLst>
            </p:cNvPr>
            <p:cNvSpPr/>
            <p:nvPr/>
          </p:nvSpPr>
          <p:spPr>
            <a:xfrm>
              <a:off x="2397976" y="4131822"/>
              <a:ext cx="233809" cy="276999"/>
            </a:xfrm>
            <a:prstGeom prst="rect">
              <a:avLst/>
            </a:prstGeom>
          </p:spPr>
          <p:txBody>
            <a:bodyPr wrap="square">
              <a:spAutoFit/>
            </a:bodyPr>
            <a:lstStyle/>
            <a:p>
              <a:pPr algn="ctr"/>
              <a:r>
                <a:rPr lang="en-GB" sz="1200" b="1" dirty="0">
                  <a:solidFill>
                    <a:srgbClr val="87BD31"/>
                  </a:solidFill>
                  <a:latin typeface="Kalam" panose="02000000000000000000" pitchFamily="2" charset="0"/>
                  <a:cs typeface="Kalam" panose="02000000000000000000" pitchFamily="2" charset="0"/>
                </a:rPr>
                <a:t>1</a:t>
              </a:r>
            </a:p>
          </p:txBody>
        </p:sp>
        <p:sp>
          <p:nvSpPr>
            <p:cNvPr id="28" name="Rectangle 27">
              <a:extLst>
                <a:ext uri="{FF2B5EF4-FFF2-40B4-BE49-F238E27FC236}">
                  <a16:creationId xmlns:a16="http://schemas.microsoft.com/office/drawing/2014/main" id="{25876F81-309E-4B02-BEC2-D3C9AF59EA2B}"/>
                </a:ext>
              </a:extLst>
            </p:cNvPr>
            <p:cNvSpPr/>
            <p:nvPr/>
          </p:nvSpPr>
          <p:spPr>
            <a:xfrm>
              <a:off x="1932905" y="4809742"/>
              <a:ext cx="248787" cy="276999"/>
            </a:xfrm>
            <a:prstGeom prst="rect">
              <a:avLst/>
            </a:prstGeom>
          </p:spPr>
          <p:txBody>
            <a:bodyPr wrap="square">
              <a:spAutoFit/>
            </a:bodyPr>
            <a:lstStyle/>
            <a:p>
              <a:pPr algn="ctr"/>
              <a:r>
                <a:rPr lang="en-GB" sz="1200" b="1" dirty="0">
                  <a:solidFill>
                    <a:srgbClr val="87BD31"/>
                  </a:solidFill>
                  <a:latin typeface="Kalam" panose="02000000000000000000" pitchFamily="2" charset="0"/>
                  <a:cs typeface="Kalam" panose="02000000000000000000" pitchFamily="2" charset="0"/>
                </a:rPr>
                <a:t>1</a:t>
              </a:r>
            </a:p>
          </p:txBody>
        </p:sp>
      </p:grpSp>
      <p:graphicFrame>
        <p:nvGraphicFramePr>
          <p:cNvPr id="29" name="Table 28">
            <a:extLst>
              <a:ext uri="{FF2B5EF4-FFF2-40B4-BE49-F238E27FC236}">
                <a16:creationId xmlns:a16="http://schemas.microsoft.com/office/drawing/2014/main" id="{C366CB93-FA2D-4852-8DA7-E65C9ADF61A6}"/>
              </a:ext>
            </a:extLst>
          </p:cNvPr>
          <p:cNvGraphicFramePr>
            <a:graphicFrameLocks noGrp="1"/>
          </p:cNvGraphicFramePr>
          <p:nvPr>
            <p:extLst>
              <p:ext uri="{D42A27DB-BD31-4B8C-83A1-F6EECF244321}">
                <p14:modId xmlns:p14="http://schemas.microsoft.com/office/powerpoint/2010/main" val="1352047984"/>
              </p:ext>
            </p:extLst>
          </p:nvPr>
        </p:nvGraphicFramePr>
        <p:xfrm>
          <a:off x="5434571" y="2412068"/>
          <a:ext cx="2316855" cy="2386435"/>
        </p:xfrm>
        <a:graphic>
          <a:graphicData uri="http://schemas.openxmlformats.org/drawingml/2006/table">
            <a:tbl>
              <a:tblPr firstRow="1" bandRow="1">
                <a:tableStyleId>{5C22544A-7EE6-4342-B048-85BDC9FD1C3A}</a:tableStyleId>
              </a:tblPr>
              <a:tblGrid>
                <a:gridCol w="463371">
                  <a:extLst>
                    <a:ext uri="{9D8B030D-6E8A-4147-A177-3AD203B41FA5}">
                      <a16:colId xmlns:a16="http://schemas.microsoft.com/office/drawing/2014/main" val="2195257319"/>
                    </a:ext>
                  </a:extLst>
                </a:gridCol>
                <a:gridCol w="463371">
                  <a:extLst>
                    <a:ext uri="{9D8B030D-6E8A-4147-A177-3AD203B41FA5}">
                      <a16:colId xmlns:a16="http://schemas.microsoft.com/office/drawing/2014/main" val="1098593698"/>
                    </a:ext>
                  </a:extLst>
                </a:gridCol>
                <a:gridCol w="463371">
                  <a:extLst>
                    <a:ext uri="{9D8B030D-6E8A-4147-A177-3AD203B41FA5}">
                      <a16:colId xmlns:a16="http://schemas.microsoft.com/office/drawing/2014/main" val="941069793"/>
                    </a:ext>
                  </a:extLst>
                </a:gridCol>
                <a:gridCol w="463371">
                  <a:extLst>
                    <a:ext uri="{9D8B030D-6E8A-4147-A177-3AD203B41FA5}">
                      <a16:colId xmlns:a16="http://schemas.microsoft.com/office/drawing/2014/main" val="3990929474"/>
                    </a:ext>
                  </a:extLst>
                </a:gridCol>
                <a:gridCol w="463371">
                  <a:extLst>
                    <a:ext uri="{9D8B030D-6E8A-4147-A177-3AD203B41FA5}">
                      <a16:colId xmlns:a16="http://schemas.microsoft.com/office/drawing/2014/main" val="1160449551"/>
                    </a:ext>
                  </a:extLst>
                </a:gridCol>
              </a:tblGrid>
              <a:tr h="477287">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rPr>
                        <a:t>2</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rPr>
                        <a:t>4</a:t>
                      </a: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800" b="0" dirty="0">
                          <a:solidFill>
                            <a:schemeClr val="tx1"/>
                          </a:solidFill>
                          <a:effectLst/>
                        </a:rPr>
                        <a:t>5</a:t>
                      </a: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705899"/>
                  </a:ext>
                </a:extLst>
              </a:tr>
              <a:tr h="477287">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a:t>
                      </a: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800" b="0" dirty="0">
                          <a:solidFill>
                            <a:schemeClr val="tx1"/>
                          </a:solidFill>
                          <a:effectLst/>
                        </a:rPr>
                        <a:t>7</a:t>
                      </a: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rPr>
                        <a:t>3</a:t>
                      </a:r>
                      <a:endParaRPr lang="en-GB" sz="1800" b="0" dirty="0">
                        <a:solidFill>
                          <a:schemeClr val="tx1"/>
                        </a:solidFill>
                        <a:effectLst/>
                        <a:latin typeface="Calibri" panose="020F0502020204030204" pitchFamily="34" charset="0"/>
                        <a:ea typeface="Calibri" panose="020F0502020204030204" pitchFamily="34" charset="0"/>
                        <a:cs typeface="DengXian" panose="02010600030101010101" pitchFamily="2" charset="-122"/>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9092"/>
                  </a:ext>
                </a:extLst>
              </a:tr>
              <a:tr h="477287">
                <a:tc>
                  <a:txBody>
                    <a:bodyPr/>
                    <a:lstStyle/>
                    <a:p>
                      <a:endParaRPr lang="en-GB" b="1" dirty="0">
                        <a:solidFill>
                          <a:srgbClr val="87BD31"/>
                        </a:solidFill>
                        <a:latin typeface="Kalam" panose="02000000000000000000" pitchFamily="2" charset="0"/>
                        <a:cs typeface="Kalam" panose="02000000000000000000" pitchFamily="2" charset="0"/>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1" dirty="0">
                        <a:solidFill>
                          <a:srgbClr val="87BD31"/>
                        </a:solidFill>
                        <a:latin typeface="Kalam" panose="02000000000000000000" pitchFamily="2" charset="0"/>
                        <a:cs typeface="Kalam" panose="02000000000000000000" pitchFamily="2"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7</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3</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5</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595473"/>
                  </a:ext>
                </a:extLst>
              </a:tr>
              <a:tr h="477287">
                <a:tc>
                  <a:txBody>
                    <a:bodyPr/>
                    <a:lstStyle/>
                    <a:p>
                      <a:pPr algn="ctr"/>
                      <a:r>
                        <a:rPr lang="en-GB" b="1" dirty="0">
                          <a:solidFill>
                            <a:srgbClr val="87BD31"/>
                          </a:solidFill>
                          <a:latin typeface="Kalam" panose="02000000000000000000" pitchFamily="2" charset="0"/>
                          <a:cs typeface="Kalam" panose="02000000000000000000" pitchFamily="2" charset="0"/>
                        </a:rPr>
                        <a:t>1</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7</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1</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5</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06465"/>
                  </a:ext>
                </a:extLst>
              </a:tr>
              <a:tr h="477287">
                <a:tc>
                  <a:txBody>
                    <a:bodyPr/>
                    <a:lstStyle/>
                    <a:p>
                      <a:pPr algn="ctr"/>
                      <a:r>
                        <a:rPr lang="en-GB" b="1" dirty="0">
                          <a:solidFill>
                            <a:srgbClr val="87BD31"/>
                          </a:solidFill>
                          <a:latin typeface="Kalam" panose="02000000000000000000" pitchFamily="2" charset="0"/>
                          <a:cs typeface="Kalam" panose="02000000000000000000" pitchFamily="2" charset="0"/>
                        </a:rPr>
                        <a:t>1</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7</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8</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8</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1" dirty="0">
                          <a:solidFill>
                            <a:srgbClr val="87BD31"/>
                          </a:solidFill>
                          <a:latin typeface="Kalam" panose="02000000000000000000" pitchFamily="2" charset="0"/>
                          <a:cs typeface="Kalam" panose="02000000000000000000" pitchFamily="2" charset="0"/>
                        </a:rPr>
                        <a:t>5</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26162"/>
                  </a:ext>
                </a:extLst>
              </a:tr>
            </a:tbl>
          </a:graphicData>
        </a:graphic>
      </p:graphicFrame>
      <p:grpSp>
        <p:nvGrpSpPr>
          <p:cNvPr id="30" name="Group 29">
            <a:extLst>
              <a:ext uri="{FF2B5EF4-FFF2-40B4-BE49-F238E27FC236}">
                <a16:creationId xmlns:a16="http://schemas.microsoft.com/office/drawing/2014/main" id="{4B0E0FF0-922C-4EE3-B2A2-11FED8C55C47}"/>
              </a:ext>
            </a:extLst>
          </p:cNvPr>
          <p:cNvGrpSpPr/>
          <p:nvPr/>
        </p:nvGrpSpPr>
        <p:grpSpPr>
          <a:xfrm>
            <a:off x="5984735" y="3613449"/>
            <a:ext cx="1184196" cy="751946"/>
            <a:chOff x="5984735" y="3672172"/>
            <a:chExt cx="1184196" cy="751946"/>
          </a:xfrm>
        </p:grpSpPr>
        <p:sp>
          <p:nvSpPr>
            <p:cNvPr id="31" name="Rectangle 30">
              <a:extLst>
                <a:ext uri="{FF2B5EF4-FFF2-40B4-BE49-F238E27FC236}">
                  <a16:creationId xmlns:a16="http://schemas.microsoft.com/office/drawing/2014/main" id="{4838C6C4-9F44-46E0-93E5-19E436E562C3}"/>
                </a:ext>
              </a:extLst>
            </p:cNvPr>
            <p:cNvSpPr/>
            <p:nvPr/>
          </p:nvSpPr>
          <p:spPr>
            <a:xfrm>
              <a:off x="6467965" y="3672172"/>
              <a:ext cx="231154" cy="276999"/>
            </a:xfrm>
            <a:prstGeom prst="rect">
              <a:avLst/>
            </a:prstGeom>
          </p:spPr>
          <p:txBody>
            <a:bodyPr wrap="none">
              <a:spAutoFit/>
            </a:bodyPr>
            <a:lstStyle/>
            <a:p>
              <a:pPr algn="ctr"/>
              <a:r>
                <a:rPr lang="en-GB" sz="1200" b="1" dirty="0">
                  <a:solidFill>
                    <a:srgbClr val="87BD31"/>
                  </a:solidFill>
                  <a:latin typeface="Kalam" panose="02000000000000000000" pitchFamily="2" charset="0"/>
                  <a:cs typeface="Kalam" panose="02000000000000000000" pitchFamily="2" charset="0"/>
                </a:rPr>
                <a:t>1</a:t>
              </a:r>
            </a:p>
          </p:txBody>
        </p:sp>
        <p:sp>
          <p:nvSpPr>
            <p:cNvPr id="32" name="Rectangle 31">
              <a:extLst>
                <a:ext uri="{FF2B5EF4-FFF2-40B4-BE49-F238E27FC236}">
                  <a16:creationId xmlns:a16="http://schemas.microsoft.com/office/drawing/2014/main" id="{1BEDC459-3B30-4B58-8F00-13EDE20E8217}"/>
                </a:ext>
              </a:extLst>
            </p:cNvPr>
            <p:cNvSpPr/>
            <p:nvPr/>
          </p:nvSpPr>
          <p:spPr>
            <a:xfrm>
              <a:off x="5984735" y="4147119"/>
              <a:ext cx="264816" cy="276999"/>
            </a:xfrm>
            <a:prstGeom prst="rect">
              <a:avLst/>
            </a:prstGeom>
          </p:spPr>
          <p:txBody>
            <a:bodyPr wrap="none">
              <a:spAutoFit/>
            </a:bodyPr>
            <a:lstStyle/>
            <a:p>
              <a:pPr algn="ctr"/>
              <a:r>
                <a:rPr lang="en-GB" sz="1200" b="1" dirty="0">
                  <a:solidFill>
                    <a:srgbClr val="87BD31"/>
                  </a:solidFill>
                  <a:latin typeface="Kalam" panose="02000000000000000000" pitchFamily="2" charset="0"/>
                  <a:cs typeface="Kalam" panose="02000000000000000000" pitchFamily="2" charset="0"/>
                </a:rPr>
                <a:t>3</a:t>
              </a:r>
            </a:p>
          </p:txBody>
        </p:sp>
        <p:sp>
          <p:nvSpPr>
            <p:cNvPr id="33" name="Rectangle 32">
              <a:extLst>
                <a:ext uri="{FF2B5EF4-FFF2-40B4-BE49-F238E27FC236}">
                  <a16:creationId xmlns:a16="http://schemas.microsoft.com/office/drawing/2014/main" id="{5801CF4A-B904-42FE-8C72-F518F422A7F7}"/>
                </a:ext>
              </a:extLst>
            </p:cNvPr>
            <p:cNvSpPr/>
            <p:nvPr/>
          </p:nvSpPr>
          <p:spPr>
            <a:xfrm>
              <a:off x="6453539" y="4147119"/>
              <a:ext cx="264816" cy="276999"/>
            </a:xfrm>
            <a:prstGeom prst="rect">
              <a:avLst/>
            </a:prstGeom>
          </p:spPr>
          <p:txBody>
            <a:bodyPr wrap="none">
              <a:spAutoFit/>
            </a:bodyPr>
            <a:lstStyle/>
            <a:p>
              <a:pPr algn="ctr"/>
              <a:r>
                <a:rPr lang="en-GB" sz="1200" b="1" dirty="0">
                  <a:solidFill>
                    <a:srgbClr val="87BD31"/>
                  </a:solidFill>
                  <a:latin typeface="Kalam" panose="02000000000000000000" pitchFamily="2" charset="0"/>
                  <a:cs typeface="Kalam" panose="02000000000000000000" pitchFamily="2" charset="0"/>
                </a:rPr>
                <a:t>3</a:t>
              </a:r>
            </a:p>
          </p:txBody>
        </p:sp>
        <p:sp>
          <p:nvSpPr>
            <p:cNvPr id="34" name="Rectangle 33">
              <a:extLst>
                <a:ext uri="{FF2B5EF4-FFF2-40B4-BE49-F238E27FC236}">
                  <a16:creationId xmlns:a16="http://schemas.microsoft.com/office/drawing/2014/main" id="{B1B619D1-F0AF-47E5-9C9B-C64FB8B20204}"/>
                </a:ext>
              </a:extLst>
            </p:cNvPr>
            <p:cNvSpPr/>
            <p:nvPr/>
          </p:nvSpPr>
          <p:spPr>
            <a:xfrm>
              <a:off x="6937777" y="3672172"/>
              <a:ext cx="231154" cy="276999"/>
            </a:xfrm>
            <a:prstGeom prst="rect">
              <a:avLst/>
            </a:prstGeom>
          </p:spPr>
          <p:txBody>
            <a:bodyPr wrap="none">
              <a:spAutoFit/>
            </a:bodyPr>
            <a:lstStyle/>
            <a:p>
              <a:pPr algn="ctr"/>
              <a:r>
                <a:rPr lang="en-GB" sz="1200" b="1" dirty="0">
                  <a:solidFill>
                    <a:srgbClr val="87BD31"/>
                  </a:solidFill>
                  <a:latin typeface="Kalam" panose="02000000000000000000" pitchFamily="2" charset="0"/>
                  <a:cs typeface="Kalam" panose="02000000000000000000" pitchFamily="2" charset="0"/>
                </a:rPr>
                <a:t>1</a:t>
              </a:r>
            </a:p>
          </p:txBody>
        </p:sp>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5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childTnLst>
                          </p:cTn>
                        </p:par>
                        <p:par>
                          <p:cTn id="20" fill="hold">
                            <p:stCondLst>
                              <p:cond delay="500"/>
                            </p:stCondLst>
                            <p:childTnLst>
                              <p:par>
                                <p:cTn id="21" presetID="10" presetClass="entr" presetSubtype="0" fill="hold" nodeType="after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50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F6A188-BE0B-47AD-BE1E-5F17942936DF}"/>
              </a:ext>
            </a:extLst>
          </p:cNvPr>
          <p:cNvSpPr/>
          <p:nvPr/>
        </p:nvSpPr>
        <p:spPr>
          <a:xfrm>
            <a:off x="809863" y="3155363"/>
            <a:ext cx="7510271" cy="369332"/>
          </a:xfrm>
          <a:prstGeom prst="rect">
            <a:avLst/>
          </a:prstGeom>
          <a:solidFill>
            <a:srgbClr val="87BD31"/>
          </a:solidFill>
          <a:ln w="19050">
            <a:solidFill>
              <a:srgbClr val="87BD31"/>
            </a:solidFill>
          </a:ln>
        </p:spPr>
        <p:txBody>
          <a:bodyPr wrap="square">
            <a:spAutoFit/>
          </a:bodyPr>
          <a:lstStyle/>
          <a:p>
            <a:pPr indent="0"/>
            <a:r>
              <a:rPr lang="en-GB" b="1" dirty="0">
                <a:solidFill>
                  <a:schemeClr val="bg1"/>
                </a:solidFill>
              </a:rPr>
              <a:t>357 × 34 = 12 138</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300205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3 Digits by 2 Digits</a:t>
            </a:r>
          </a:p>
        </p:txBody>
      </p:sp>
      <p:sp>
        <p:nvSpPr>
          <p:cNvPr id="10" name="Rectangle 9"/>
          <p:cNvSpPr/>
          <p:nvPr/>
        </p:nvSpPr>
        <p:spPr>
          <a:xfrm>
            <a:off x="3366193"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3366193"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170FD5-D4DD-40EA-92DA-D8B667CDB956}"/>
              </a:ext>
            </a:extLst>
          </p:cNvPr>
          <p:cNvSpPr txBox="1"/>
          <p:nvPr/>
        </p:nvSpPr>
        <p:spPr>
          <a:xfrm>
            <a:off x="704676" y="1264892"/>
            <a:ext cx="7734008" cy="1326105"/>
          </a:xfrm>
          <a:prstGeom prst="rect">
            <a:avLst/>
          </a:prstGeom>
          <a:noFill/>
          <a:ln w="19050">
            <a:noFill/>
          </a:ln>
        </p:spPr>
        <p:txBody>
          <a:bodyPr wrap="square" lIns="108000" tIns="108000" rIns="108000" bIns="108000" rtlCol="0">
            <a:spAutoFit/>
          </a:bodyPr>
          <a:lstStyle/>
          <a:p>
            <a:pPr indent="0"/>
            <a:r>
              <a:rPr lang="en-GB" dirty="0" err="1"/>
              <a:t>Twinkl</a:t>
            </a:r>
            <a:r>
              <a:rPr lang="en-GB" dirty="0"/>
              <a:t> Primary School is ordering stationery ready for September.</a:t>
            </a:r>
          </a:p>
          <a:p>
            <a:pPr indent="0"/>
            <a:endParaRPr lang="en-GB" dirty="0"/>
          </a:p>
          <a:p>
            <a:pPr indent="0"/>
            <a:r>
              <a:rPr lang="en-GB" dirty="0"/>
              <a:t>357 boxes of pencils and 223 boxes of pens are ordered. Pens come in boxes of 26 and pencils come in boxes of 34. </a:t>
            </a:r>
          </a:p>
        </p:txBody>
      </p:sp>
      <p:sp>
        <p:nvSpPr>
          <p:cNvPr id="2" name="Rectangle 1">
            <a:extLst>
              <a:ext uri="{FF2B5EF4-FFF2-40B4-BE49-F238E27FC236}">
                <a16:creationId xmlns:a16="http://schemas.microsoft.com/office/drawing/2014/main" id="{CA6CAE09-F513-4862-BAE5-D1224525D649}"/>
              </a:ext>
            </a:extLst>
          </p:cNvPr>
          <p:cNvSpPr/>
          <p:nvPr/>
        </p:nvSpPr>
        <p:spPr>
          <a:xfrm>
            <a:off x="809863" y="2720822"/>
            <a:ext cx="7510271" cy="422405"/>
          </a:xfrm>
          <a:prstGeom prst="rect">
            <a:avLst/>
          </a:prstGeom>
          <a:solidFill>
            <a:schemeClr val="bg1"/>
          </a:solidFill>
          <a:ln w="19050">
            <a:solidFill>
              <a:srgbClr val="7364A8"/>
            </a:solidFill>
          </a:ln>
        </p:spPr>
        <p:txBody>
          <a:bodyPr wrap="square" tIns="72000" bIns="72000">
            <a:spAutoFit/>
          </a:bodyPr>
          <a:lstStyle/>
          <a:p>
            <a:r>
              <a:rPr lang="en-GB" dirty="0"/>
              <a:t>How many pencils have they ordered altogether?</a:t>
            </a:r>
            <a:r>
              <a:rPr lang="en-GB" dirty="0">
                <a:solidFill>
                  <a:schemeClr val="accent6"/>
                </a:solidFill>
              </a:rPr>
              <a:t> </a:t>
            </a:r>
            <a:endParaRPr lang="en-GB" dirty="0"/>
          </a:p>
        </p:txBody>
      </p:sp>
      <p:sp>
        <p:nvSpPr>
          <p:cNvPr id="35" name="Rectangle 34">
            <a:extLst>
              <a:ext uri="{FF2B5EF4-FFF2-40B4-BE49-F238E27FC236}">
                <a16:creationId xmlns:a16="http://schemas.microsoft.com/office/drawing/2014/main" id="{F56BCD1B-51BC-40FC-9D26-13E2A1E73E8E}"/>
              </a:ext>
            </a:extLst>
          </p:cNvPr>
          <p:cNvSpPr/>
          <p:nvPr/>
        </p:nvSpPr>
        <p:spPr>
          <a:xfrm>
            <a:off x="809863" y="4115031"/>
            <a:ext cx="7510271" cy="369332"/>
          </a:xfrm>
          <a:prstGeom prst="rect">
            <a:avLst/>
          </a:prstGeom>
          <a:solidFill>
            <a:srgbClr val="87BD31"/>
          </a:solidFill>
          <a:ln w="19050">
            <a:solidFill>
              <a:srgbClr val="87BD31"/>
            </a:solidFill>
          </a:ln>
        </p:spPr>
        <p:txBody>
          <a:bodyPr wrap="square">
            <a:spAutoFit/>
          </a:bodyPr>
          <a:lstStyle/>
          <a:p>
            <a:pPr indent="0"/>
            <a:r>
              <a:rPr lang="en-GB" b="1" dirty="0">
                <a:solidFill>
                  <a:schemeClr val="bg1"/>
                </a:solidFill>
              </a:rPr>
              <a:t>223 × 26 = 5798</a:t>
            </a:r>
          </a:p>
        </p:txBody>
      </p:sp>
      <p:sp>
        <p:nvSpPr>
          <p:cNvPr id="36" name="Rectangle 35">
            <a:extLst>
              <a:ext uri="{FF2B5EF4-FFF2-40B4-BE49-F238E27FC236}">
                <a16:creationId xmlns:a16="http://schemas.microsoft.com/office/drawing/2014/main" id="{001427D7-64FA-46E3-9F9A-273D9752FE79}"/>
              </a:ext>
            </a:extLst>
          </p:cNvPr>
          <p:cNvSpPr/>
          <p:nvPr/>
        </p:nvSpPr>
        <p:spPr>
          <a:xfrm>
            <a:off x="809863" y="3680490"/>
            <a:ext cx="7510271" cy="422405"/>
          </a:xfrm>
          <a:prstGeom prst="rect">
            <a:avLst/>
          </a:prstGeom>
          <a:solidFill>
            <a:schemeClr val="bg1"/>
          </a:solidFill>
          <a:ln w="19050">
            <a:solidFill>
              <a:srgbClr val="7364A8"/>
            </a:solidFill>
          </a:ln>
        </p:spPr>
        <p:txBody>
          <a:bodyPr wrap="square" tIns="72000" bIns="72000">
            <a:spAutoFit/>
          </a:bodyPr>
          <a:lstStyle/>
          <a:p>
            <a:r>
              <a:rPr lang="en-GB" dirty="0"/>
              <a:t>What is the total number of pens that they ordered?</a:t>
            </a:r>
          </a:p>
        </p:txBody>
      </p:sp>
    </p:spTree>
    <p:extLst>
      <p:ext uri="{BB962C8B-B14F-4D97-AF65-F5344CB8AC3E}">
        <p14:creationId xmlns:p14="http://schemas.microsoft.com/office/powerpoint/2010/main" val="222167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300205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3 Digits by 2 Digits</a:t>
            </a:r>
          </a:p>
        </p:txBody>
      </p:sp>
      <p:sp>
        <p:nvSpPr>
          <p:cNvPr id="75" name="Rectangle 74"/>
          <p:cNvSpPr/>
          <p:nvPr/>
        </p:nvSpPr>
        <p:spPr>
          <a:xfrm>
            <a:off x="3366181"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3366181"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8E096DE-3084-4741-B2FA-D7D169B18CD9}"/>
              </a:ext>
            </a:extLst>
          </p:cNvPr>
          <p:cNvSpPr/>
          <p:nvPr/>
        </p:nvSpPr>
        <p:spPr>
          <a:xfrm>
            <a:off x="704676" y="1855274"/>
            <a:ext cx="3842158" cy="4372352"/>
          </a:xfrm>
          <a:prstGeom prst="rect">
            <a:avLst/>
          </a:prstGeom>
          <a:solidFill>
            <a:schemeClr val="bg1"/>
          </a:solidFill>
          <a:ln w="28575">
            <a:solidFill>
              <a:srgbClr val="73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102C3F-8AAF-496F-90AA-84384601F6E2}"/>
              </a:ext>
            </a:extLst>
          </p:cNvPr>
          <p:cNvSpPr txBox="1"/>
          <p:nvPr/>
        </p:nvSpPr>
        <p:spPr>
          <a:xfrm>
            <a:off x="704676" y="1323615"/>
            <a:ext cx="7734008" cy="495108"/>
          </a:xfrm>
          <a:prstGeom prst="rect">
            <a:avLst/>
          </a:prstGeom>
          <a:solidFill>
            <a:srgbClr val="7364A8"/>
          </a:solidFill>
          <a:ln w="28575">
            <a:solidFill>
              <a:srgbClr val="7364A8"/>
            </a:solidFill>
          </a:ln>
        </p:spPr>
        <p:txBody>
          <a:bodyPr wrap="square" lIns="108000" tIns="108000" rIns="108000" bIns="108000" rtlCol="0">
            <a:spAutoFit/>
          </a:bodyPr>
          <a:lstStyle/>
          <a:p>
            <a:r>
              <a:rPr lang="en-GB" dirty="0">
                <a:solidFill>
                  <a:schemeClr val="bg1"/>
                </a:solidFill>
              </a:rPr>
              <a:t>Identify the missing digits in these calculations.</a:t>
            </a:r>
          </a:p>
        </p:txBody>
      </p:sp>
      <p:sp>
        <p:nvSpPr>
          <p:cNvPr id="10" name="Rectangle 9">
            <a:extLst>
              <a:ext uri="{FF2B5EF4-FFF2-40B4-BE49-F238E27FC236}">
                <a16:creationId xmlns:a16="http://schemas.microsoft.com/office/drawing/2014/main" id="{FB8CBB0C-8E75-4EA5-BE89-3888937A2B32}"/>
              </a:ext>
            </a:extLst>
          </p:cNvPr>
          <p:cNvSpPr/>
          <p:nvPr/>
        </p:nvSpPr>
        <p:spPr>
          <a:xfrm>
            <a:off x="4596526" y="1855274"/>
            <a:ext cx="3842158" cy="4372352"/>
          </a:xfrm>
          <a:prstGeom prst="rect">
            <a:avLst/>
          </a:prstGeom>
          <a:solidFill>
            <a:schemeClr val="bg1"/>
          </a:solidFill>
          <a:ln w="28575">
            <a:solidFill>
              <a:srgbClr val="73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EC92112E-2DF1-4118-BCFD-505A0B7BE573}"/>
              </a:ext>
            </a:extLst>
          </p:cNvPr>
          <p:cNvGraphicFramePr>
            <a:graphicFrameLocks noGrp="1"/>
          </p:cNvGraphicFramePr>
          <p:nvPr>
            <p:extLst>
              <p:ext uri="{D42A27DB-BD31-4B8C-83A1-F6EECF244321}">
                <p14:modId xmlns:p14="http://schemas.microsoft.com/office/powerpoint/2010/main" val="524580868"/>
              </p:ext>
            </p:extLst>
          </p:nvPr>
        </p:nvGraphicFramePr>
        <p:xfrm>
          <a:off x="5308043" y="2736701"/>
          <a:ext cx="2448945" cy="2520660"/>
        </p:xfrm>
        <a:graphic>
          <a:graphicData uri="http://schemas.openxmlformats.org/drawingml/2006/table">
            <a:tbl>
              <a:tblPr firstRow="1" bandRow="1">
                <a:tableStyleId>{5C22544A-7EE6-4342-B048-85BDC9FD1C3A}</a:tableStyleId>
              </a:tblPr>
              <a:tblGrid>
                <a:gridCol w="489789">
                  <a:extLst>
                    <a:ext uri="{9D8B030D-6E8A-4147-A177-3AD203B41FA5}">
                      <a16:colId xmlns:a16="http://schemas.microsoft.com/office/drawing/2014/main" val="2195257319"/>
                    </a:ext>
                  </a:extLst>
                </a:gridCol>
                <a:gridCol w="489789">
                  <a:extLst>
                    <a:ext uri="{9D8B030D-6E8A-4147-A177-3AD203B41FA5}">
                      <a16:colId xmlns:a16="http://schemas.microsoft.com/office/drawing/2014/main" val="1098593698"/>
                    </a:ext>
                  </a:extLst>
                </a:gridCol>
                <a:gridCol w="489789">
                  <a:extLst>
                    <a:ext uri="{9D8B030D-6E8A-4147-A177-3AD203B41FA5}">
                      <a16:colId xmlns:a16="http://schemas.microsoft.com/office/drawing/2014/main" val="941069793"/>
                    </a:ext>
                  </a:extLst>
                </a:gridCol>
                <a:gridCol w="489789">
                  <a:extLst>
                    <a:ext uri="{9D8B030D-6E8A-4147-A177-3AD203B41FA5}">
                      <a16:colId xmlns:a16="http://schemas.microsoft.com/office/drawing/2014/main" val="3990929474"/>
                    </a:ext>
                  </a:extLst>
                </a:gridCol>
                <a:gridCol w="489789">
                  <a:extLst>
                    <a:ext uri="{9D8B030D-6E8A-4147-A177-3AD203B41FA5}">
                      <a16:colId xmlns:a16="http://schemas.microsoft.com/office/drawing/2014/main" val="1160449551"/>
                    </a:ext>
                  </a:extLst>
                </a:gridCol>
              </a:tblGrid>
              <a:tr h="504132">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2</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7</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705899"/>
                  </a:ext>
                </a:extLst>
              </a:tr>
              <a:tr h="504132">
                <a:tc>
                  <a:txBody>
                    <a:bodyPr/>
                    <a:lstStyle/>
                    <a:p>
                      <a:endParaRPr lang="en-GB" dirty="0"/>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dk1"/>
                          </a:solidFill>
                          <a:effectLst/>
                          <a:latin typeface="+mn-lt"/>
                          <a:ea typeface="+mn-ea"/>
                          <a:cs typeface="+mn-cs"/>
                        </a:rPr>
                        <a:t>×</a:t>
                      </a: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4</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9092"/>
                  </a:ext>
                </a:extLst>
              </a:tr>
              <a:tr h="504132">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1</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5</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4</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595473"/>
                  </a:ext>
                </a:extLst>
              </a:tr>
              <a:tr h="504132">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5</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06465"/>
                  </a:ext>
                </a:extLst>
              </a:tr>
              <a:tr h="504132">
                <a:tc>
                  <a:txBody>
                    <a:bodyPr/>
                    <a:lstStyle/>
                    <a:p>
                      <a:pPr algn="ctr"/>
                      <a:r>
                        <a:rPr lang="en-GB" b="0" dirty="0">
                          <a:solidFill>
                            <a:schemeClr val="tx1"/>
                          </a:solidFill>
                        </a:rPr>
                        <a:t>2</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26162"/>
                  </a:ext>
                </a:extLst>
              </a:tr>
            </a:tbl>
          </a:graphicData>
        </a:graphic>
      </p:graphicFrame>
      <p:graphicFrame>
        <p:nvGraphicFramePr>
          <p:cNvPr id="12" name="Table 11">
            <a:extLst>
              <a:ext uri="{FF2B5EF4-FFF2-40B4-BE49-F238E27FC236}">
                <a16:creationId xmlns:a16="http://schemas.microsoft.com/office/drawing/2014/main" id="{26A6C939-F822-4D39-842F-73B9CAD92730}"/>
              </a:ext>
            </a:extLst>
          </p:cNvPr>
          <p:cNvGraphicFramePr>
            <a:graphicFrameLocks noGrp="1"/>
          </p:cNvGraphicFramePr>
          <p:nvPr>
            <p:extLst>
              <p:ext uri="{D42A27DB-BD31-4B8C-83A1-F6EECF244321}">
                <p14:modId xmlns:p14="http://schemas.microsoft.com/office/powerpoint/2010/main" val="3818512300"/>
              </p:ext>
            </p:extLst>
          </p:nvPr>
        </p:nvGraphicFramePr>
        <p:xfrm>
          <a:off x="1591745" y="2736415"/>
          <a:ext cx="1959156" cy="2520660"/>
        </p:xfrm>
        <a:graphic>
          <a:graphicData uri="http://schemas.openxmlformats.org/drawingml/2006/table">
            <a:tbl>
              <a:tblPr firstRow="1" bandRow="1">
                <a:tableStyleId>{5C22544A-7EE6-4342-B048-85BDC9FD1C3A}</a:tableStyleId>
              </a:tblPr>
              <a:tblGrid>
                <a:gridCol w="489789">
                  <a:extLst>
                    <a:ext uri="{9D8B030D-6E8A-4147-A177-3AD203B41FA5}">
                      <a16:colId xmlns:a16="http://schemas.microsoft.com/office/drawing/2014/main" val="1098593698"/>
                    </a:ext>
                  </a:extLst>
                </a:gridCol>
                <a:gridCol w="489789">
                  <a:extLst>
                    <a:ext uri="{9D8B030D-6E8A-4147-A177-3AD203B41FA5}">
                      <a16:colId xmlns:a16="http://schemas.microsoft.com/office/drawing/2014/main" val="941069793"/>
                    </a:ext>
                  </a:extLst>
                </a:gridCol>
                <a:gridCol w="489789">
                  <a:extLst>
                    <a:ext uri="{9D8B030D-6E8A-4147-A177-3AD203B41FA5}">
                      <a16:colId xmlns:a16="http://schemas.microsoft.com/office/drawing/2014/main" val="3990929474"/>
                    </a:ext>
                  </a:extLst>
                </a:gridCol>
                <a:gridCol w="489789">
                  <a:extLst>
                    <a:ext uri="{9D8B030D-6E8A-4147-A177-3AD203B41FA5}">
                      <a16:colId xmlns:a16="http://schemas.microsoft.com/office/drawing/2014/main" val="1160449551"/>
                    </a:ext>
                  </a:extLst>
                </a:gridCol>
              </a:tblGrid>
              <a:tr h="504132">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4</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705899"/>
                  </a:ext>
                </a:extLst>
              </a:tr>
              <a:tr h="5041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a:t>
                      </a: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6</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39092"/>
                  </a:ext>
                </a:extLst>
              </a:tr>
              <a:tr h="504132">
                <a:tc>
                  <a:txBody>
                    <a:bodyPr/>
                    <a:lstStyle/>
                    <a:p>
                      <a:pPr algn="ctr"/>
                      <a:r>
                        <a:rPr lang="en-GB" b="0" dirty="0">
                          <a:solidFill>
                            <a:schemeClr val="tx1"/>
                          </a:solidFill>
                        </a:rPr>
                        <a:t>1</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4</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0595473"/>
                  </a:ext>
                </a:extLst>
              </a:tr>
              <a:tr h="504132">
                <a:tc>
                  <a:txBody>
                    <a:bodyPr/>
                    <a:lstStyle/>
                    <a:p>
                      <a:pPr algn="ctr"/>
                      <a:r>
                        <a:rPr lang="en-GB" b="0" dirty="0">
                          <a:solidFill>
                            <a:schemeClr val="tx1"/>
                          </a:solidFill>
                        </a:rPr>
                        <a:t>7</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5</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0</a:t>
                      </a:r>
                    </a:p>
                  </a:txBody>
                  <a:tcP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3406465"/>
                  </a:ext>
                </a:extLst>
              </a:tr>
              <a:tr h="504132">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8</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0</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4526162"/>
                  </a:ext>
                </a:extLst>
              </a:tr>
            </a:tbl>
          </a:graphicData>
        </a:graphic>
      </p:graphicFrame>
      <p:sp>
        <p:nvSpPr>
          <p:cNvPr id="13" name="Rectangle 12">
            <a:extLst>
              <a:ext uri="{FF2B5EF4-FFF2-40B4-BE49-F238E27FC236}">
                <a16:creationId xmlns:a16="http://schemas.microsoft.com/office/drawing/2014/main" id="{AA0268A2-85CC-4BCC-ACED-F87ECAAA6C67}"/>
              </a:ext>
            </a:extLst>
          </p:cNvPr>
          <p:cNvSpPr/>
          <p:nvPr/>
        </p:nvSpPr>
        <p:spPr>
          <a:xfrm>
            <a:off x="2687505" y="3997031"/>
            <a:ext cx="264816" cy="276999"/>
          </a:xfrm>
          <a:prstGeom prst="rect">
            <a:avLst/>
          </a:prstGeom>
        </p:spPr>
        <p:txBody>
          <a:bodyPr wrap="square">
            <a:spAutoFit/>
          </a:bodyPr>
          <a:lstStyle/>
          <a:p>
            <a:pPr algn="ctr"/>
            <a:r>
              <a:rPr lang="en-GB" sz="1200" b="1" dirty="0">
                <a:solidFill>
                  <a:srgbClr val="87BD31"/>
                </a:solidFill>
              </a:rPr>
              <a:t>3</a:t>
            </a:r>
          </a:p>
        </p:txBody>
      </p:sp>
      <p:sp>
        <p:nvSpPr>
          <p:cNvPr id="14" name="Rectangle 13">
            <a:extLst>
              <a:ext uri="{FF2B5EF4-FFF2-40B4-BE49-F238E27FC236}">
                <a16:creationId xmlns:a16="http://schemas.microsoft.com/office/drawing/2014/main" id="{EA546BA6-AC31-48D2-B6C7-2A9E15953009}"/>
              </a:ext>
            </a:extLst>
          </p:cNvPr>
          <p:cNvSpPr/>
          <p:nvPr/>
        </p:nvSpPr>
        <p:spPr>
          <a:xfrm>
            <a:off x="3160469" y="2804142"/>
            <a:ext cx="308098" cy="369332"/>
          </a:xfrm>
          <a:prstGeom prst="rect">
            <a:avLst/>
          </a:prstGeom>
        </p:spPr>
        <p:txBody>
          <a:bodyPr wrap="none">
            <a:spAutoFit/>
          </a:bodyPr>
          <a:lstStyle/>
          <a:p>
            <a:pPr algn="ctr"/>
            <a:r>
              <a:rPr lang="en-GB" b="1" dirty="0">
                <a:solidFill>
                  <a:srgbClr val="7CAD2D"/>
                </a:solidFill>
              </a:rPr>
              <a:t>5</a:t>
            </a:r>
          </a:p>
        </p:txBody>
      </p:sp>
      <p:sp>
        <p:nvSpPr>
          <p:cNvPr id="15" name="Rectangle 14">
            <a:extLst>
              <a:ext uri="{FF2B5EF4-FFF2-40B4-BE49-F238E27FC236}">
                <a16:creationId xmlns:a16="http://schemas.microsoft.com/office/drawing/2014/main" id="{AE07D69F-A54E-4CA6-9F88-2E39DD6ADE58}"/>
              </a:ext>
            </a:extLst>
          </p:cNvPr>
          <p:cNvSpPr/>
          <p:nvPr/>
        </p:nvSpPr>
        <p:spPr>
          <a:xfrm>
            <a:off x="2167708" y="2804142"/>
            <a:ext cx="306495" cy="369332"/>
          </a:xfrm>
          <a:prstGeom prst="rect">
            <a:avLst/>
          </a:prstGeom>
        </p:spPr>
        <p:txBody>
          <a:bodyPr wrap="none">
            <a:spAutoFit/>
          </a:bodyPr>
          <a:lstStyle/>
          <a:p>
            <a:pPr algn="ctr"/>
            <a:r>
              <a:rPr lang="en-GB" b="1" dirty="0">
                <a:solidFill>
                  <a:srgbClr val="7CAD2D"/>
                </a:solidFill>
              </a:rPr>
              <a:t>2</a:t>
            </a:r>
          </a:p>
        </p:txBody>
      </p:sp>
      <p:sp>
        <p:nvSpPr>
          <p:cNvPr id="16" name="Rectangle 15">
            <a:extLst>
              <a:ext uri="{FF2B5EF4-FFF2-40B4-BE49-F238E27FC236}">
                <a16:creationId xmlns:a16="http://schemas.microsoft.com/office/drawing/2014/main" id="{1701271E-4205-445B-94FB-896DC3459B3C}"/>
              </a:ext>
            </a:extLst>
          </p:cNvPr>
          <p:cNvSpPr/>
          <p:nvPr/>
        </p:nvSpPr>
        <p:spPr>
          <a:xfrm>
            <a:off x="2680620" y="3709490"/>
            <a:ext cx="300083" cy="369332"/>
          </a:xfrm>
          <a:prstGeom prst="rect">
            <a:avLst/>
          </a:prstGeom>
        </p:spPr>
        <p:txBody>
          <a:bodyPr wrap="none">
            <a:spAutoFit/>
          </a:bodyPr>
          <a:lstStyle/>
          <a:p>
            <a:pPr algn="ctr"/>
            <a:r>
              <a:rPr lang="en-GB" b="1" dirty="0">
                <a:solidFill>
                  <a:srgbClr val="7CAD2D"/>
                </a:solidFill>
              </a:rPr>
              <a:t>7</a:t>
            </a:r>
          </a:p>
        </p:txBody>
      </p:sp>
      <p:sp>
        <p:nvSpPr>
          <p:cNvPr id="17" name="Rectangle 16">
            <a:extLst>
              <a:ext uri="{FF2B5EF4-FFF2-40B4-BE49-F238E27FC236}">
                <a16:creationId xmlns:a16="http://schemas.microsoft.com/office/drawing/2014/main" id="{8E30480A-8B4A-4FE5-8A63-9C9E35436E66}"/>
              </a:ext>
            </a:extLst>
          </p:cNvPr>
          <p:cNvSpPr/>
          <p:nvPr/>
        </p:nvSpPr>
        <p:spPr>
          <a:xfrm>
            <a:off x="2206009" y="3997031"/>
            <a:ext cx="266420" cy="276999"/>
          </a:xfrm>
          <a:prstGeom prst="rect">
            <a:avLst/>
          </a:prstGeom>
        </p:spPr>
        <p:txBody>
          <a:bodyPr wrap="none">
            <a:spAutoFit/>
          </a:bodyPr>
          <a:lstStyle/>
          <a:p>
            <a:pPr algn="ctr"/>
            <a:r>
              <a:rPr lang="en-GB" sz="1200" b="1" dirty="0">
                <a:solidFill>
                  <a:srgbClr val="87BD31"/>
                </a:solidFill>
              </a:rPr>
              <a:t>2</a:t>
            </a:r>
          </a:p>
        </p:txBody>
      </p:sp>
      <p:sp>
        <p:nvSpPr>
          <p:cNvPr id="18" name="Rectangle 17">
            <a:extLst>
              <a:ext uri="{FF2B5EF4-FFF2-40B4-BE49-F238E27FC236}">
                <a16:creationId xmlns:a16="http://schemas.microsoft.com/office/drawing/2014/main" id="{7CA44509-6EFE-45AB-8D8A-9F7E3DAFDD61}"/>
              </a:ext>
            </a:extLst>
          </p:cNvPr>
          <p:cNvSpPr/>
          <p:nvPr/>
        </p:nvSpPr>
        <p:spPr>
          <a:xfrm>
            <a:off x="2186767" y="4519494"/>
            <a:ext cx="248787" cy="276999"/>
          </a:xfrm>
          <a:prstGeom prst="rect">
            <a:avLst/>
          </a:prstGeom>
        </p:spPr>
        <p:txBody>
          <a:bodyPr wrap="square">
            <a:spAutoFit/>
          </a:bodyPr>
          <a:lstStyle/>
          <a:p>
            <a:pPr algn="ctr"/>
            <a:r>
              <a:rPr lang="en-GB" sz="1200" b="1" dirty="0">
                <a:solidFill>
                  <a:srgbClr val="87BD31"/>
                </a:solidFill>
              </a:rPr>
              <a:t>1</a:t>
            </a:r>
          </a:p>
        </p:txBody>
      </p:sp>
      <p:sp>
        <p:nvSpPr>
          <p:cNvPr id="19" name="Rectangle 18">
            <a:extLst>
              <a:ext uri="{FF2B5EF4-FFF2-40B4-BE49-F238E27FC236}">
                <a16:creationId xmlns:a16="http://schemas.microsoft.com/office/drawing/2014/main" id="{8A5BE712-1C25-4768-94F9-FA3C234336F7}"/>
              </a:ext>
            </a:extLst>
          </p:cNvPr>
          <p:cNvSpPr/>
          <p:nvPr/>
        </p:nvSpPr>
        <p:spPr>
          <a:xfrm>
            <a:off x="2169463" y="4231953"/>
            <a:ext cx="304892" cy="369332"/>
          </a:xfrm>
          <a:prstGeom prst="rect">
            <a:avLst/>
          </a:prstGeom>
        </p:spPr>
        <p:txBody>
          <a:bodyPr wrap="none">
            <a:spAutoFit/>
          </a:bodyPr>
          <a:lstStyle/>
          <a:p>
            <a:pPr algn="ctr"/>
            <a:r>
              <a:rPr lang="en-GB" b="1" dirty="0">
                <a:solidFill>
                  <a:srgbClr val="7CAD2D"/>
                </a:solidFill>
              </a:rPr>
              <a:t>3</a:t>
            </a:r>
          </a:p>
        </p:txBody>
      </p:sp>
      <p:sp>
        <p:nvSpPr>
          <p:cNvPr id="20" name="Rectangle 19">
            <a:extLst>
              <a:ext uri="{FF2B5EF4-FFF2-40B4-BE49-F238E27FC236}">
                <a16:creationId xmlns:a16="http://schemas.microsoft.com/office/drawing/2014/main" id="{D5FED51C-8D31-49CE-A003-D3ECC8FBBF9B}"/>
              </a:ext>
            </a:extLst>
          </p:cNvPr>
          <p:cNvSpPr/>
          <p:nvPr/>
        </p:nvSpPr>
        <p:spPr>
          <a:xfrm>
            <a:off x="1701878" y="4519494"/>
            <a:ext cx="248787" cy="276999"/>
          </a:xfrm>
          <a:prstGeom prst="rect">
            <a:avLst/>
          </a:prstGeom>
        </p:spPr>
        <p:txBody>
          <a:bodyPr wrap="none">
            <a:spAutoFit/>
          </a:bodyPr>
          <a:lstStyle/>
          <a:p>
            <a:pPr algn="ctr"/>
            <a:r>
              <a:rPr lang="en-GB" sz="1200" b="1" dirty="0">
                <a:solidFill>
                  <a:srgbClr val="87BD31"/>
                </a:solidFill>
              </a:rPr>
              <a:t>1</a:t>
            </a:r>
          </a:p>
        </p:txBody>
      </p:sp>
      <p:sp>
        <p:nvSpPr>
          <p:cNvPr id="21" name="Rectangle 20">
            <a:extLst>
              <a:ext uri="{FF2B5EF4-FFF2-40B4-BE49-F238E27FC236}">
                <a16:creationId xmlns:a16="http://schemas.microsoft.com/office/drawing/2014/main" id="{87EFE355-BAC5-4E4C-8A45-7AF8AD614D5C}"/>
              </a:ext>
            </a:extLst>
          </p:cNvPr>
          <p:cNvSpPr/>
          <p:nvPr/>
        </p:nvSpPr>
        <p:spPr>
          <a:xfrm>
            <a:off x="2681894" y="4818709"/>
            <a:ext cx="306495" cy="369332"/>
          </a:xfrm>
          <a:prstGeom prst="rect">
            <a:avLst/>
          </a:prstGeom>
        </p:spPr>
        <p:txBody>
          <a:bodyPr wrap="none">
            <a:spAutoFit/>
          </a:bodyPr>
          <a:lstStyle/>
          <a:p>
            <a:pPr algn="ctr"/>
            <a:r>
              <a:rPr lang="en-GB" b="1" dirty="0">
                <a:solidFill>
                  <a:srgbClr val="7CAD2D"/>
                </a:solidFill>
              </a:rPr>
              <a:t>2</a:t>
            </a:r>
          </a:p>
        </p:txBody>
      </p:sp>
      <p:sp>
        <p:nvSpPr>
          <p:cNvPr id="22" name="Rectangle 21">
            <a:extLst>
              <a:ext uri="{FF2B5EF4-FFF2-40B4-BE49-F238E27FC236}">
                <a16:creationId xmlns:a16="http://schemas.microsoft.com/office/drawing/2014/main" id="{ED01E561-3788-42A8-B13A-432923C38C80}"/>
              </a:ext>
            </a:extLst>
          </p:cNvPr>
          <p:cNvSpPr/>
          <p:nvPr/>
        </p:nvSpPr>
        <p:spPr>
          <a:xfrm>
            <a:off x="2186767" y="5286048"/>
            <a:ext cx="248787" cy="276999"/>
          </a:xfrm>
          <a:prstGeom prst="rect">
            <a:avLst/>
          </a:prstGeom>
        </p:spPr>
        <p:txBody>
          <a:bodyPr wrap="square">
            <a:spAutoFit/>
          </a:bodyPr>
          <a:lstStyle/>
          <a:p>
            <a:pPr algn="ctr"/>
            <a:r>
              <a:rPr lang="en-GB" sz="1200" b="1" dirty="0">
                <a:solidFill>
                  <a:srgbClr val="87BD31"/>
                </a:solidFill>
              </a:rPr>
              <a:t>1</a:t>
            </a:r>
          </a:p>
        </p:txBody>
      </p:sp>
      <p:sp>
        <p:nvSpPr>
          <p:cNvPr id="23" name="Rectangle 22">
            <a:extLst>
              <a:ext uri="{FF2B5EF4-FFF2-40B4-BE49-F238E27FC236}">
                <a16:creationId xmlns:a16="http://schemas.microsoft.com/office/drawing/2014/main" id="{7911009A-99DE-45B8-90DE-84E14C717A57}"/>
              </a:ext>
            </a:extLst>
          </p:cNvPr>
          <p:cNvSpPr/>
          <p:nvPr/>
        </p:nvSpPr>
        <p:spPr>
          <a:xfrm>
            <a:off x="1687970" y="4818709"/>
            <a:ext cx="320922" cy="369332"/>
          </a:xfrm>
          <a:prstGeom prst="rect">
            <a:avLst/>
          </a:prstGeom>
        </p:spPr>
        <p:txBody>
          <a:bodyPr wrap="none">
            <a:spAutoFit/>
          </a:bodyPr>
          <a:lstStyle/>
          <a:p>
            <a:pPr algn="ctr"/>
            <a:r>
              <a:rPr lang="en-GB" b="1" dirty="0">
                <a:solidFill>
                  <a:srgbClr val="7CAD2D"/>
                </a:solidFill>
              </a:rPr>
              <a:t>8</a:t>
            </a:r>
          </a:p>
        </p:txBody>
      </p:sp>
      <p:sp>
        <p:nvSpPr>
          <p:cNvPr id="24" name="Rectangle 23">
            <a:extLst>
              <a:ext uri="{FF2B5EF4-FFF2-40B4-BE49-F238E27FC236}">
                <a16:creationId xmlns:a16="http://schemas.microsoft.com/office/drawing/2014/main" id="{35448F5A-1414-40DF-BBF7-12A3635AF1F6}"/>
              </a:ext>
            </a:extLst>
          </p:cNvPr>
          <p:cNvSpPr/>
          <p:nvPr/>
        </p:nvSpPr>
        <p:spPr>
          <a:xfrm>
            <a:off x="6361152" y="2804142"/>
            <a:ext cx="312907" cy="369332"/>
          </a:xfrm>
          <a:prstGeom prst="rect">
            <a:avLst/>
          </a:prstGeom>
        </p:spPr>
        <p:txBody>
          <a:bodyPr wrap="none">
            <a:spAutoFit/>
          </a:bodyPr>
          <a:lstStyle/>
          <a:p>
            <a:pPr algn="ctr"/>
            <a:r>
              <a:rPr lang="en-GB" b="1" dirty="0">
                <a:solidFill>
                  <a:srgbClr val="7CAD2D"/>
                </a:solidFill>
              </a:rPr>
              <a:t>6</a:t>
            </a:r>
          </a:p>
        </p:txBody>
      </p:sp>
      <p:sp>
        <p:nvSpPr>
          <p:cNvPr id="25" name="Rectangle 24">
            <a:extLst>
              <a:ext uri="{FF2B5EF4-FFF2-40B4-BE49-F238E27FC236}">
                <a16:creationId xmlns:a16="http://schemas.microsoft.com/office/drawing/2014/main" id="{C8948A40-78B4-4965-A189-1FC9A634F136}"/>
              </a:ext>
            </a:extLst>
          </p:cNvPr>
          <p:cNvSpPr/>
          <p:nvPr/>
        </p:nvSpPr>
        <p:spPr>
          <a:xfrm>
            <a:off x="7361721" y="3303946"/>
            <a:ext cx="306495" cy="369332"/>
          </a:xfrm>
          <a:prstGeom prst="rect">
            <a:avLst/>
          </a:prstGeom>
        </p:spPr>
        <p:txBody>
          <a:bodyPr wrap="none">
            <a:spAutoFit/>
          </a:bodyPr>
          <a:lstStyle/>
          <a:p>
            <a:pPr algn="ctr"/>
            <a:r>
              <a:rPr lang="en-GB" b="1" dirty="0">
                <a:solidFill>
                  <a:srgbClr val="7CAD2D"/>
                </a:solidFill>
              </a:rPr>
              <a:t>2</a:t>
            </a:r>
          </a:p>
        </p:txBody>
      </p:sp>
      <p:sp>
        <p:nvSpPr>
          <p:cNvPr id="26" name="Rectangle 25">
            <a:extLst>
              <a:ext uri="{FF2B5EF4-FFF2-40B4-BE49-F238E27FC236}">
                <a16:creationId xmlns:a16="http://schemas.microsoft.com/office/drawing/2014/main" id="{DD40719F-64FF-4BA3-8A3B-EA1D30D73B2B}"/>
              </a:ext>
            </a:extLst>
          </p:cNvPr>
          <p:cNvSpPr/>
          <p:nvPr/>
        </p:nvSpPr>
        <p:spPr>
          <a:xfrm>
            <a:off x="6888314" y="3997031"/>
            <a:ext cx="264816" cy="276999"/>
          </a:xfrm>
          <a:prstGeom prst="rect">
            <a:avLst/>
          </a:prstGeom>
        </p:spPr>
        <p:txBody>
          <a:bodyPr wrap="square">
            <a:spAutoFit/>
          </a:bodyPr>
          <a:lstStyle/>
          <a:p>
            <a:pPr algn="ctr"/>
            <a:r>
              <a:rPr lang="en-GB" sz="1200" b="1" dirty="0">
                <a:solidFill>
                  <a:srgbClr val="87BD31"/>
                </a:solidFill>
              </a:rPr>
              <a:t>1</a:t>
            </a:r>
          </a:p>
        </p:txBody>
      </p:sp>
      <p:sp>
        <p:nvSpPr>
          <p:cNvPr id="27" name="Rectangle 26">
            <a:extLst>
              <a:ext uri="{FF2B5EF4-FFF2-40B4-BE49-F238E27FC236}">
                <a16:creationId xmlns:a16="http://schemas.microsoft.com/office/drawing/2014/main" id="{6A8EB3CD-B7D0-4D04-806C-38471EB8A34F}"/>
              </a:ext>
            </a:extLst>
          </p:cNvPr>
          <p:cNvSpPr/>
          <p:nvPr/>
        </p:nvSpPr>
        <p:spPr>
          <a:xfrm>
            <a:off x="6379308" y="3759898"/>
            <a:ext cx="306495" cy="369332"/>
          </a:xfrm>
          <a:prstGeom prst="rect">
            <a:avLst/>
          </a:prstGeom>
        </p:spPr>
        <p:txBody>
          <a:bodyPr wrap="square">
            <a:spAutoFit/>
          </a:bodyPr>
          <a:lstStyle/>
          <a:p>
            <a:pPr algn="ctr"/>
            <a:r>
              <a:rPr lang="en-GB" b="1" dirty="0">
                <a:solidFill>
                  <a:srgbClr val="7CAD2D"/>
                </a:solidFill>
              </a:rPr>
              <a:t>2</a:t>
            </a:r>
          </a:p>
        </p:txBody>
      </p:sp>
      <p:sp>
        <p:nvSpPr>
          <p:cNvPr id="28" name="Rectangle 27">
            <a:extLst>
              <a:ext uri="{FF2B5EF4-FFF2-40B4-BE49-F238E27FC236}">
                <a16:creationId xmlns:a16="http://schemas.microsoft.com/office/drawing/2014/main" id="{FABB9766-1830-4256-9DB8-927890EDB5E2}"/>
              </a:ext>
            </a:extLst>
          </p:cNvPr>
          <p:cNvSpPr/>
          <p:nvPr/>
        </p:nvSpPr>
        <p:spPr>
          <a:xfrm>
            <a:off x="6879925" y="4246716"/>
            <a:ext cx="306495" cy="369332"/>
          </a:xfrm>
          <a:prstGeom prst="rect">
            <a:avLst/>
          </a:prstGeom>
        </p:spPr>
        <p:txBody>
          <a:bodyPr wrap="square">
            <a:spAutoFit/>
          </a:bodyPr>
          <a:lstStyle/>
          <a:p>
            <a:pPr algn="ctr"/>
            <a:r>
              <a:rPr lang="en-GB" b="1" dirty="0">
                <a:solidFill>
                  <a:srgbClr val="7CAD2D"/>
                </a:solidFill>
              </a:rPr>
              <a:t>8</a:t>
            </a:r>
          </a:p>
        </p:txBody>
      </p:sp>
      <p:sp>
        <p:nvSpPr>
          <p:cNvPr id="29" name="Rectangle 28">
            <a:extLst>
              <a:ext uri="{FF2B5EF4-FFF2-40B4-BE49-F238E27FC236}">
                <a16:creationId xmlns:a16="http://schemas.microsoft.com/office/drawing/2014/main" id="{007E9826-27F8-4E30-BA5D-513B78F1B50A}"/>
              </a:ext>
            </a:extLst>
          </p:cNvPr>
          <p:cNvSpPr/>
          <p:nvPr/>
        </p:nvSpPr>
        <p:spPr>
          <a:xfrm>
            <a:off x="6409243" y="4512921"/>
            <a:ext cx="264816" cy="276999"/>
          </a:xfrm>
          <a:prstGeom prst="rect">
            <a:avLst/>
          </a:prstGeom>
        </p:spPr>
        <p:txBody>
          <a:bodyPr wrap="square">
            <a:spAutoFit/>
          </a:bodyPr>
          <a:lstStyle/>
          <a:p>
            <a:pPr algn="ctr"/>
            <a:r>
              <a:rPr lang="en-GB" sz="1200" b="1" dirty="0">
                <a:solidFill>
                  <a:srgbClr val="87BD31"/>
                </a:solidFill>
              </a:rPr>
              <a:t>2</a:t>
            </a:r>
          </a:p>
        </p:txBody>
      </p:sp>
      <p:sp>
        <p:nvSpPr>
          <p:cNvPr id="30" name="Rectangle 29">
            <a:extLst>
              <a:ext uri="{FF2B5EF4-FFF2-40B4-BE49-F238E27FC236}">
                <a16:creationId xmlns:a16="http://schemas.microsoft.com/office/drawing/2014/main" id="{CAE7F687-A4D2-41E8-8BA0-D4927131711A}"/>
              </a:ext>
            </a:extLst>
          </p:cNvPr>
          <p:cNvSpPr/>
          <p:nvPr/>
        </p:nvSpPr>
        <p:spPr>
          <a:xfrm>
            <a:off x="5921077" y="4512921"/>
            <a:ext cx="264816" cy="276999"/>
          </a:xfrm>
          <a:prstGeom prst="rect">
            <a:avLst/>
          </a:prstGeom>
        </p:spPr>
        <p:txBody>
          <a:bodyPr wrap="square">
            <a:spAutoFit/>
          </a:bodyPr>
          <a:lstStyle/>
          <a:p>
            <a:pPr algn="ctr"/>
            <a:r>
              <a:rPr lang="en-GB" sz="1200" b="1" dirty="0">
                <a:solidFill>
                  <a:srgbClr val="87BD31"/>
                </a:solidFill>
              </a:rPr>
              <a:t>1</a:t>
            </a:r>
          </a:p>
        </p:txBody>
      </p:sp>
      <p:sp>
        <p:nvSpPr>
          <p:cNvPr id="31" name="Rectangle 30">
            <a:extLst>
              <a:ext uri="{FF2B5EF4-FFF2-40B4-BE49-F238E27FC236}">
                <a16:creationId xmlns:a16="http://schemas.microsoft.com/office/drawing/2014/main" id="{DF7736D7-FF9F-4814-B690-ACFFCF6B2302}"/>
              </a:ext>
            </a:extLst>
          </p:cNvPr>
          <p:cNvSpPr/>
          <p:nvPr/>
        </p:nvSpPr>
        <p:spPr>
          <a:xfrm>
            <a:off x="5403018" y="4264210"/>
            <a:ext cx="306495" cy="369332"/>
          </a:xfrm>
          <a:prstGeom prst="rect">
            <a:avLst/>
          </a:prstGeom>
        </p:spPr>
        <p:txBody>
          <a:bodyPr wrap="square">
            <a:spAutoFit/>
          </a:bodyPr>
          <a:lstStyle/>
          <a:p>
            <a:pPr algn="ctr"/>
            <a:r>
              <a:rPr lang="en-GB" b="1" dirty="0">
                <a:solidFill>
                  <a:srgbClr val="7CAD2D"/>
                </a:solidFill>
              </a:rPr>
              <a:t>2</a:t>
            </a:r>
          </a:p>
        </p:txBody>
      </p:sp>
      <p:sp>
        <p:nvSpPr>
          <p:cNvPr id="32" name="Rectangle 31">
            <a:extLst>
              <a:ext uri="{FF2B5EF4-FFF2-40B4-BE49-F238E27FC236}">
                <a16:creationId xmlns:a16="http://schemas.microsoft.com/office/drawing/2014/main" id="{8FDDEFBD-944C-42C4-B86B-BD31D8B171C6}"/>
              </a:ext>
            </a:extLst>
          </p:cNvPr>
          <p:cNvSpPr/>
          <p:nvPr/>
        </p:nvSpPr>
        <p:spPr>
          <a:xfrm>
            <a:off x="7361720" y="4818709"/>
            <a:ext cx="306495" cy="369332"/>
          </a:xfrm>
          <a:prstGeom prst="rect">
            <a:avLst/>
          </a:prstGeom>
        </p:spPr>
        <p:txBody>
          <a:bodyPr wrap="square">
            <a:spAutoFit/>
          </a:bodyPr>
          <a:lstStyle/>
          <a:p>
            <a:pPr algn="ctr"/>
            <a:r>
              <a:rPr lang="en-GB" b="1" dirty="0">
                <a:solidFill>
                  <a:srgbClr val="7CAD2D"/>
                </a:solidFill>
              </a:rPr>
              <a:t>4</a:t>
            </a:r>
          </a:p>
        </p:txBody>
      </p:sp>
      <p:sp>
        <p:nvSpPr>
          <p:cNvPr id="33" name="Rectangle 32">
            <a:extLst>
              <a:ext uri="{FF2B5EF4-FFF2-40B4-BE49-F238E27FC236}">
                <a16:creationId xmlns:a16="http://schemas.microsoft.com/office/drawing/2014/main" id="{F4C429E7-19FE-4B57-98F0-E51715AED720}"/>
              </a:ext>
            </a:extLst>
          </p:cNvPr>
          <p:cNvSpPr/>
          <p:nvPr/>
        </p:nvSpPr>
        <p:spPr>
          <a:xfrm>
            <a:off x="5884574" y="4818709"/>
            <a:ext cx="306495" cy="369332"/>
          </a:xfrm>
          <a:prstGeom prst="rect">
            <a:avLst/>
          </a:prstGeom>
        </p:spPr>
        <p:txBody>
          <a:bodyPr wrap="square">
            <a:spAutoFit/>
          </a:bodyPr>
          <a:lstStyle/>
          <a:p>
            <a:pPr algn="ctr"/>
            <a:r>
              <a:rPr lang="en-GB" b="1" dirty="0">
                <a:solidFill>
                  <a:srgbClr val="7CAD2D"/>
                </a:solidFill>
              </a:rPr>
              <a:t>6</a:t>
            </a:r>
          </a:p>
        </p:txBody>
      </p:sp>
      <p:sp>
        <p:nvSpPr>
          <p:cNvPr id="2" name="Rectangle 1">
            <a:extLst>
              <a:ext uri="{FF2B5EF4-FFF2-40B4-BE49-F238E27FC236}">
                <a16:creationId xmlns:a16="http://schemas.microsoft.com/office/drawing/2014/main" id="{FC3EADF9-48C2-48D6-A40E-119626F7C590}"/>
              </a:ext>
            </a:extLst>
          </p:cNvPr>
          <p:cNvSpPr/>
          <p:nvPr/>
        </p:nvSpPr>
        <p:spPr>
          <a:xfrm>
            <a:off x="6316911" y="2769971"/>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CC08CE6-7ED5-4385-BBB6-095E8DC385A3}"/>
              </a:ext>
            </a:extLst>
          </p:cNvPr>
          <p:cNvSpPr/>
          <p:nvPr/>
        </p:nvSpPr>
        <p:spPr>
          <a:xfrm>
            <a:off x="7296853" y="3270082"/>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0AE2A53-C233-4462-AE13-1D80062EAC1C}"/>
              </a:ext>
            </a:extLst>
          </p:cNvPr>
          <p:cNvSpPr/>
          <p:nvPr/>
        </p:nvSpPr>
        <p:spPr>
          <a:xfrm>
            <a:off x="3088015" y="2769970"/>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FB0CB79-50F7-49DA-AEE6-B1CBDF4D12E3}"/>
              </a:ext>
            </a:extLst>
          </p:cNvPr>
          <p:cNvSpPr/>
          <p:nvPr/>
        </p:nvSpPr>
        <p:spPr>
          <a:xfrm>
            <a:off x="2110472" y="2769970"/>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2A37388-D9F9-49C3-AA59-D5102DC10B93}"/>
              </a:ext>
            </a:extLst>
          </p:cNvPr>
          <p:cNvSpPr/>
          <p:nvPr/>
        </p:nvSpPr>
        <p:spPr>
          <a:xfrm>
            <a:off x="2601799" y="3778215"/>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55C4C03-2C6E-4528-83EA-A59BBE6F16C5}"/>
              </a:ext>
            </a:extLst>
          </p:cNvPr>
          <p:cNvSpPr/>
          <p:nvPr/>
        </p:nvSpPr>
        <p:spPr>
          <a:xfrm>
            <a:off x="2110472" y="4282689"/>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66984E7-DC8D-49B9-9706-B67EB03FE500}"/>
              </a:ext>
            </a:extLst>
          </p:cNvPr>
          <p:cNvSpPr/>
          <p:nvPr/>
        </p:nvSpPr>
        <p:spPr>
          <a:xfrm>
            <a:off x="1615866" y="4793234"/>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2EB2483A-3193-4276-ABD8-2B04B05AF348}"/>
              </a:ext>
            </a:extLst>
          </p:cNvPr>
          <p:cNvSpPr/>
          <p:nvPr/>
        </p:nvSpPr>
        <p:spPr>
          <a:xfrm>
            <a:off x="2598152" y="4793234"/>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F20BE4A-5EE8-438E-928A-91DE83DEA1F9}"/>
              </a:ext>
            </a:extLst>
          </p:cNvPr>
          <p:cNvSpPr/>
          <p:nvPr/>
        </p:nvSpPr>
        <p:spPr>
          <a:xfrm>
            <a:off x="5338151" y="4286002"/>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B4B41756-50C5-49BC-9F67-F9631CEDDEA1}"/>
              </a:ext>
            </a:extLst>
          </p:cNvPr>
          <p:cNvSpPr/>
          <p:nvPr/>
        </p:nvSpPr>
        <p:spPr>
          <a:xfrm>
            <a:off x="6806669" y="4277613"/>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F4A0460-AC9C-44B9-A3F9-29CF1B24FCBF}"/>
              </a:ext>
            </a:extLst>
          </p:cNvPr>
          <p:cNvSpPr/>
          <p:nvPr/>
        </p:nvSpPr>
        <p:spPr>
          <a:xfrm>
            <a:off x="6315394" y="3784757"/>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0EAD91D-4B28-437E-AF79-15664CFFB817}"/>
              </a:ext>
            </a:extLst>
          </p:cNvPr>
          <p:cNvSpPr/>
          <p:nvPr/>
        </p:nvSpPr>
        <p:spPr>
          <a:xfrm>
            <a:off x="7296853" y="4789920"/>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29074E2-F87A-4461-BB35-2775BBEE8625}"/>
              </a:ext>
            </a:extLst>
          </p:cNvPr>
          <p:cNvSpPr/>
          <p:nvPr/>
        </p:nvSpPr>
        <p:spPr>
          <a:xfrm>
            <a:off x="5828096" y="4789920"/>
            <a:ext cx="436228" cy="437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1674"/>
            <a:ext cx="2722090" cy="384888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656"/>
          <a:stretch/>
        </p:blipFill>
        <p:spPr>
          <a:xfrm rot="1560000">
            <a:off x="2528705" y="2912838"/>
            <a:ext cx="767396" cy="2155266"/>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19470"/>
          <a:stretch/>
        </p:blipFill>
        <p:spPr>
          <a:xfrm rot="1502615">
            <a:off x="1015894" y="2327877"/>
            <a:ext cx="1309738" cy="1491331"/>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275" y="2031674"/>
            <a:ext cx="2722090" cy="384888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4426" y="2031675"/>
            <a:ext cx="2722089" cy="3848886"/>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3002058"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Multiply 3 Digits by 2 Digits</a:t>
            </a:r>
          </a:p>
        </p:txBody>
      </p:sp>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137</TotalTime>
  <Words>604</Words>
  <Application>Microsoft Office PowerPoint</Application>
  <PresentationFormat>On-screen Show (4:3)</PresentationFormat>
  <Paragraphs>247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DengXian</vt:lpstr>
      <vt:lpstr>Arial</vt:lpstr>
      <vt:lpstr>Calibri</vt:lpstr>
      <vt:lpstr>Tuffy</vt:lpstr>
      <vt:lpstr>Twinkl</vt:lpstr>
      <vt:lpstr>Kalam</vt:lpstr>
      <vt:lpstr>Tuffy-TTF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Aamina Rammah</dc:creator>
  <cp:lastModifiedBy>Caroline Leeming</cp:lastModifiedBy>
  <cp:revision>37</cp:revision>
  <dcterms:created xsi:type="dcterms:W3CDTF">2019-11-26T07:40:05Z</dcterms:created>
  <dcterms:modified xsi:type="dcterms:W3CDTF">2021-01-19T19:00:00Z</dcterms:modified>
</cp:coreProperties>
</file>