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75" r:id="rId2"/>
    <p:sldId id="276" r:id="rId3"/>
    <p:sldId id="278" r:id="rId4"/>
    <p:sldId id="289" r:id="rId5"/>
    <p:sldId id="279" r:id="rId6"/>
    <p:sldId id="282" r:id="rId7"/>
    <p:sldId id="284" r:id="rId8"/>
    <p:sldId id="288" r:id="rId9"/>
    <p:sldId id="277" r:id="rId10"/>
    <p:sldId id="286" r:id="rId11"/>
  </p:sldIdLst>
  <p:sldSz cx="9144000" cy="6858000" type="screen4x3"/>
  <p:notesSz cx="6858000" cy="9144000"/>
  <p:embeddedFontLst>
    <p:embeddedFont>
      <p:font typeface="Tuffy-TTF" panose="020B0603060100000000" charset="0"/>
      <p:regular r:id="rId14"/>
      <p:bold r:id="rId15"/>
      <p:italic r:id="rId16"/>
      <p:boldItalic r:id="rId17"/>
    </p:embeddedFont>
    <p:embeddedFont>
      <p:font typeface="Twinkl" panose="020B0604020202020204" charset="0"/>
      <p:regular r:id="rId18"/>
      <p:bold r:id="rId19"/>
    </p:embeddedFont>
    <p:embeddedFont>
      <p:font typeface="Calibri" panose="020F0502020204030204" pitchFamily="34" charset="0"/>
      <p:regular r:id="rId20"/>
      <p:bold r:id="rId21"/>
      <p:italic r:id="rId22"/>
      <p:boldItalic r:id="rId23"/>
    </p:embeddedFont>
    <p:embeddedFont>
      <p:font typeface="Tuffy" panose="020B0603060100000000"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D31"/>
    <a:srgbClr val="0079C3"/>
    <a:srgbClr val="FFE76D"/>
    <a:srgbClr val="072F54"/>
    <a:srgbClr val="003464"/>
    <a:srgbClr val="004382"/>
    <a:srgbClr val="00529C"/>
    <a:srgbClr val="007AC3"/>
    <a:srgbClr val="4EB2E5"/>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p:normalViewPr>
  <p:slideViewPr>
    <p:cSldViewPr snapToGrid="0" showGuides="1">
      <p:cViewPr varScale="1">
        <p:scale>
          <a:sx n="115" d="100"/>
          <a:sy n="115" d="100"/>
        </p:scale>
        <p:origin x="1242" y="108"/>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18/01/2021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18/01/2021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planit-maths-primary-teaching-resources-year-5/planit-maths-primary-teaching-resources-year-5-number---multiplication-and-division/planit-maths-primary-teaching-resources-year-5-number---multiplication-and-division-multiply-numbers-up-to-4-digits-by-a-one--or-two-digit-number-using-a-formal-written-method-including-long-multiplication-for-two-digit-numbers"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planit-maths-primary-teaching-resources-year-5/planit-maths-primary-teaching-resources-year-5-number---multiplication-and-division/planit-maths-primary-teaching-resources-year-5-number---multiplication-and-division-multiply-numbers-up-to-4-digits-by-a-one--or-two-digit-number-using-a-formal-written-method-including-long-multiplication-for-two-digit-number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twinkl.co.uk/resources/planit-maths-primary-teaching-resources-year-5/planit-maths-primary-teaching-resources-year-5-number---multiplication-and-division/planit-maths-primary-teaching-resources-year-5-number---multiplication-and-division-multiply-numbers-up-to-4-digits-by-a-one--or-two-digit-number-using-a-formal-written-method-including-long-multiplication-for-two-digit-numbers" TargetMode="Externa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Multiply numbers up to 4 digits by a one- or two-digit number </a:t>
            </a:r>
            <a:br>
              <a:rPr lang="en-GB" dirty="0">
                <a:solidFill>
                  <a:srgbClr val="000000"/>
                </a:solidFill>
              </a:rPr>
            </a:br>
            <a:r>
              <a:rPr lang="en-GB" dirty="0">
                <a:solidFill>
                  <a:srgbClr val="000000"/>
                </a:solidFill>
              </a:rPr>
              <a:t>using a formal written method, including long multiplication for </a:t>
            </a:r>
            <a:br>
              <a:rPr lang="en-GB" dirty="0">
                <a:solidFill>
                  <a:srgbClr val="000000"/>
                </a:solidFill>
              </a:rPr>
            </a:br>
            <a:r>
              <a:rPr lang="en-GB" dirty="0">
                <a:solidFill>
                  <a:srgbClr val="000000"/>
                </a:solidFill>
              </a:rPr>
              <a:t>two-digit numbers.</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FF65D4-0067-4B31-8C6F-F9071789790F}"/>
              </a:ext>
            </a:extLst>
          </p:cNvPr>
          <p:cNvSpPr/>
          <p:nvPr/>
        </p:nvSpPr>
        <p:spPr>
          <a:xfrm>
            <a:off x="629174" y="1275127"/>
            <a:ext cx="3942826" cy="5008227"/>
          </a:xfrm>
          <a:prstGeom prst="rect">
            <a:avLst/>
          </a:prstGeom>
          <a:solidFill>
            <a:schemeClr val="bg1"/>
          </a:solidFill>
          <a:ln w="28575">
            <a:solidFill>
              <a:srgbClr val="0079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3003662"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Multiply 2 Digits by 2 Digits</a:t>
            </a:r>
          </a:p>
        </p:txBody>
      </p:sp>
      <p:sp>
        <p:nvSpPr>
          <p:cNvPr id="2" name="TextBox 1"/>
          <p:cNvSpPr txBox="1"/>
          <p:nvPr/>
        </p:nvSpPr>
        <p:spPr>
          <a:xfrm>
            <a:off x="789206" y="1431898"/>
            <a:ext cx="3601298" cy="276999"/>
          </a:xfrm>
          <a:prstGeom prst="rect">
            <a:avLst/>
          </a:prstGeom>
          <a:noFill/>
        </p:spPr>
        <p:txBody>
          <a:bodyPr wrap="square" lIns="0" tIns="0" rIns="0" bIns="0" rtlCol="0">
            <a:spAutoFit/>
          </a:bodyPr>
          <a:lstStyle/>
          <a:p>
            <a:r>
              <a:rPr lang="en-GB" dirty="0"/>
              <a:t>Complete this calculation. </a:t>
            </a:r>
          </a:p>
        </p:txBody>
      </p:sp>
      <p:sp>
        <p:nvSpPr>
          <p:cNvPr id="97" name="Rectangle 96"/>
          <p:cNvSpPr/>
          <p:nvPr/>
        </p:nvSpPr>
        <p:spPr>
          <a:xfrm>
            <a:off x="3323916"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103" name="Straight Connector 102"/>
          <p:cNvCxnSpPr/>
          <p:nvPr/>
        </p:nvCxnSpPr>
        <p:spPr>
          <a:xfrm>
            <a:off x="3323916"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CC03D5E4-EDA6-419E-99DB-53D5147D4C7C}"/>
              </a:ext>
            </a:extLst>
          </p:cNvPr>
          <p:cNvGraphicFramePr>
            <a:graphicFrameLocks noGrp="1"/>
          </p:cNvGraphicFramePr>
          <p:nvPr>
            <p:extLst>
              <p:ext uri="{D42A27DB-BD31-4B8C-83A1-F6EECF244321}">
                <p14:modId xmlns:p14="http://schemas.microsoft.com/office/powerpoint/2010/main" val="1424743540"/>
              </p:ext>
            </p:extLst>
          </p:nvPr>
        </p:nvGraphicFramePr>
        <p:xfrm>
          <a:off x="804423" y="2414818"/>
          <a:ext cx="2477548" cy="2822665"/>
        </p:xfrm>
        <a:graphic>
          <a:graphicData uri="http://schemas.openxmlformats.org/drawingml/2006/table">
            <a:tbl>
              <a:tblPr firstRow="1" bandRow="1">
                <a:tableStyleId>{5C22544A-7EE6-4342-B048-85BDC9FD1C3A}</a:tableStyleId>
              </a:tblPr>
              <a:tblGrid>
                <a:gridCol w="619387">
                  <a:extLst>
                    <a:ext uri="{9D8B030D-6E8A-4147-A177-3AD203B41FA5}">
                      <a16:colId xmlns:a16="http://schemas.microsoft.com/office/drawing/2014/main" val="2482948934"/>
                    </a:ext>
                  </a:extLst>
                </a:gridCol>
                <a:gridCol w="619387">
                  <a:extLst>
                    <a:ext uri="{9D8B030D-6E8A-4147-A177-3AD203B41FA5}">
                      <a16:colId xmlns:a16="http://schemas.microsoft.com/office/drawing/2014/main" val="4082347850"/>
                    </a:ext>
                  </a:extLst>
                </a:gridCol>
                <a:gridCol w="619387">
                  <a:extLst>
                    <a:ext uri="{9D8B030D-6E8A-4147-A177-3AD203B41FA5}">
                      <a16:colId xmlns:a16="http://schemas.microsoft.com/office/drawing/2014/main" val="3025332961"/>
                    </a:ext>
                  </a:extLst>
                </a:gridCol>
                <a:gridCol w="619387">
                  <a:extLst>
                    <a:ext uri="{9D8B030D-6E8A-4147-A177-3AD203B41FA5}">
                      <a16:colId xmlns:a16="http://schemas.microsoft.com/office/drawing/2014/main" val="3416361341"/>
                    </a:ext>
                  </a:extLst>
                </a:gridCol>
              </a:tblGrid>
              <a:tr h="564533">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GB" b="0" dirty="0">
                          <a:solidFill>
                            <a:schemeClr val="tx1"/>
                          </a:solidFill>
                        </a:rPr>
                        <a:t>3</a:t>
                      </a:r>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GB" b="0" dirty="0">
                          <a:solidFill>
                            <a:schemeClr val="tx1"/>
                          </a:solidFill>
                        </a:rPr>
                        <a:t>2</a:t>
                      </a:r>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852132"/>
                  </a:ext>
                </a:extLst>
              </a:tr>
              <a:tr h="564533">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mn-lt"/>
                          <a:ea typeface="+mn-ea"/>
                          <a:cs typeface="+mn-cs"/>
                        </a:rPr>
                        <a:t>×</a:t>
                      </a:r>
                      <a:endParaRPr lang="en-GB" sz="20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dirty="0"/>
                        <a:t>3</a:t>
                      </a:r>
                    </a:p>
                  </a:txBody>
                  <a:tcPr anchor="ct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8865980"/>
                  </a:ext>
                </a:extLst>
              </a:tr>
              <a:tr h="564533">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1624176"/>
                  </a:ext>
                </a:extLst>
              </a:tr>
              <a:tr h="564533">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6410589"/>
                  </a:ext>
                </a:extLst>
              </a:tr>
              <a:tr h="564533">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4374168"/>
                  </a:ext>
                </a:extLst>
              </a:tr>
            </a:tbl>
          </a:graphicData>
        </a:graphic>
      </p:graphicFrame>
      <p:sp>
        <p:nvSpPr>
          <p:cNvPr id="4" name="Rectangle 3">
            <a:extLst>
              <a:ext uri="{FF2B5EF4-FFF2-40B4-BE49-F238E27FC236}">
                <a16:creationId xmlns:a16="http://schemas.microsoft.com/office/drawing/2014/main" id="{B39A2F81-BC78-43A4-BE7E-2DA82516412D}"/>
              </a:ext>
            </a:extLst>
          </p:cNvPr>
          <p:cNvSpPr/>
          <p:nvPr/>
        </p:nvSpPr>
        <p:spPr>
          <a:xfrm>
            <a:off x="3409146" y="3641484"/>
            <a:ext cx="981358" cy="369332"/>
          </a:xfrm>
          <a:prstGeom prst="rect">
            <a:avLst/>
          </a:prstGeom>
        </p:spPr>
        <p:txBody>
          <a:bodyPr wrap="none">
            <a:spAutoFit/>
          </a:bodyPr>
          <a:lstStyle/>
          <a:p>
            <a:pPr algn="ctr"/>
            <a:r>
              <a:rPr lang="en-GB" b="1" dirty="0">
                <a:solidFill>
                  <a:srgbClr val="00B050"/>
                </a:solidFill>
              </a:rPr>
              <a:t>(32 × 3)</a:t>
            </a:r>
          </a:p>
        </p:txBody>
      </p:sp>
      <p:sp>
        <p:nvSpPr>
          <p:cNvPr id="11" name="Rectangle 10">
            <a:extLst>
              <a:ext uri="{FF2B5EF4-FFF2-40B4-BE49-F238E27FC236}">
                <a16:creationId xmlns:a16="http://schemas.microsoft.com/office/drawing/2014/main" id="{A0AE39C5-BD81-4E4F-B30B-88B2DDCE2FFB}"/>
              </a:ext>
            </a:extLst>
          </p:cNvPr>
          <p:cNvSpPr/>
          <p:nvPr/>
        </p:nvSpPr>
        <p:spPr>
          <a:xfrm>
            <a:off x="3409146" y="4211936"/>
            <a:ext cx="1138453" cy="369332"/>
          </a:xfrm>
          <a:prstGeom prst="rect">
            <a:avLst/>
          </a:prstGeom>
        </p:spPr>
        <p:txBody>
          <a:bodyPr wrap="none">
            <a:spAutoFit/>
          </a:bodyPr>
          <a:lstStyle/>
          <a:p>
            <a:pPr algn="ctr"/>
            <a:r>
              <a:rPr lang="en-GB" b="1" dirty="0">
                <a:solidFill>
                  <a:srgbClr val="00B050"/>
                </a:solidFill>
              </a:rPr>
              <a:t>(32 × 40)</a:t>
            </a:r>
          </a:p>
        </p:txBody>
      </p:sp>
      <p:sp>
        <p:nvSpPr>
          <p:cNvPr id="12" name="Rectangle 11">
            <a:extLst>
              <a:ext uri="{FF2B5EF4-FFF2-40B4-BE49-F238E27FC236}">
                <a16:creationId xmlns:a16="http://schemas.microsoft.com/office/drawing/2014/main" id="{B1B11107-204A-4DAE-ACD9-F8D8FF252B48}"/>
              </a:ext>
            </a:extLst>
          </p:cNvPr>
          <p:cNvSpPr/>
          <p:nvPr/>
        </p:nvSpPr>
        <p:spPr>
          <a:xfrm>
            <a:off x="2183019" y="3643661"/>
            <a:ext cx="312906" cy="369332"/>
          </a:xfrm>
          <a:prstGeom prst="rect">
            <a:avLst/>
          </a:prstGeom>
        </p:spPr>
        <p:txBody>
          <a:bodyPr wrap="none">
            <a:spAutoFit/>
          </a:bodyPr>
          <a:lstStyle/>
          <a:p>
            <a:pPr algn="ctr"/>
            <a:r>
              <a:rPr lang="en-GB" b="1" dirty="0">
                <a:solidFill>
                  <a:srgbClr val="00B050"/>
                </a:solidFill>
              </a:rPr>
              <a:t>9</a:t>
            </a:r>
          </a:p>
        </p:txBody>
      </p:sp>
      <p:sp>
        <p:nvSpPr>
          <p:cNvPr id="13" name="Rectangle 12">
            <a:extLst>
              <a:ext uri="{FF2B5EF4-FFF2-40B4-BE49-F238E27FC236}">
                <a16:creationId xmlns:a16="http://schemas.microsoft.com/office/drawing/2014/main" id="{7D8EABC8-6090-4596-8078-081D6A589982}"/>
              </a:ext>
            </a:extLst>
          </p:cNvPr>
          <p:cNvSpPr/>
          <p:nvPr/>
        </p:nvSpPr>
        <p:spPr>
          <a:xfrm>
            <a:off x="2817477" y="3643661"/>
            <a:ext cx="312906" cy="369332"/>
          </a:xfrm>
          <a:prstGeom prst="rect">
            <a:avLst/>
          </a:prstGeom>
        </p:spPr>
        <p:txBody>
          <a:bodyPr wrap="none">
            <a:spAutoFit/>
          </a:bodyPr>
          <a:lstStyle/>
          <a:p>
            <a:pPr algn="ctr"/>
            <a:r>
              <a:rPr lang="en-GB" b="1" dirty="0">
                <a:solidFill>
                  <a:srgbClr val="00B050"/>
                </a:solidFill>
              </a:rPr>
              <a:t>6</a:t>
            </a:r>
          </a:p>
        </p:txBody>
      </p:sp>
      <p:sp>
        <p:nvSpPr>
          <p:cNvPr id="14" name="Rectangle 13">
            <a:extLst>
              <a:ext uri="{FF2B5EF4-FFF2-40B4-BE49-F238E27FC236}">
                <a16:creationId xmlns:a16="http://schemas.microsoft.com/office/drawing/2014/main" id="{2727EBDB-1DD2-471F-A148-9785449014CD}"/>
              </a:ext>
            </a:extLst>
          </p:cNvPr>
          <p:cNvSpPr/>
          <p:nvPr/>
        </p:nvSpPr>
        <p:spPr>
          <a:xfrm>
            <a:off x="2179011" y="4211936"/>
            <a:ext cx="320922" cy="369332"/>
          </a:xfrm>
          <a:prstGeom prst="rect">
            <a:avLst/>
          </a:prstGeom>
        </p:spPr>
        <p:txBody>
          <a:bodyPr wrap="none">
            <a:spAutoFit/>
          </a:bodyPr>
          <a:lstStyle/>
          <a:p>
            <a:pPr algn="ctr"/>
            <a:r>
              <a:rPr lang="en-GB" b="1" dirty="0">
                <a:solidFill>
                  <a:srgbClr val="00B050"/>
                </a:solidFill>
              </a:rPr>
              <a:t>8</a:t>
            </a:r>
          </a:p>
        </p:txBody>
      </p:sp>
      <p:sp>
        <p:nvSpPr>
          <p:cNvPr id="15" name="Rectangle 14">
            <a:extLst>
              <a:ext uri="{FF2B5EF4-FFF2-40B4-BE49-F238E27FC236}">
                <a16:creationId xmlns:a16="http://schemas.microsoft.com/office/drawing/2014/main" id="{47920C51-C1B2-47D4-86BC-4A8666655D9D}"/>
              </a:ext>
            </a:extLst>
          </p:cNvPr>
          <p:cNvSpPr/>
          <p:nvPr/>
        </p:nvSpPr>
        <p:spPr>
          <a:xfrm>
            <a:off x="2807859" y="4211936"/>
            <a:ext cx="332143" cy="369332"/>
          </a:xfrm>
          <a:prstGeom prst="rect">
            <a:avLst/>
          </a:prstGeom>
        </p:spPr>
        <p:txBody>
          <a:bodyPr wrap="none">
            <a:spAutoFit/>
          </a:bodyPr>
          <a:lstStyle/>
          <a:p>
            <a:pPr algn="ctr"/>
            <a:r>
              <a:rPr lang="en-GB" b="1" dirty="0">
                <a:solidFill>
                  <a:srgbClr val="00B050"/>
                </a:solidFill>
              </a:rPr>
              <a:t>0</a:t>
            </a:r>
          </a:p>
        </p:txBody>
      </p:sp>
      <p:sp>
        <p:nvSpPr>
          <p:cNvPr id="16" name="Rectangle 15">
            <a:extLst>
              <a:ext uri="{FF2B5EF4-FFF2-40B4-BE49-F238E27FC236}">
                <a16:creationId xmlns:a16="http://schemas.microsoft.com/office/drawing/2014/main" id="{9B794242-9134-408C-9D9D-5D73E32A6841}"/>
              </a:ext>
            </a:extLst>
          </p:cNvPr>
          <p:cNvSpPr/>
          <p:nvPr/>
        </p:nvSpPr>
        <p:spPr>
          <a:xfrm>
            <a:off x="1571257" y="4211936"/>
            <a:ext cx="306494" cy="369332"/>
          </a:xfrm>
          <a:prstGeom prst="rect">
            <a:avLst/>
          </a:prstGeom>
        </p:spPr>
        <p:txBody>
          <a:bodyPr wrap="none">
            <a:spAutoFit/>
          </a:bodyPr>
          <a:lstStyle/>
          <a:p>
            <a:pPr algn="ctr"/>
            <a:r>
              <a:rPr lang="en-GB" b="1" dirty="0">
                <a:solidFill>
                  <a:srgbClr val="00B050"/>
                </a:solidFill>
              </a:rPr>
              <a:t>2</a:t>
            </a:r>
          </a:p>
        </p:txBody>
      </p:sp>
      <p:sp>
        <p:nvSpPr>
          <p:cNvPr id="17" name="Rectangle 16">
            <a:extLst>
              <a:ext uri="{FF2B5EF4-FFF2-40B4-BE49-F238E27FC236}">
                <a16:creationId xmlns:a16="http://schemas.microsoft.com/office/drawing/2014/main" id="{7E8F7A4B-91F9-4DD1-A117-F5900623C77E}"/>
              </a:ext>
            </a:extLst>
          </p:cNvPr>
          <p:cNvSpPr/>
          <p:nvPr/>
        </p:nvSpPr>
        <p:spPr>
          <a:xfrm>
            <a:off x="977128" y="4211936"/>
            <a:ext cx="279243" cy="369332"/>
          </a:xfrm>
          <a:prstGeom prst="rect">
            <a:avLst/>
          </a:prstGeom>
        </p:spPr>
        <p:txBody>
          <a:bodyPr wrap="none">
            <a:spAutoFit/>
          </a:bodyPr>
          <a:lstStyle/>
          <a:p>
            <a:pPr algn="ctr"/>
            <a:r>
              <a:rPr lang="en-GB" b="1" dirty="0">
                <a:solidFill>
                  <a:srgbClr val="00B050"/>
                </a:solidFill>
              </a:rPr>
              <a:t>1</a:t>
            </a:r>
          </a:p>
        </p:txBody>
      </p:sp>
      <p:sp>
        <p:nvSpPr>
          <p:cNvPr id="18" name="Rectangle 17">
            <a:extLst>
              <a:ext uri="{FF2B5EF4-FFF2-40B4-BE49-F238E27FC236}">
                <a16:creationId xmlns:a16="http://schemas.microsoft.com/office/drawing/2014/main" id="{6FB7C52C-9060-4101-B239-50FB31CA63C6}"/>
              </a:ext>
            </a:extLst>
          </p:cNvPr>
          <p:cNvSpPr/>
          <p:nvPr/>
        </p:nvSpPr>
        <p:spPr>
          <a:xfrm>
            <a:off x="2189431" y="4780211"/>
            <a:ext cx="300082" cy="369332"/>
          </a:xfrm>
          <a:prstGeom prst="rect">
            <a:avLst/>
          </a:prstGeom>
        </p:spPr>
        <p:txBody>
          <a:bodyPr wrap="none">
            <a:spAutoFit/>
          </a:bodyPr>
          <a:lstStyle/>
          <a:p>
            <a:pPr algn="ctr"/>
            <a:r>
              <a:rPr lang="en-GB" b="1" dirty="0">
                <a:solidFill>
                  <a:srgbClr val="00B050"/>
                </a:solidFill>
              </a:rPr>
              <a:t>7</a:t>
            </a:r>
          </a:p>
        </p:txBody>
      </p:sp>
      <p:sp>
        <p:nvSpPr>
          <p:cNvPr id="19" name="Rectangle 18">
            <a:extLst>
              <a:ext uri="{FF2B5EF4-FFF2-40B4-BE49-F238E27FC236}">
                <a16:creationId xmlns:a16="http://schemas.microsoft.com/office/drawing/2014/main" id="{EB3B9DA7-3C9C-4131-8089-197C5797C980}"/>
              </a:ext>
            </a:extLst>
          </p:cNvPr>
          <p:cNvSpPr/>
          <p:nvPr/>
        </p:nvSpPr>
        <p:spPr>
          <a:xfrm>
            <a:off x="2817477" y="4780211"/>
            <a:ext cx="312906" cy="369332"/>
          </a:xfrm>
          <a:prstGeom prst="rect">
            <a:avLst/>
          </a:prstGeom>
        </p:spPr>
        <p:txBody>
          <a:bodyPr wrap="none">
            <a:spAutoFit/>
          </a:bodyPr>
          <a:lstStyle/>
          <a:p>
            <a:pPr algn="ctr"/>
            <a:r>
              <a:rPr lang="en-GB" b="1" dirty="0">
                <a:solidFill>
                  <a:srgbClr val="00B050"/>
                </a:solidFill>
              </a:rPr>
              <a:t>6</a:t>
            </a:r>
          </a:p>
        </p:txBody>
      </p:sp>
      <p:sp>
        <p:nvSpPr>
          <p:cNvPr id="20" name="Rectangle 19">
            <a:extLst>
              <a:ext uri="{FF2B5EF4-FFF2-40B4-BE49-F238E27FC236}">
                <a16:creationId xmlns:a16="http://schemas.microsoft.com/office/drawing/2014/main" id="{E69F675A-B325-4287-AB1B-E2450A2B7380}"/>
              </a:ext>
            </a:extLst>
          </p:cNvPr>
          <p:cNvSpPr/>
          <p:nvPr/>
        </p:nvSpPr>
        <p:spPr>
          <a:xfrm>
            <a:off x="1571257" y="4777074"/>
            <a:ext cx="306494" cy="369332"/>
          </a:xfrm>
          <a:prstGeom prst="rect">
            <a:avLst/>
          </a:prstGeom>
        </p:spPr>
        <p:txBody>
          <a:bodyPr wrap="none">
            <a:spAutoFit/>
          </a:bodyPr>
          <a:lstStyle/>
          <a:p>
            <a:pPr algn="ctr"/>
            <a:r>
              <a:rPr lang="en-GB" b="1" dirty="0">
                <a:solidFill>
                  <a:srgbClr val="00B050"/>
                </a:solidFill>
              </a:rPr>
              <a:t>3</a:t>
            </a:r>
          </a:p>
        </p:txBody>
      </p:sp>
      <p:sp>
        <p:nvSpPr>
          <p:cNvPr id="21" name="Rectangle 20">
            <a:extLst>
              <a:ext uri="{FF2B5EF4-FFF2-40B4-BE49-F238E27FC236}">
                <a16:creationId xmlns:a16="http://schemas.microsoft.com/office/drawing/2014/main" id="{E5E6F197-E18F-431D-A02D-B38F881E5E0A}"/>
              </a:ext>
            </a:extLst>
          </p:cNvPr>
          <p:cNvSpPr/>
          <p:nvPr/>
        </p:nvSpPr>
        <p:spPr>
          <a:xfrm>
            <a:off x="977128" y="4780211"/>
            <a:ext cx="279243" cy="369332"/>
          </a:xfrm>
          <a:prstGeom prst="rect">
            <a:avLst/>
          </a:prstGeom>
        </p:spPr>
        <p:txBody>
          <a:bodyPr wrap="none">
            <a:spAutoFit/>
          </a:bodyPr>
          <a:lstStyle/>
          <a:p>
            <a:pPr algn="ctr"/>
            <a:r>
              <a:rPr lang="en-GB" b="1" dirty="0">
                <a:solidFill>
                  <a:srgbClr val="00B050"/>
                </a:solidFill>
              </a:rPr>
              <a:t>1</a:t>
            </a:r>
          </a:p>
        </p:txBody>
      </p:sp>
      <p:sp>
        <p:nvSpPr>
          <p:cNvPr id="22" name="Rectangle 21">
            <a:extLst>
              <a:ext uri="{FF2B5EF4-FFF2-40B4-BE49-F238E27FC236}">
                <a16:creationId xmlns:a16="http://schemas.microsoft.com/office/drawing/2014/main" id="{634BCF59-A6C2-43D2-9355-8858C32D68F0}"/>
              </a:ext>
            </a:extLst>
          </p:cNvPr>
          <p:cNvSpPr/>
          <p:nvPr/>
        </p:nvSpPr>
        <p:spPr>
          <a:xfrm>
            <a:off x="1600110" y="5254488"/>
            <a:ext cx="248786" cy="276999"/>
          </a:xfrm>
          <a:prstGeom prst="rect">
            <a:avLst/>
          </a:prstGeom>
        </p:spPr>
        <p:txBody>
          <a:bodyPr wrap="none">
            <a:spAutoFit/>
          </a:bodyPr>
          <a:lstStyle/>
          <a:p>
            <a:pPr algn="ctr"/>
            <a:r>
              <a:rPr lang="en-GB" sz="1200" b="1" dirty="0">
                <a:solidFill>
                  <a:srgbClr val="00B050"/>
                </a:solidFill>
              </a:rPr>
              <a:t>1</a:t>
            </a:r>
          </a:p>
        </p:txBody>
      </p:sp>
      <p:pic>
        <p:nvPicPr>
          <p:cNvPr id="8" name="Picture 7">
            <a:extLst>
              <a:ext uri="{FF2B5EF4-FFF2-40B4-BE49-F238E27FC236}">
                <a16:creationId xmlns:a16="http://schemas.microsoft.com/office/drawing/2014/main" id="{387FD76E-7B7A-440C-AE89-F706AEAE8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9370" y="1680774"/>
            <a:ext cx="3617133" cy="4727196"/>
          </a:xfrm>
          <a:prstGeom prst="rect">
            <a:avLst/>
          </a:prstGeom>
        </p:spPr>
      </p:pic>
    </p:spTree>
    <p:extLst>
      <p:ext uri="{BB962C8B-B14F-4D97-AF65-F5344CB8AC3E}">
        <p14:creationId xmlns:p14="http://schemas.microsoft.com/office/powerpoint/2010/main" val="170467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3003662"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Multiply 2 Digits by 2 Digits</a:t>
            </a:r>
          </a:p>
        </p:txBody>
      </p:sp>
      <p:sp>
        <p:nvSpPr>
          <p:cNvPr id="97" name="Rectangle 96"/>
          <p:cNvSpPr/>
          <p:nvPr/>
        </p:nvSpPr>
        <p:spPr>
          <a:xfrm>
            <a:off x="3323916"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103" name="Straight Connector 102"/>
          <p:cNvCxnSpPr/>
          <p:nvPr/>
        </p:nvCxnSpPr>
        <p:spPr>
          <a:xfrm>
            <a:off x="3323916"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5CCCA92-41F2-4416-9B4D-2558154CD4B7}"/>
              </a:ext>
            </a:extLst>
          </p:cNvPr>
          <p:cNvSpPr/>
          <p:nvPr/>
        </p:nvSpPr>
        <p:spPr>
          <a:xfrm>
            <a:off x="634100" y="1275127"/>
            <a:ext cx="3942826" cy="5008227"/>
          </a:xfrm>
          <a:prstGeom prst="rect">
            <a:avLst/>
          </a:prstGeom>
          <a:solidFill>
            <a:schemeClr val="bg1"/>
          </a:solidFill>
          <a:ln w="28575">
            <a:solidFill>
              <a:srgbClr val="0079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FF4B3517-9E77-4FFA-A9DB-DD1520D97DA5}"/>
              </a:ext>
            </a:extLst>
          </p:cNvPr>
          <p:cNvSpPr txBox="1"/>
          <p:nvPr/>
        </p:nvSpPr>
        <p:spPr>
          <a:xfrm>
            <a:off x="794132" y="1431898"/>
            <a:ext cx="3601298" cy="576376"/>
          </a:xfrm>
          <a:prstGeom prst="rect">
            <a:avLst/>
          </a:prstGeom>
          <a:noFill/>
        </p:spPr>
        <p:txBody>
          <a:bodyPr wrap="square" lIns="0" tIns="0" rIns="0" bIns="0" rtlCol="0">
            <a:spAutoFit/>
          </a:bodyPr>
          <a:lstStyle/>
          <a:p>
            <a:pPr lvl="0">
              <a:lnSpc>
                <a:spcPct val="107000"/>
              </a:lnSpc>
              <a:spcAft>
                <a:spcPts val="0"/>
              </a:spcAft>
            </a:pPr>
            <a:r>
              <a:rPr lang="en-US" dirty="0"/>
              <a:t>Set this calculation out and find the answer.</a:t>
            </a:r>
          </a:p>
        </p:txBody>
      </p:sp>
      <p:graphicFrame>
        <p:nvGraphicFramePr>
          <p:cNvPr id="26" name="Table 25">
            <a:extLst>
              <a:ext uri="{FF2B5EF4-FFF2-40B4-BE49-F238E27FC236}">
                <a16:creationId xmlns:a16="http://schemas.microsoft.com/office/drawing/2014/main" id="{207C4299-E011-4F0C-A858-63BEC05A2112}"/>
              </a:ext>
            </a:extLst>
          </p:cNvPr>
          <p:cNvGraphicFramePr>
            <a:graphicFrameLocks noGrp="1"/>
          </p:cNvGraphicFramePr>
          <p:nvPr>
            <p:extLst>
              <p:ext uri="{D42A27DB-BD31-4B8C-83A1-F6EECF244321}">
                <p14:modId xmlns:p14="http://schemas.microsoft.com/office/powerpoint/2010/main" val="1607113808"/>
              </p:ext>
            </p:extLst>
          </p:nvPr>
        </p:nvGraphicFramePr>
        <p:xfrm>
          <a:off x="809349" y="2414818"/>
          <a:ext cx="2477548" cy="2822665"/>
        </p:xfrm>
        <a:graphic>
          <a:graphicData uri="http://schemas.openxmlformats.org/drawingml/2006/table">
            <a:tbl>
              <a:tblPr firstRow="1" bandRow="1">
                <a:tableStyleId>{5C22544A-7EE6-4342-B048-85BDC9FD1C3A}</a:tableStyleId>
              </a:tblPr>
              <a:tblGrid>
                <a:gridCol w="619387">
                  <a:extLst>
                    <a:ext uri="{9D8B030D-6E8A-4147-A177-3AD203B41FA5}">
                      <a16:colId xmlns:a16="http://schemas.microsoft.com/office/drawing/2014/main" val="2482948934"/>
                    </a:ext>
                  </a:extLst>
                </a:gridCol>
                <a:gridCol w="619387">
                  <a:extLst>
                    <a:ext uri="{9D8B030D-6E8A-4147-A177-3AD203B41FA5}">
                      <a16:colId xmlns:a16="http://schemas.microsoft.com/office/drawing/2014/main" val="4082347850"/>
                    </a:ext>
                  </a:extLst>
                </a:gridCol>
                <a:gridCol w="619387">
                  <a:extLst>
                    <a:ext uri="{9D8B030D-6E8A-4147-A177-3AD203B41FA5}">
                      <a16:colId xmlns:a16="http://schemas.microsoft.com/office/drawing/2014/main" val="3025332961"/>
                    </a:ext>
                  </a:extLst>
                </a:gridCol>
                <a:gridCol w="619387">
                  <a:extLst>
                    <a:ext uri="{9D8B030D-6E8A-4147-A177-3AD203B41FA5}">
                      <a16:colId xmlns:a16="http://schemas.microsoft.com/office/drawing/2014/main" val="3416361341"/>
                    </a:ext>
                  </a:extLst>
                </a:gridCol>
              </a:tblGrid>
              <a:tr h="564533">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endParaRPr lang="en-GB" b="0" dirty="0">
                        <a:solidFill>
                          <a:schemeClr val="tx1"/>
                        </a:solidFill>
                      </a:endParaRPr>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endParaRPr lang="en-GB" b="0" dirty="0">
                        <a:solidFill>
                          <a:schemeClr val="tx1"/>
                        </a:solidFill>
                      </a:endParaRPr>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852132"/>
                  </a:ext>
                </a:extLst>
              </a:tr>
              <a:tr h="564533">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mn-lt"/>
                          <a:ea typeface="+mn-ea"/>
                          <a:cs typeface="+mn-cs"/>
                        </a:rPr>
                        <a:t>×</a:t>
                      </a:r>
                      <a:endParaRPr lang="en-GB" sz="20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8865980"/>
                  </a:ext>
                </a:extLst>
              </a:tr>
              <a:tr h="564533">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1624176"/>
                  </a:ext>
                </a:extLst>
              </a:tr>
              <a:tr h="564533">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6410589"/>
                  </a:ext>
                </a:extLst>
              </a:tr>
              <a:tr h="564533">
                <a:tc>
                  <a:txBody>
                    <a:bodyPr/>
                    <a:lstStyle/>
                    <a:p>
                      <a:pPr algn="ctr"/>
                      <a:endParaRPr lang="en-GB"/>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4374168"/>
                  </a:ext>
                </a:extLst>
              </a:tr>
            </a:tbl>
          </a:graphicData>
        </a:graphic>
      </p:graphicFrame>
      <p:sp>
        <p:nvSpPr>
          <p:cNvPr id="27" name="Rectangle 26">
            <a:extLst>
              <a:ext uri="{FF2B5EF4-FFF2-40B4-BE49-F238E27FC236}">
                <a16:creationId xmlns:a16="http://schemas.microsoft.com/office/drawing/2014/main" id="{23D2C187-2F3A-4473-86E9-DFFE9D22DEAA}"/>
              </a:ext>
            </a:extLst>
          </p:cNvPr>
          <p:cNvSpPr/>
          <p:nvPr/>
        </p:nvSpPr>
        <p:spPr>
          <a:xfrm>
            <a:off x="3413270" y="3641484"/>
            <a:ext cx="982962" cy="369332"/>
          </a:xfrm>
          <a:prstGeom prst="rect">
            <a:avLst/>
          </a:prstGeom>
        </p:spPr>
        <p:txBody>
          <a:bodyPr wrap="none">
            <a:spAutoFit/>
          </a:bodyPr>
          <a:lstStyle/>
          <a:p>
            <a:pPr algn="ctr"/>
            <a:r>
              <a:rPr lang="en-GB" b="1" dirty="0">
                <a:solidFill>
                  <a:srgbClr val="00B050"/>
                </a:solidFill>
              </a:rPr>
              <a:t>(52 × 7)</a:t>
            </a:r>
          </a:p>
        </p:txBody>
      </p:sp>
      <p:sp>
        <p:nvSpPr>
          <p:cNvPr id="28" name="Rectangle 27">
            <a:extLst>
              <a:ext uri="{FF2B5EF4-FFF2-40B4-BE49-F238E27FC236}">
                <a16:creationId xmlns:a16="http://schemas.microsoft.com/office/drawing/2014/main" id="{D6B24002-D9D1-4231-835F-156A479F9CB3}"/>
              </a:ext>
            </a:extLst>
          </p:cNvPr>
          <p:cNvSpPr/>
          <p:nvPr/>
        </p:nvSpPr>
        <p:spPr>
          <a:xfrm>
            <a:off x="3408462" y="4211936"/>
            <a:ext cx="1149674" cy="369332"/>
          </a:xfrm>
          <a:prstGeom prst="rect">
            <a:avLst/>
          </a:prstGeom>
        </p:spPr>
        <p:txBody>
          <a:bodyPr wrap="none">
            <a:spAutoFit/>
          </a:bodyPr>
          <a:lstStyle/>
          <a:p>
            <a:pPr algn="ctr"/>
            <a:r>
              <a:rPr lang="en-GB" b="1" dirty="0">
                <a:solidFill>
                  <a:srgbClr val="00B050"/>
                </a:solidFill>
              </a:rPr>
              <a:t>(52 × 40)</a:t>
            </a:r>
          </a:p>
        </p:txBody>
      </p:sp>
      <p:sp>
        <p:nvSpPr>
          <p:cNvPr id="29" name="Rectangle 28">
            <a:extLst>
              <a:ext uri="{FF2B5EF4-FFF2-40B4-BE49-F238E27FC236}">
                <a16:creationId xmlns:a16="http://schemas.microsoft.com/office/drawing/2014/main" id="{4AC09563-3EE1-4C04-BEBC-6B1E01948E41}"/>
              </a:ext>
            </a:extLst>
          </p:cNvPr>
          <p:cNvSpPr/>
          <p:nvPr/>
        </p:nvSpPr>
        <p:spPr>
          <a:xfrm>
            <a:off x="2187945" y="3547442"/>
            <a:ext cx="312906" cy="369332"/>
          </a:xfrm>
          <a:prstGeom prst="rect">
            <a:avLst/>
          </a:prstGeom>
        </p:spPr>
        <p:txBody>
          <a:bodyPr wrap="none">
            <a:spAutoFit/>
          </a:bodyPr>
          <a:lstStyle/>
          <a:p>
            <a:pPr algn="ctr"/>
            <a:r>
              <a:rPr lang="en-GB" b="1" dirty="0">
                <a:solidFill>
                  <a:srgbClr val="00B050"/>
                </a:solidFill>
              </a:rPr>
              <a:t>6</a:t>
            </a:r>
          </a:p>
        </p:txBody>
      </p:sp>
      <p:sp>
        <p:nvSpPr>
          <p:cNvPr id="30" name="Rectangle 29">
            <a:extLst>
              <a:ext uri="{FF2B5EF4-FFF2-40B4-BE49-F238E27FC236}">
                <a16:creationId xmlns:a16="http://schemas.microsoft.com/office/drawing/2014/main" id="{BB01A8A1-2313-46DB-98D8-44FF632A4D44}"/>
              </a:ext>
            </a:extLst>
          </p:cNvPr>
          <p:cNvSpPr/>
          <p:nvPr/>
        </p:nvSpPr>
        <p:spPr>
          <a:xfrm>
            <a:off x="2819197" y="3542993"/>
            <a:ext cx="319319" cy="369332"/>
          </a:xfrm>
          <a:prstGeom prst="rect">
            <a:avLst/>
          </a:prstGeom>
        </p:spPr>
        <p:txBody>
          <a:bodyPr wrap="none">
            <a:spAutoFit/>
          </a:bodyPr>
          <a:lstStyle/>
          <a:p>
            <a:pPr algn="ctr"/>
            <a:r>
              <a:rPr lang="en-GB" b="1" dirty="0">
                <a:solidFill>
                  <a:srgbClr val="00B050"/>
                </a:solidFill>
              </a:rPr>
              <a:t>4</a:t>
            </a:r>
          </a:p>
        </p:txBody>
      </p:sp>
      <p:sp>
        <p:nvSpPr>
          <p:cNvPr id="31" name="Rectangle 30">
            <a:extLst>
              <a:ext uri="{FF2B5EF4-FFF2-40B4-BE49-F238E27FC236}">
                <a16:creationId xmlns:a16="http://schemas.microsoft.com/office/drawing/2014/main" id="{09467771-4DE4-44BE-9F9E-160F389F0541}"/>
              </a:ext>
            </a:extLst>
          </p:cNvPr>
          <p:cNvSpPr/>
          <p:nvPr/>
        </p:nvSpPr>
        <p:spPr>
          <a:xfrm>
            <a:off x="2183937" y="4211936"/>
            <a:ext cx="320922" cy="369332"/>
          </a:xfrm>
          <a:prstGeom prst="rect">
            <a:avLst/>
          </a:prstGeom>
        </p:spPr>
        <p:txBody>
          <a:bodyPr wrap="none">
            <a:spAutoFit/>
          </a:bodyPr>
          <a:lstStyle/>
          <a:p>
            <a:pPr algn="ctr"/>
            <a:r>
              <a:rPr lang="en-GB" b="1" dirty="0">
                <a:solidFill>
                  <a:srgbClr val="00B050"/>
                </a:solidFill>
              </a:rPr>
              <a:t>8</a:t>
            </a:r>
          </a:p>
        </p:txBody>
      </p:sp>
      <p:sp>
        <p:nvSpPr>
          <p:cNvPr id="32" name="Rectangle 31">
            <a:extLst>
              <a:ext uri="{FF2B5EF4-FFF2-40B4-BE49-F238E27FC236}">
                <a16:creationId xmlns:a16="http://schemas.microsoft.com/office/drawing/2014/main" id="{8A460B57-F1FB-41CA-849F-F630C1C9FF70}"/>
              </a:ext>
            </a:extLst>
          </p:cNvPr>
          <p:cNvSpPr/>
          <p:nvPr/>
        </p:nvSpPr>
        <p:spPr>
          <a:xfrm>
            <a:off x="2812785" y="4211936"/>
            <a:ext cx="332143" cy="369332"/>
          </a:xfrm>
          <a:prstGeom prst="rect">
            <a:avLst/>
          </a:prstGeom>
        </p:spPr>
        <p:txBody>
          <a:bodyPr wrap="none">
            <a:spAutoFit/>
          </a:bodyPr>
          <a:lstStyle/>
          <a:p>
            <a:pPr algn="ctr"/>
            <a:r>
              <a:rPr lang="en-GB" b="1" dirty="0">
                <a:solidFill>
                  <a:srgbClr val="00B050"/>
                </a:solidFill>
              </a:rPr>
              <a:t>0</a:t>
            </a:r>
          </a:p>
        </p:txBody>
      </p:sp>
      <p:sp>
        <p:nvSpPr>
          <p:cNvPr id="33" name="Rectangle 32">
            <a:extLst>
              <a:ext uri="{FF2B5EF4-FFF2-40B4-BE49-F238E27FC236}">
                <a16:creationId xmlns:a16="http://schemas.microsoft.com/office/drawing/2014/main" id="{1AD3BA43-1934-41F2-B374-65FA103127C2}"/>
              </a:ext>
            </a:extLst>
          </p:cNvPr>
          <p:cNvSpPr/>
          <p:nvPr/>
        </p:nvSpPr>
        <p:spPr>
          <a:xfrm>
            <a:off x="1563358" y="4211936"/>
            <a:ext cx="332143" cy="369332"/>
          </a:xfrm>
          <a:prstGeom prst="rect">
            <a:avLst/>
          </a:prstGeom>
        </p:spPr>
        <p:txBody>
          <a:bodyPr wrap="none">
            <a:spAutoFit/>
          </a:bodyPr>
          <a:lstStyle/>
          <a:p>
            <a:pPr algn="ctr"/>
            <a:r>
              <a:rPr lang="en-GB" b="1" dirty="0">
                <a:solidFill>
                  <a:srgbClr val="00B050"/>
                </a:solidFill>
              </a:rPr>
              <a:t>0</a:t>
            </a:r>
          </a:p>
        </p:txBody>
      </p:sp>
      <p:sp>
        <p:nvSpPr>
          <p:cNvPr id="34" name="Rectangle 33">
            <a:extLst>
              <a:ext uri="{FF2B5EF4-FFF2-40B4-BE49-F238E27FC236}">
                <a16:creationId xmlns:a16="http://schemas.microsoft.com/office/drawing/2014/main" id="{26A7ACEA-ECF4-493D-A934-AD3C026FB9F5}"/>
              </a:ext>
            </a:extLst>
          </p:cNvPr>
          <p:cNvSpPr/>
          <p:nvPr/>
        </p:nvSpPr>
        <p:spPr>
          <a:xfrm>
            <a:off x="968429" y="4211936"/>
            <a:ext cx="306494" cy="369332"/>
          </a:xfrm>
          <a:prstGeom prst="rect">
            <a:avLst/>
          </a:prstGeom>
        </p:spPr>
        <p:txBody>
          <a:bodyPr wrap="none">
            <a:spAutoFit/>
          </a:bodyPr>
          <a:lstStyle/>
          <a:p>
            <a:pPr algn="ctr"/>
            <a:r>
              <a:rPr lang="en-GB" b="1" dirty="0">
                <a:solidFill>
                  <a:srgbClr val="00B050"/>
                </a:solidFill>
              </a:rPr>
              <a:t>2</a:t>
            </a:r>
          </a:p>
        </p:txBody>
      </p:sp>
      <p:sp>
        <p:nvSpPr>
          <p:cNvPr id="35" name="Rectangle 34">
            <a:extLst>
              <a:ext uri="{FF2B5EF4-FFF2-40B4-BE49-F238E27FC236}">
                <a16:creationId xmlns:a16="http://schemas.microsoft.com/office/drawing/2014/main" id="{E28EBDCE-0E9C-4F41-88EA-8F0DDA569C00}"/>
              </a:ext>
            </a:extLst>
          </p:cNvPr>
          <p:cNvSpPr/>
          <p:nvPr/>
        </p:nvSpPr>
        <p:spPr>
          <a:xfrm>
            <a:off x="2184739" y="4780211"/>
            <a:ext cx="319319" cy="369332"/>
          </a:xfrm>
          <a:prstGeom prst="rect">
            <a:avLst/>
          </a:prstGeom>
        </p:spPr>
        <p:txBody>
          <a:bodyPr wrap="none">
            <a:spAutoFit/>
          </a:bodyPr>
          <a:lstStyle/>
          <a:p>
            <a:pPr algn="ctr"/>
            <a:r>
              <a:rPr lang="en-GB" b="1" dirty="0">
                <a:solidFill>
                  <a:srgbClr val="00B050"/>
                </a:solidFill>
              </a:rPr>
              <a:t>4</a:t>
            </a:r>
          </a:p>
        </p:txBody>
      </p:sp>
      <p:sp>
        <p:nvSpPr>
          <p:cNvPr id="36" name="Rectangle 35">
            <a:extLst>
              <a:ext uri="{FF2B5EF4-FFF2-40B4-BE49-F238E27FC236}">
                <a16:creationId xmlns:a16="http://schemas.microsoft.com/office/drawing/2014/main" id="{EBA375D7-1A41-4494-824A-F324CE1DC664}"/>
              </a:ext>
            </a:extLst>
          </p:cNvPr>
          <p:cNvSpPr/>
          <p:nvPr/>
        </p:nvSpPr>
        <p:spPr>
          <a:xfrm>
            <a:off x="2819196" y="4780211"/>
            <a:ext cx="319319" cy="369332"/>
          </a:xfrm>
          <a:prstGeom prst="rect">
            <a:avLst/>
          </a:prstGeom>
        </p:spPr>
        <p:txBody>
          <a:bodyPr wrap="none">
            <a:spAutoFit/>
          </a:bodyPr>
          <a:lstStyle/>
          <a:p>
            <a:pPr algn="ctr"/>
            <a:r>
              <a:rPr lang="en-GB" b="1" dirty="0">
                <a:solidFill>
                  <a:srgbClr val="00B050"/>
                </a:solidFill>
              </a:rPr>
              <a:t>4</a:t>
            </a:r>
          </a:p>
        </p:txBody>
      </p:sp>
      <p:sp>
        <p:nvSpPr>
          <p:cNvPr id="37" name="Rectangle 36">
            <a:extLst>
              <a:ext uri="{FF2B5EF4-FFF2-40B4-BE49-F238E27FC236}">
                <a16:creationId xmlns:a16="http://schemas.microsoft.com/office/drawing/2014/main" id="{7A031AC1-7295-4176-BEEF-23D76A9CBDA2}"/>
              </a:ext>
            </a:extLst>
          </p:cNvPr>
          <p:cNvSpPr/>
          <p:nvPr/>
        </p:nvSpPr>
        <p:spPr>
          <a:xfrm>
            <a:off x="1569771" y="4777074"/>
            <a:ext cx="319319" cy="369332"/>
          </a:xfrm>
          <a:prstGeom prst="rect">
            <a:avLst/>
          </a:prstGeom>
        </p:spPr>
        <p:txBody>
          <a:bodyPr wrap="none">
            <a:spAutoFit/>
          </a:bodyPr>
          <a:lstStyle/>
          <a:p>
            <a:pPr algn="ctr"/>
            <a:r>
              <a:rPr lang="en-GB" b="1" dirty="0">
                <a:solidFill>
                  <a:srgbClr val="00B050"/>
                </a:solidFill>
              </a:rPr>
              <a:t>4</a:t>
            </a:r>
          </a:p>
        </p:txBody>
      </p:sp>
      <p:sp>
        <p:nvSpPr>
          <p:cNvPr id="38" name="Rectangle 37">
            <a:extLst>
              <a:ext uri="{FF2B5EF4-FFF2-40B4-BE49-F238E27FC236}">
                <a16:creationId xmlns:a16="http://schemas.microsoft.com/office/drawing/2014/main" id="{0D109949-C115-4EFD-BC2B-5731C7A05626}"/>
              </a:ext>
            </a:extLst>
          </p:cNvPr>
          <p:cNvSpPr/>
          <p:nvPr/>
        </p:nvSpPr>
        <p:spPr>
          <a:xfrm>
            <a:off x="968429" y="4780211"/>
            <a:ext cx="306494" cy="369332"/>
          </a:xfrm>
          <a:prstGeom prst="rect">
            <a:avLst/>
          </a:prstGeom>
        </p:spPr>
        <p:txBody>
          <a:bodyPr wrap="none">
            <a:spAutoFit/>
          </a:bodyPr>
          <a:lstStyle/>
          <a:p>
            <a:pPr algn="ctr"/>
            <a:r>
              <a:rPr lang="en-GB" b="1" dirty="0">
                <a:solidFill>
                  <a:srgbClr val="00B050"/>
                </a:solidFill>
              </a:rPr>
              <a:t>2</a:t>
            </a:r>
          </a:p>
        </p:txBody>
      </p:sp>
      <p:sp>
        <p:nvSpPr>
          <p:cNvPr id="39" name="Rectangle 38">
            <a:extLst>
              <a:ext uri="{FF2B5EF4-FFF2-40B4-BE49-F238E27FC236}">
                <a16:creationId xmlns:a16="http://schemas.microsoft.com/office/drawing/2014/main" id="{468FE469-4806-4DE0-A3BE-A2D8D8ADEFC2}"/>
              </a:ext>
            </a:extLst>
          </p:cNvPr>
          <p:cNvSpPr/>
          <p:nvPr/>
        </p:nvSpPr>
        <p:spPr>
          <a:xfrm>
            <a:off x="2220005" y="3816963"/>
            <a:ext cx="248786" cy="276999"/>
          </a:xfrm>
          <a:prstGeom prst="rect">
            <a:avLst/>
          </a:prstGeom>
        </p:spPr>
        <p:txBody>
          <a:bodyPr wrap="square">
            <a:spAutoFit/>
          </a:bodyPr>
          <a:lstStyle/>
          <a:p>
            <a:pPr algn="ctr"/>
            <a:r>
              <a:rPr lang="en-GB" sz="1200" b="1" dirty="0">
                <a:solidFill>
                  <a:srgbClr val="00B050"/>
                </a:solidFill>
              </a:rPr>
              <a:t>1</a:t>
            </a:r>
          </a:p>
        </p:txBody>
      </p:sp>
      <p:sp>
        <p:nvSpPr>
          <p:cNvPr id="9" name="Rectangle 8">
            <a:extLst>
              <a:ext uri="{FF2B5EF4-FFF2-40B4-BE49-F238E27FC236}">
                <a16:creationId xmlns:a16="http://schemas.microsoft.com/office/drawing/2014/main" id="{C175C597-38BD-4C02-A82D-3C0059268781}"/>
              </a:ext>
            </a:extLst>
          </p:cNvPr>
          <p:cNvSpPr/>
          <p:nvPr/>
        </p:nvSpPr>
        <p:spPr>
          <a:xfrm>
            <a:off x="752239" y="2008274"/>
            <a:ext cx="1130438" cy="372346"/>
          </a:xfrm>
          <a:prstGeom prst="rect">
            <a:avLst/>
          </a:prstGeom>
        </p:spPr>
        <p:txBody>
          <a:bodyPr wrap="none">
            <a:spAutoFit/>
          </a:bodyPr>
          <a:lstStyle/>
          <a:p>
            <a:pPr lvl="0">
              <a:lnSpc>
                <a:spcPct val="107000"/>
              </a:lnSpc>
              <a:spcAft>
                <a:spcPts val="0"/>
              </a:spcAft>
            </a:pPr>
            <a:r>
              <a:rPr lang="en-US" dirty="0">
                <a:ea typeface="Calibri" panose="020F0502020204030204" pitchFamily="34" charset="0"/>
                <a:cs typeface="DengXian" panose="02010600030101010101" pitchFamily="2" charset="-122"/>
              </a:rPr>
              <a:t>52 x 47 =</a:t>
            </a:r>
            <a:endParaRPr lang="en-GB" dirty="0">
              <a:solidFill>
                <a:srgbClr val="FF0000"/>
              </a:solidFill>
              <a:ea typeface="Calibri" panose="020F0502020204030204" pitchFamily="34" charset="0"/>
              <a:cs typeface="DengXian" panose="02010600030101010101" pitchFamily="2" charset="-122"/>
            </a:endParaRPr>
          </a:p>
        </p:txBody>
      </p:sp>
      <p:grpSp>
        <p:nvGrpSpPr>
          <p:cNvPr id="10" name="Group 9">
            <a:extLst>
              <a:ext uri="{FF2B5EF4-FFF2-40B4-BE49-F238E27FC236}">
                <a16:creationId xmlns:a16="http://schemas.microsoft.com/office/drawing/2014/main" id="{18E2A754-A809-47A3-BA3F-F0B8BBE11004}"/>
              </a:ext>
            </a:extLst>
          </p:cNvPr>
          <p:cNvGrpSpPr/>
          <p:nvPr/>
        </p:nvGrpSpPr>
        <p:grpSpPr>
          <a:xfrm>
            <a:off x="2187945" y="2522551"/>
            <a:ext cx="947364" cy="369332"/>
            <a:chOff x="6214660" y="2522551"/>
            <a:chExt cx="947364" cy="369332"/>
          </a:xfrm>
        </p:grpSpPr>
        <p:sp>
          <p:nvSpPr>
            <p:cNvPr id="43" name="Rectangle 42">
              <a:extLst>
                <a:ext uri="{FF2B5EF4-FFF2-40B4-BE49-F238E27FC236}">
                  <a16:creationId xmlns:a16="http://schemas.microsoft.com/office/drawing/2014/main" id="{4D26C407-B499-427A-A18B-80CB755338D5}"/>
                </a:ext>
              </a:extLst>
            </p:cNvPr>
            <p:cNvSpPr/>
            <p:nvPr/>
          </p:nvSpPr>
          <p:spPr>
            <a:xfrm>
              <a:off x="6214660" y="2522551"/>
              <a:ext cx="312906" cy="369332"/>
            </a:xfrm>
            <a:prstGeom prst="rect">
              <a:avLst/>
            </a:prstGeom>
          </p:spPr>
          <p:txBody>
            <a:bodyPr wrap="none">
              <a:spAutoFit/>
            </a:bodyPr>
            <a:lstStyle/>
            <a:p>
              <a:pPr algn="ctr"/>
              <a:r>
                <a:rPr lang="en-GB" b="1" dirty="0">
                  <a:solidFill>
                    <a:srgbClr val="00B050"/>
                  </a:solidFill>
                </a:rPr>
                <a:t>5</a:t>
              </a:r>
            </a:p>
          </p:txBody>
        </p:sp>
        <p:sp>
          <p:nvSpPr>
            <p:cNvPr id="44" name="Rectangle 43">
              <a:extLst>
                <a:ext uri="{FF2B5EF4-FFF2-40B4-BE49-F238E27FC236}">
                  <a16:creationId xmlns:a16="http://schemas.microsoft.com/office/drawing/2014/main" id="{C1F6587B-D694-4901-8B4E-3DFBD2DA0554}"/>
                </a:ext>
              </a:extLst>
            </p:cNvPr>
            <p:cNvSpPr/>
            <p:nvPr/>
          </p:nvSpPr>
          <p:spPr>
            <a:xfrm>
              <a:off x="6849118" y="2522551"/>
              <a:ext cx="312906" cy="369332"/>
            </a:xfrm>
            <a:prstGeom prst="rect">
              <a:avLst/>
            </a:prstGeom>
          </p:spPr>
          <p:txBody>
            <a:bodyPr wrap="none">
              <a:spAutoFit/>
            </a:bodyPr>
            <a:lstStyle/>
            <a:p>
              <a:pPr algn="ctr"/>
              <a:r>
                <a:rPr lang="en-GB" b="1" dirty="0">
                  <a:solidFill>
                    <a:srgbClr val="00B050"/>
                  </a:solidFill>
                </a:rPr>
                <a:t>2</a:t>
              </a:r>
            </a:p>
          </p:txBody>
        </p:sp>
      </p:grpSp>
      <p:grpSp>
        <p:nvGrpSpPr>
          <p:cNvPr id="23" name="Group 22">
            <a:extLst>
              <a:ext uri="{FF2B5EF4-FFF2-40B4-BE49-F238E27FC236}">
                <a16:creationId xmlns:a16="http://schemas.microsoft.com/office/drawing/2014/main" id="{6A8B4AE0-4D14-46DE-A8F4-5ACA3921BEF6}"/>
              </a:ext>
            </a:extLst>
          </p:cNvPr>
          <p:cNvGrpSpPr/>
          <p:nvPr/>
        </p:nvGrpSpPr>
        <p:grpSpPr>
          <a:xfrm>
            <a:off x="2184739" y="3074717"/>
            <a:ext cx="944158" cy="369332"/>
            <a:chOff x="6211454" y="3074717"/>
            <a:chExt cx="944158" cy="369332"/>
          </a:xfrm>
        </p:grpSpPr>
        <p:sp>
          <p:nvSpPr>
            <p:cNvPr id="45" name="Rectangle 44">
              <a:extLst>
                <a:ext uri="{FF2B5EF4-FFF2-40B4-BE49-F238E27FC236}">
                  <a16:creationId xmlns:a16="http://schemas.microsoft.com/office/drawing/2014/main" id="{390F06FF-2592-4208-9D51-5D00677E6359}"/>
                </a:ext>
              </a:extLst>
            </p:cNvPr>
            <p:cNvSpPr/>
            <p:nvPr/>
          </p:nvSpPr>
          <p:spPr>
            <a:xfrm>
              <a:off x="6211454" y="3074717"/>
              <a:ext cx="319318" cy="369332"/>
            </a:xfrm>
            <a:prstGeom prst="rect">
              <a:avLst/>
            </a:prstGeom>
          </p:spPr>
          <p:txBody>
            <a:bodyPr wrap="none">
              <a:spAutoFit/>
            </a:bodyPr>
            <a:lstStyle/>
            <a:p>
              <a:pPr algn="ctr"/>
              <a:r>
                <a:rPr lang="en-GB" b="1" dirty="0">
                  <a:solidFill>
                    <a:srgbClr val="00B050"/>
                  </a:solidFill>
                </a:rPr>
                <a:t>4</a:t>
              </a:r>
            </a:p>
          </p:txBody>
        </p:sp>
        <p:sp>
          <p:nvSpPr>
            <p:cNvPr id="46" name="Rectangle 45">
              <a:extLst>
                <a:ext uri="{FF2B5EF4-FFF2-40B4-BE49-F238E27FC236}">
                  <a16:creationId xmlns:a16="http://schemas.microsoft.com/office/drawing/2014/main" id="{D7221037-E72D-44CE-8732-53D72ECB4DC2}"/>
                </a:ext>
              </a:extLst>
            </p:cNvPr>
            <p:cNvSpPr/>
            <p:nvPr/>
          </p:nvSpPr>
          <p:spPr>
            <a:xfrm>
              <a:off x="6855530" y="3074717"/>
              <a:ext cx="300082" cy="369332"/>
            </a:xfrm>
            <a:prstGeom prst="rect">
              <a:avLst/>
            </a:prstGeom>
          </p:spPr>
          <p:txBody>
            <a:bodyPr wrap="none">
              <a:spAutoFit/>
            </a:bodyPr>
            <a:lstStyle/>
            <a:p>
              <a:pPr algn="ctr"/>
              <a:r>
                <a:rPr lang="en-GB" b="1" dirty="0">
                  <a:solidFill>
                    <a:srgbClr val="00B050"/>
                  </a:solidFill>
                </a:rPr>
                <a:t>7</a:t>
              </a:r>
            </a:p>
          </p:txBody>
        </p:sp>
      </p:grpSp>
      <p:sp>
        <p:nvSpPr>
          <p:cNvPr id="49" name="Rectangle 48">
            <a:extLst>
              <a:ext uri="{FF2B5EF4-FFF2-40B4-BE49-F238E27FC236}">
                <a16:creationId xmlns:a16="http://schemas.microsoft.com/office/drawing/2014/main" id="{2797DB5A-243F-4F76-BCB5-CA57CA0D6184}"/>
              </a:ext>
            </a:extLst>
          </p:cNvPr>
          <p:cNvSpPr/>
          <p:nvPr/>
        </p:nvSpPr>
        <p:spPr>
          <a:xfrm>
            <a:off x="1613314" y="3542993"/>
            <a:ext cx="304891" cy="369332"/>
          </a:xfrm>
          <a:prstGeom prst="rect">
            <a:avLst/>
          </a:prstGeom>
        </p:spPr>
        <p:txBody>
          <a:bodyPr wrap="none">
            <a:spAutoFit/>
          </a:bodyPr>
          <a:lstStyle/>
          <a:p>
            <a:pPr algn="ctr"/>
            <a:r>
              <a:rPr lang="en-GB" b="1" dirty="0">
                <a:solidFill>
                  <a:srgbClr val="00B050"/>
                </a:solidFill>
              </a:rPr>
              <a:t>3</a:t>
            </a:r>
          </a:p>
        </p:txBody>
      </p:sp>
      <p:sp>
        <p:nvSpPr>
          <p:cNvPr id="50" name="Rectangle 49">
            <a:extLst>
              <a:ext uri="{FF2B5EF4-FFF2-40B4-BE49-F238E27FC236}">
                <a16:creationId xmlns:a16="http://schemas.microsoft.com/office/drawing/2014/main" id="{312AA5B8-20ED-459B-8559-53BE252E2941}"/>
              </a:ext>
            </a:extLst>
          </p:cNvPr>
          <p:cNvSpPr/>
          <p:nvPr/>
        </p:nvSpPr>
        <p:spPr>
          <a:xfrm>
            <a:off x="1622895" y="5254488"/>
            <a:ext cx="248786" cy="276999"/>
          </a:xfrm>
          <a:prstGeom prst="rect">
            <a:avLst/>
          </a:prstGeom>
        </p:spPr>
        <p:txBody>
          <a:bodyPr wrap="square">
            <a:spAutoFit/>
          </a:bodyPr>
          <a:lstStyle/>
          <a:p>
            <a:pPr algn="ctr"/>
            <a:r>
              <a:rPr lang="en-GB" sz="1200" b="1" dirty="0">
                <a:solidFill>
                  <a:srgbClr val="00B050"/>
                </a:solidFill>
              </a:rPr>
              <a:t>1</a:t>
            </a:r>
          </a:p>
        </p:txBody>
      </p:sp>
      <p:pic>
        <p:nvPicPr>
          <p:cNvPr id="8" name="Picture 7">
            <a:extLst>
              <a:ext uri="{FF2B5EF4-FFF2-40B4-BE49-F238E27FC236}">
                <a16:creationId xmlns:a16="http://schemas.microsoft.com/office/drawing/2014/main" id="{92FC591E-A0A9-4987-A02C-6DC91AEE5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731" y="2380620"/>
            <a:ext cx="3177442" cy="4018962"/>
          </a:xfrm>
          <a:prstGeom prst="rect">
            <a:avLst/>
          </a:prstGeom>
        </p:spPr>
      </p:pic>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P spid="38" grpId="0"/>
      <p:bldP spid="39"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3" name="Rectangle 2">
            <a:extLst>
              <a:ext uri="{FF2B5EF4-FFF2-40B4-BE49-F238E27FC236}">
                <a16:creationId xmlns:a16="http://schemas.microsoft.com/office/drawing/2014/main" id="{056711B4-B8EE-44BF-94C3-6F5BADBA0A0C}"/>
              </a:ext>
            </a:extLst>
          </p:cNvPr>
          <p:cNvSpPr/>
          <p:nvPr/>
        </p:nvSpPr>
        <p:spPr>
          <a:xfrm>
            <a:off x="633046" y="1880559"/>
            <a:ext cx="3886199" cy="4237230"/>
          </a:xfrm>
          <a:prstGeom prst="rect">
            <a:avLst/>
          </a:prstGeom>
          <a:solidFill>
            <a:schemeClr val="bg1"/>
          </a:solidFill>
          <a:ln w="28575">
            <a:solidFill>
              <a:srgbClr val="0079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7C499FB-1657-4CF1-9643-00E9AD772520}"/>
              </a:ext>
            </a:extLst>
          </p:cNvPr>
          <p:cNvSpPr/>
          <p:nvPr/>
        </p:nvSpPr>
        <p:spPr>
          <a:xfrm>
            <a:off x="4633545" y="1880559"/>
            <a:ext cx="3886113" cy="4237230"/>
          </a:xfrm>
          <a:prstGeom prst="rect">
            <a:avLst/>
          </a:prstGeom>
          <a:solidFill>
            <a:schemeClr val="bg1"/>
          </a:solidFill>
          <a:ln w="28575">
            <a:solidFill>
              <a:srgbClr val="0079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47429" y="670659"/>
            <a:ext cx="3003662"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Multiply 2 Digits by 2 Digits</a:t>
            </a:r>
          </a:p>
        </p:txBody>
      </p:sp>
      <p:sp>
        <p:nvSpPr>
          <p:cNvPr id="10" name="Rectangle 9"/>
          <p:cNvSpPr/>
          <p:nvPr/>
        </p:nvSpPr>
        <p:spPr>
          <a:xfrm>
            <a:off x="3335290"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3335290"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6C3FB46-6E57-49F8-9440-9F9FFFDC4FE0}"/>
              </a:ext>
            </a:extLst>
          </p:cNvPr>
          <p:cNvSpPr txBox="1"/>
          <p:nvPr/>
        </p:nvSpPr>
        <p:spPr>
          <a:xfrm>
            <a:off x="705316" y="1259529"/>
            <a:ext cx="7418776" cy="553998"/>
          </a:xfrm>
          <a:prstGeom prst="rect">
            <a:avLst/>
          </a:prstGeom>
          <a:noFill/>
        </p:spPr>
        <p:txBody>
          <a:bodyPr wrap="square" lIns="0" tIns="0" rIns="0" bIns="0" rtlCol="0">
            <a:spAutoFit/>
          </a:bodyPr>
          <a:lstStyle/>
          <a:p>
            <a:pPr lvl="0"/>
            <a:r>
              <a:rPr lang="en-US" dirty="0"/>
              <a:t>Mohammed has been </a:t>
            </a:r>
            <a:r>
              <a:rPr lang="en-US" dirty="0" err="1"/>
              <a:t>practising</a:t>
            </a:r>
            <a:r>
              <a:rPr lang="en-US" dirty="0"/>
              <a:t> long multiplication. </a:t>
            </a:r>
            <a:r>
              <a:rPr lang="en-GB" dirty="0"/>
              <a:t>For each question, can you spot his mistake and explain where he has gone wrong?</a:t>
            </a:r>
            <a:endParaRPr lang="en-US" dirty="0">
              <a:solidFill>
                <a:schemeClr val="accent6"/>
              </a:solidFill>
            </a:endParaRPr>
          </a:p>
        </p:txBody>
      </p:sp>
      <p:graphicFrame>
        <p:nvGraphicFramePr>
          <p:cNvPr id="8" name="Table 7">
            <a:extLst>
              <a:ext uri="{FF2B5EF4-FFF2-40B4-BE49-F238E27FC236}">
                <a16:creationId xmlns:a16="http://schemas.microsoft.com/office/drawing/2014/main" id="{0BFAB6E6-516B-4295-90AF-71F6C98AD3AE}"/>
              </a:ext>
            </a:extLst>
          </p:cNvPr>
          <p:cNvGraphicFramePr>
            <a:graphicFrameLocks noGrp="1"/>
          </p:cNvGraphicFramePr>
          <p:nvPr>
            <p:extLst>
              <p:ext uri="{D42A27DB-BD31-4B8C-83A1-F6EECF244321}">
                <p14:modId xmlns:p14="http://schemas.microsoft.com/office/powerpoint/2010/main" val="1969955761"/>
              </p:ext>
            </p:extLst>
          </p:nvPr>
        </p:nvGraphicFramePr>
        <p:xfrm>
          <a:off x="1681262" y="2182995"/>
          <a:ext cx="1858161" cy="2822665"/>
        </p:xfrm>
        <a:graphic>
          <a:graphicData uri="http://schemas.openxmlformats.org/drawingml/2006/table">
            <a:tbl>
              <a:tblPr firstRow="1" bandRow="1">
                <a:tableStyleId>{5C22544A-7EE6-4342-B048-85BDC9FD1C3A}</a:tableStyleId>
              </a:tblPr>
              <a:tblGrid>
                <a:gridCol w="619387">
                  <a:extLst>
                    <a:ext uri="{9D8B030D-6E8A-4147-A177-3AD203B41FA5}">
                      <a16:colId xmlns:a16="http://schemas.microsoft.com/office/drawing/2014/main" val="4082347850"/>
                    </a:ext>
                  </a:extLst>
                </a:gridCol>
                <a:gridCol w="619387">
                  <a:extLst>
                    <a:ext uri="{9D8B030D-6E8A-4147-A177-3AD203B41FA5}">
                      <a16:colId xmlns:a16="http://schemas.microsoft.com/office/drawing/2014/main" val="3025332961"/>
                    </a:ext>
                  </a:extLst>
                </a:gridCol>
                <a:gridCol w="619387">
                  <a:extLst>
                    <a:ext uri="{9D8B030D-6E8A-4147-A177-3AD203B41FA5}">
                      <a16:colId xmlns:a16="http://schemas.microsoft.com/office/drawing/2014/main" val="3416361341"/>
                    </a:ext>
                  </a:extLst>
                </a:gridCol>
              </a:tblGrid>
              <a:tr h="564533">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GB" b="0" dirty="0">
                          <a:solidFill>
                            <a:schemeClr val="tx1"/>
                          </a:solidFill>
                        </a:rPr>
                        <a:t>3</a:t>
                      </a:r>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GB" b="0" dirty="0">
                          <a:solidFill>
                            <a:schemeClr val="tx1"/>
                          </a:solidFill>
                        </a:rPr>
                        <a:t>5</a:t>
                      </a:r>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852132"/>
                  </a:ext>
                </a:extLst>
              </a:tr>
              <a:tr h="5645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mn-lt"/>
                          <a:ea typeface="+mn-ea"/>
                          <a:cs typeface="+mn-cs"/>
                        </a:rPr>
                        <a:t>×</a:t>
                      </a:r>
                      <a:endParaRPr lang="en-GB" sz="20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dirty="0"/>
                        <a:t>6</a:t>
                      </a:r>
                    </a:p>
                  </a:txBody>
                  <a:tcPr anchor="ct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8865980"/>
                  </a:ext>
                </a:extLst>
              </a:tr>
              <a:tr h="564533">
                <a:tc>
                  <a:txBody>
                    <a:bodyPr/>
                    <a:lstStyle/>
                    <a:p>
                      <a:pPr algn="ctr"/>
                      <a:r>
                        <a:rPr lang="en-GB"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0</a:t>
                      </a:r>
                    </a:p>
                  </a:txBody>
                  <a:tcP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1624176"/>
                  </a:ext>
                </a:extLst>
              </a:tr>
              <a:tr h="564533">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dirty="0"/>
                        <a:t>0</a:t>
                      </a:r>
                    </a:p>
                  </a:txBody>
                  <a:tcP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6410589"/>
                  </a:ext>
                </a:extLst>
              </a:tr>
              <a:tr h="564533">
                <a:tc>
                  <a:txBody>
                    <a:bodyPr/>
                    <a:lstStyle/>
                    <a:p>
                      <a:pPr algn="ctr"/>
                      <a:r>
                        <a:rPr lang="en-GB"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dirty="0"/>
                        <a:t>8</a:t>
                      </a:r>
                    </a:p>
                  </a:txBody>
                  <a:tcPr anchor="ct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dirty="0"/>
                        <a:t>0</a:t>
                      </a:r>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4374168"/>
                  </a:ext>
                </a:extLst>
              </a:tr>
            </a:tbl>
          </a:graphicData>
        </a:graphic>
      </p:graphicFrame>
      <p:graphicFrame>
        <p:nvGraphicFramePr>
          <p:cNvPr id="9" name="Table 8">
            <a:extLst>
              <a:ext uri="{FF2B5EF4-FFF2-40B4-BE49-F238E27FC236}">
                <a16:creationId xmlns:a16="http://schemas.microsoft.com/office/drawing/2014/main" id="{4A151693-C77D-483B-B309-FBB0AA85CE38}"/>
              </a:ext>
            </a:extLst>
          </p:cNvPr>
          <p:cNvGraphicFramePr>
            <a:graphicFrameLocks noGrp="1"/>
          </p:cNvGraphicFramePr>
          <p:nvPr>
            <p:extLst>
              <p:ext uri="{D42A27DB-BD31-4B8C-83A1-F6EECF244321}">
                <p14:modId xmlns:p14="http://schemas.microsoft.com/office/powerpoint/2010/main" val="2319803216"/>
              </p:ext>
            </p:extLst>
          </p:nvPr>
        </p:nvGraphicFramePr>
        <p:xfrm>
          <a:off x="5426747" y="2182995"/>
          <a:ext cx="2299708" cy="2822665"/>
        </p:xfrm>
        <a:graphic>
          <a:graphicData uri="http://schemas.openxmlformats.org/drawingml/2006/table">
            <a:tbl>
              <a:tblPr firstRow="1" bandRow="1">
                <a:tableStyleId>{5C22544A-7EE6-4342-B048-85BDC9FD1C3A}</a:tableStyleId>
              </a:tblPr>
              <a:tblGrid>
                <a:gridCol w="574927">
                  <a:extLst>
                    <a:ext uri="{9D8B030D-6E8A-4147-A177-3AD203B41FA5}">
                      <a16:colId xmlns:a16="http://schemas.microsoft.com/office/drawing/2014/main" val="2386418843"/>
                    </a:ext>
                  </a:extLst>
                </a:gridCol>
                <a:gridCol w="574927">
                  <a:extLst>
                    <a:ext uri="{9D8B030D-6E8A-4147-A177-3AD203B41FA5}">
                      <a16:colId xmlns:a16="http://schemas.microsoft.com/office/drawing/2014/main" val="4082347850"/>
                    </a:ext>
                  </a:extLst>
                </a:gridCol>
                <a:gridCol w="574927">
                  <a:extLst>
                    <a:ext uri="{9D8B030D-6E8A-4147-A177-3AD203B41FA5}">
                      <a16:colId xmlns:a16="http://schemas.microsoft.com/office/drawing/2014/main" val="3025332961"/>
                    </a:ext>
                  </a:extLst>
                </a:gridCol>
                <a:gridCol w="574927">
                  <a:extLst>
                    <a:ext uri="{9D8B030D-6E8A-4147-A177-3AD203B41FA5}">
                      <a16:colId xmlns:a16="http://schemas.microsoft.com/office/drawing/2014/main" val="3416361341"/>
                    </a:ext>
                  </a:extLst>
                </a:gridCol>
              </a:tblGrid>
              <a:tr h="564533">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GB" b="0" dirty="0">
                          <a:solidFill>
                            <a:schemeClr val="tx1"/>
                          </a:solidFill>
                        </a:rPr>
                        <a:t>4</a:t>
                      </a:r>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GB" b="0" dirty="0">
                          <a:solidFill>
                            <a:schemeClr val="tx1"/>
                          </a:solidFill>
                        </a:rPr>
                        <a:t>5</a:t>
                      </a:r>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852132"/>
                  </a:ext>
                </a:extLst>
              </a:tr>
              <a:tr h="5645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mn-lt"/>
                          <a:ea typeface="+mn-ea"/>
                          <a:cs typeface="+mn-cs"/>
                        </a:rPr>
                        <a:t>×</a:t>
                      </a:r>
                      <a:endParaRPr lang="en-GB" sz="20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dirty="0"/>
                        <a:t>3</a:t>
                      </a:r>
                    </a:p>
                  </a:txBody>
                  <a:tcPr anchor="ct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8865980"/>
                  </a:ext>
                </a:extLst>
              </a:tr>
              <a:tr h="564533">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5</a:t>
                      </a:r>
                    </a:p>
                  </a:txBody>
                  <a:tcP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1624176"/>
                  </a:ext>
                </a:extLst>
              </a:tr>
              <a:tr h="564533">
                <a:tc>
                  <a:txBody>
                    <a:bodyPr/>
                    <a:lstStyle/>
                    <a:p>
                      <a:pPr algn="ctr"/>
                      <a:r>
                        <a:rPr lang="en-GB"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dirty="0"/>
                        <a:t>0</a:t>
                      </a:r>
                    </a:p>
                  </a:txBody>
                  <a:tcP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6410589"/>
                  </a:ext>
                </a:extLst>
              </a:tr>
              <a:tr h="564533">
                <a:tc>
                  <a:txBody>
                    <a:bodyPr/>
                    <a:lstStyle/>
                    <a:p>
                      <a:pPr algn="ctr"/>
                      <a:r>
                        <a:rPr lang="en-GB"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dirty="0"/>
                        <a:t>9</a:t>
                      </a:r>
                    </a:p>
                  </a:txBody>
                  <a:tcPr anchor="ct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dirty="0"/>
                        <a:t>5</a:t>
                      </a:r>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4374168"/>
                  </a:ext>
                </a:extLst>
              </a:tr>
            </a:tbl>
          </a:graphicData>
        </a:graphic>
      </p:graphicFrame>
      <p:sp>
        <p:nvSpPr>
          <p:cNvPr id="2" name="Rectangle 1">
            <a:extLst>
              <a:ext uri="{FF2B5EF4-FFF2-40B4-BE49-F238E27FC236}">
                <a16:creationId xmlns:a16="http://schemas.microsoft.com/office/drawing/2014/main" id="{881F5857-BB7B-4CF2-B153-22794F35971E}"/>
              </a:ext>
            </a:extLst>
          </p:cNvPr>
          <p:cNvSpPr/>
          <p:nvPr/>
        </p:nvSpPr>
        <p:spPr>
          <a:xfrm>
            <a:off x="650630" y="5127574"/>
            <a:ext cx="3859823" cy="981423"/>
          </a:xfrm>
          <a:prstGeom prst="rect">
            <a:avLst/>
          </a:prstGeom>
          <a:solidFill>
            <a:srgbClr val="87BD31"/>
          </a:solidFill>
        </p:spPr>
        <p:txBody>
          <a:bodyPr wrap="square">
            <a:spAutoFit/>
          </a:bodyPr>
          <a:lstStyle/>
          <a:p>
            <a:pPr algn="ctr">
              <a:lnSpc>
                <a:spcPct val="107000"/>
              </a:lnSpc>
              <a:spcAft>
                <a:spcPts val="800"/>
              </a:spcAft>
            </a:pPr>
            <a:r>
              <a:rPr lang="en-US" dirty="0">
                <a:solidFill>
                  <a:schemeClr val="bg1"/>
                </a:solidFill>
              </a:rPr>
              <a:t>Mohammed did not use 0 as a placeholder in the tens column when he calculated 20 x 5.</a:t>
            </a:r>
            <a:endParaRPr lang="en-GB" dirty="0">
              <a:solidFill>
                <a:schemeClr val="bg1"/>
              </a:solidFill>
              <a:latin typeface="Calibri" panose="020F0502020204030204" pitchFamily="34" charset="0"/>
              <a:ea typeface="Calibri" panose="020F0502020204030204" pitchFamily="34" charset="0"/>
              <a:cs typeface="DengXian" panose="02010600030101010101" pitchFamily="2" charset="-122"/>
            </a:endParaRPr>
          </a:p>
        </p:txBody>
      </p:sp>
      <p:sp>
        <p:nvSpPr>
          <p:cNvPr id="14" name="Rectangle 13">
            <a:extLst>
              <a:ext uri="{FF2B5EF4-FFF2-40B4-BE49-F238E27FC236}">
                <a16:creationId xmlns:a16="http://schemas.microsoft.com/office/drawing/2014/main" id="{347AA3C2-3039-4DD5-9967-CFB61C0B0A08}"/>
              </a:ext>
            </a:extLst>
          </p:cNvPr>
          <p:cNvSpPr/>
          <p:nvPr/>
        </p:nvSpPr>
        <p:spPr>
          <a:xfrm>
            <a:off x="4651132" y="5127574"/>
            <a:ext cx="3859822" cy="981423"/>
          </a:xfrm>
          <a:prstGeom prst="rect">
            <a:avLst/>
          </a:prstGeom>
          <a:solidFill>
            <a:srgbClr val="87BD31"/>
          </a:solidFill>
        </p:spPr>
        <p:txBody>
          <a:bodyPr wrap="square">
            <a:spAutoFit/>
          </a:bodyPr>
          <a:lstStyle/>
          <a:p>
            <a:pPr algn="ctr">
              <a:lnSpc>
                <a:spcPct val="107000"/>
              </a:lnSpc>
              <a:spcAft>
                <a:spcPts val="800"/>
              </a:spcAft>
            </a:pPr>
            <a:r>
              <a:rPr lang="en-GB" dirty="0">
                <a:solidFill>
                  <a:schemeClr val="bg1"/>
                </a:solidFill>
              </a:rPr>
              <a:t>Mohammed should not have added in the regrouped digits during the final step of the calculation.</a:t>
            </a:r>
          </a:p>
        </p:txBody>
      </p:sp>
      <p:sp>
        <p:nvSpPr>
          <p:cNvPr id="15" name="Rectangle 14">
            <a:extLst>
              <a:ext uri="{FF2B5EF4-FFF2-40B4-BE49-F238E27FC236}">
                <a16:creationId xmlns:a16="http://schemas.microsoft.com/office/drawing/2014/main" id="{4EA71D2C-3CF9-48FB-8325-4E288EBF3D4E}"/>
              </a:ext>
            </a:extLst>
          </p:cNvPr>
          <p:cNvSpPr/>
          <p:nvPr/>
        </p:nvSpPr>
        <p:spPr>
          <a:xfrm>
            <a:off x="2485948" y="4126373"/>
            <a:ext cx="248787" cy="276999"/>
          </a:xfrm>
          <a:prstGeom prst="rect">
            <a:avLst/>
          </a:prstGeom>
        </p:spPr>
        <p:txBody>
          <a:bodyPr wrap="none">
            <a:spAutoFit/>
          </a:bodyPr>
          <a:lstStyle/>
          <a:p>
            <a:pPr algn="ctr"/>
            <a:r>
              <a:rPr lang="en-GB" sz="1200" dirty="0"/>
              <a:t>1</a:t>
            </a:r>
          </a:p>
        </p:txBody>
      </p:sp>
      <p:sp>
        <p:nvSpPr>
          <p:cNvPr id="16" name="Rectangle 15">
            <a:extLst>
              <a:ext uri="{FF2B5EF4-FFF2-40B4-BE49-F238E27FC236}">
                <a16:creationId xmlns:a16="http://schemas.microsoft.com/office/drawing/2014/main" id="{C39402FE-D6B9-4D0A-A4F8-962FE5FE746D}"/>
              </a:ext>
            </a:extLst>
          </p:cNvPr>
          <p:cNvSpPr/>
          <p:nvPr/>
        </p:nvSpPr>
        <p:spPr>
          <a:xfrm>
            <a:off x="6741425" y="3585535"/>
            <a:ext cx="248787" cy="276999"/>
          </a:xfrm>
          <a:prstGeom prst="rect">
            <a:avLst/>
          </a:prstGeom>
        </p:spPr>
        <p:txBody>
          <a:bodyPr wrap="none">
            <a:spAutoFit/>
          </a:bodyPr>
          <a:lstStyle/>
          <a:p>
            <a:pPr algn="ctr"/>
            <a:r>
              <a:rPr lang="en-GB" sz="1200" dirty="0"/>
              <a:t>1</a:t>
            </a:r>
          </a:p>
        </p:txBody>
      </p:sp>
      <p:sp>
        <p:nvSpPr>
          <p:cNvPr id="17" name="Rectangle 16">
            <a:extLst>
              <a:ext uri="{FF2B5EF4-FFF2-40B4-BE49-F238E27FC236}">
                <a16:creationId xmlns:a16="http://schemas.microsoft.com/office/drawing/2014/main" id="{3CA37C7E-814F-48F8-B167-B0E117478ED1}"/>
              </a:ext>
            </a:extLst>
          </p:cNvPr>
          <p:cNvSpPr/>
          <p:nvPr/>
        </p:nvSpPr>
        <p:spPr>
          <a:xfrm>
            <a:off x="6163513" y="4135165"/>
            <a:ext cx="261611" cy="276999"/>
          </a:xfrm>
          <a:prstGeom prst="rect">
            <a:avLst/>
          </a:prstGeom>
        </p:spPr>
        <p:txBody>
          <a:bodyPr wrap="none">
            <a:spAutoFit/>
          </a:bodyPr>
          <a:lstStyle/>
          <a:p>
            <a:pPr algn="ctr"/>
            <a:r>
              <a:rPr lang="en-GB" sz="1200" dirty="0"/>
              <a:t>3</a:t>
            </a:r>
          </a:p>
        </p:txBody>
      </p:sp>
      <p:sp>
        <p:nvSpPr>
          <p:cNvPr id="18" name="Rectangle 17">
            <a:extLst>
              <a:ext uri="{FF2B5EF4-FFF2-40B4-BE49-F238E27FC236}">
                <a16:creationId xmlns:a16="http://schemas.microsoft.com/office/drawing/2014/main" id="{0678FB34-4A5E-4CA5-857F-C8ACA8551C7E}"/>
              </a:ext>
            </a:extLst>
          </p:cNvPr>
          <p:cNvSpPr/>
          <p:nvPr/>
        </p:nvSpPr>
        <p:spPr>
          <a:xfrm>
            <a:off x="2479536" y="3594327"/>
            <a:ext cx="261611" cy="276999"/>
          </a:xfrm>
          <a:prstGeom prst="rect">
            <a:avLst/>
          </a:prstGeom>
        </p:spPr>
        <p:txBody>
          <a:bodyPr wrap="none">
            <a:spAutoFit/>
          </a:bodyPr>
          <a:lstStyle/>
          <a:p>
            <a:pPr algn="ctr"/>
            <a:r>
              <a:rPr lang="en-GB" sz="1200" dirty="0"/>
              <a:t>3</a:t>
            </a: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FB033A-ACBA-4B7C-8BA0-43456D178831}"/>
              </a:ext>
            </a:extLst>
          </p:cNvPr>
          <p:cNvSpPr/>
          <p:nvPr/>
        </p:nvSpPr>
        <p:spPr>
          <a:xfrm>
            <a:off x="545284" y="1652954"/>
            <a:ext cx="3942826" cy="4630400"/>
          </a:xfrm>
          <a:prstGeom prst="rect">
            <a:avLst/>
          </a:prstGeom>
          <a:solidFill>
            <a:schemeClr val="bg1"/>
          </a:solidFill>
          <a:ln w="28575">
            <a:solidFill>
              <a:srgbClr val="0079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0639AFE-7B02-4977-8EBD-8024A0DADAF2}"/>
              </a:ext>
            </a:extLst>
          </p:cNvPr>
          <p:cNvSpPr/>
          <p:nvPr/>
        </p:nvSpPr>
        <p:spPr>
          <a:xfrm>
            <a:off x="447429" y="670659"/>
            <a:ext cx="3003662"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Multiply 2 Digits by 2 Digits</a:t>
            </a:r>
          </a:p>
        </p:txBody>
      </p:sp>
      <p:sp>
        <p:nvSpPr>
          <p:cNvPr id="7" name="TextBox 6">
            <a:extLst>
              <a:ext uri="{FF2B5EF4-FFF2-40B4-BE49-F238E27FC236}">
                <a16:creationId xmlns:a16="http://schemas.microsoft.com/office/drawing/2014/main" id="{26BA9E97-8379-4A90-82C9-B9754B0260C3}"/>
              </a:ext>
            </a:extLst>
          </p:cNvPr>
          <p:cNvSpPr txBox="1"/>
          <p:nvPr/>
        </p:nvSpPr>
        <p:spPr>
          <a:xfrm>
            <a:off x="705316" y="1259529"/>
            <a:ext cx="7418776" cy="276999"/>
          </a:xfrm>
          <a:prstGeom prst="rect">
            <a:avLst/>
          </a:prstGeom>
          <a:noFill/>
        </p:spPr>
        <p:txBody>
          <a:bodyPr wrap="square" lIns="0" tIns="0" rIns="0" bIns="0" rtlCol="0">
            <a:spAutoFit/>
          </a:bodyPr>
          <a:lstStyle/>
          <a:p>
            <a:pPr lvl="0"/>
            <a:r>
              <a:rPr lang="en-GB" dirty="0"/>
              <a:t>Identify the missing digits in these calculations.</a:t>
            </a: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352873"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3352873" y="666081"/>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4EA9B8B0-B743-4B0F-850D-0DFDF81A9275}"/>
              </a:ext>
            </a:extLst>
          </p:cNvPr>
          <p:cNvGraphicFramePr>
            <a:graphicFrameLocks noGrp="1"/>
          </p:cNvGraphicFramePr>
          <p:nvPr>
            <p:extLst>
              <p:ext uri="{D42A27DB-BD31-4B8C-83A1-F6EECF244321}">
                <p14:modId xmlns:p14="http://schemas.microsoft.com/office/powerpoint/2010/main" val="3931152116"/>
              </p:ext>
            </p:extLst>
          </p:nvPr>
        </p:nvGraphicFramePr>
        <p:xfrm>
          <a:off x="722900" y="1987062"/>
          <a:ext cx="3585332" cy="3991705"/>
        </p:xfrm>
        <a:graphic>
          <a:graphicData uri="http://schemas.openxmlformats.org/drawingml/2006/table">
            <a:tbl>
              <a:tblPr firstRow="1" bandRow="1">
                <a:tableStyleId>{5C22544A-7EE6-4342-B048-85BDC9FD1C3A}</a:tableStyleId>
              </a:tblPr>
              <a:tblGrid>
                <a:gridCol w="896333">
                  <a:extLst>
                    <a:ext uri="{9D8B030D-6E8A-4147-A177-3AD203B41FA5}">
                      <a16:colId xmlns:a16="http://schemas.microsoft.com/office/drawing/2014/main" val="2482948934"/>
                    </a:ext>
                  </a:extLst>
                </a:gridCol>
                <a:gridCol w="896333">
                  <a:extLst>
                    <a:ext uri="{9D8B030D-6E8A-4147-A177-3AD203B41FA5}">
                      <a16:colId xmlns:a16="http://schemas.microsoft.com/office/drawing/2014/main" val="4082347850"/>
                    </a:ext>
                  </a:extLst>
                </a:gridCol>
                <a:gridCol w="896333">
                  <a:extLst>
                    <a:ext uri="{9D8B030D-6E8A-4147-A177-3AD203B41FA5}">
                      <a16:colId xmlns:a16="http://schemas.microsoft.com/office/drawing/2014/main" val="3025332961"/>
                    </a:ext>
                  </a:extLst>
                </a:gridCol>
                <a:gridCol w="896333">
                  <a:extLst>
                    <a:ext uri="{9D8B030D-6E8A-4147-A177-3AD203B41FA5}">
                      <a16:colId xmlns:a16="http://schemas.microsoft.com/office/drawing/2014/main" val="3416361341"/>
                    </a:ext>
                  </a:extLst>
                </a:gridCol>
              </a:tblGrid>
              <a:tr h="798341">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GB" b="0" dirty="0">
                          <a:solidFill>
                            <a:schemeClr val="tx1"/>
                          </a:solidFill>
                        </a:rPr>
                        <a:t>2</a:t>
                      </a:r>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endParaRPr lang="en-GB" b="0" dirty="0">
                        <a:solidFill>
                          <a:schemeClr val="tx1"/>
                        </a:solidFill>
                      </a:endParaRPr>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852132"/>
                  </a:ext>
                </a:extLst>
              </a:tr>
              <a:tr h="798341">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mn-lt"/>
                          <a:ea typeface="+mn-ea"/>
                          <a:cs typeface="+mn-cs"/>
                        </a:rPr>
                        <a:t>×</a:t>
                      </a:r>
                      <a:endParaRPr lang="en-GB" sz="20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dirty="0"/>
                        <a:t>3</a:t>
                      </a:r>
                    </a:p>
                  </a:txBody>
                  <a:tcPr anchor="ct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8865980"/>
                  </a:ext>
                </a:extLst>
              </a:tr>
              <a:tr h="798341">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2</a:t>
                      </a:r>
                    </a:p>
                  </a:txBody>
                  <a:tcPr anchor="ct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1624176"/>
                  </a:ext>
                </a:extLst>
              </a:tr>
              <a:tr h="798341">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6410589"/>
                  </a:ext>
                </a:extLst>
              </a:tr>
              <a:tr h="798341">
                <a:tc>
                  <a:txBody>
                    <a:bodyPr/>
                    <a:lstStyle/>
                    <a:p>
                      <a:pPr algn="ctr"/>
                      <a:r>
                        <a:rPr lang="en-GB" dirty="0"/>
                        <a:t>1</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4374168"/>
                  </a:ext>
                </a:extLst>
              </a:tr>
            </a:tbl>
          </a:graphicData>
        </a:graphic>
      </p:graphicFrame>
      <p:sp>
        <p:nvSpPr>
          <p:cNvPr id="14" name="Rectangle 13">
            <a:extLst>
              <a:ext uri="{FF2B5EF4-FFF2-40B4-BE49-F238E27FC236}">
                <a16:creationId xmlns:a16="http://schemas.microsoft.com/office/drawing/2014/main" id="{2F40564B-2CAE-4B64-B23A-DADEC659026C}"/>
              </a:ext>
            </a:extLst>
          </p:cNvPr>
          <p:cNvSpPr/>
          <p:nvPr/>
        </p:nvSpPr>
        <p:spPr>
          <a:xfrm>
            <a:off x="3612235" y="2181723"/>
            <a:ext cx="452815" cy="400110"/>
          </a:xfrm>
          <a:prstGeom prst="rect">
            <a:avLst/>
          </a:prstGeom>
        </p:spPr>
        <p:txBody>
          <a:bodyPr wrap="square">
            <a:spAutoFit/>
          </a:bodyPr>
          <a:lstStyle/>
          <a:p>
            <a:pPr algn="ctr"/>
            <a:r>
              <a:rPr lang="en-GB" sz="2000" b="1" dirty="0">
                <a:solidFill>
                  <a:srgbClr val="00B050"/>
                </a:solidFill>
              </a:rPr>
              <a:t>4</a:t>
            </a:r>
          </a:p>
        </p:txBody>
      </p:sp>
      <p:sp>
        <p:nvSpPr>
          <p:cNvPr id="23" name="Rectangle 22">
            <a:extLst>
              <a:ext uri="{FF2B5EF4-FFF2-40B4-BE49-F238E27FC236}">
                <a16:creationId xmlns:a16="http://schemas.microsoft.com/office/drawing/2014/main" id="{81740D48-51F2-4EDC-8ACC-2110D4E644DB}"/>
              </a:ext>
            </a:extLst>
          </p:cNvPr>
          <p:cNvSpPr/>
          <p:nvPr/>
        </p:nvSpPr>
        <p:spPr>
          <a:xfrm>
            <a:off x="2790626" y="4073190"/>
            <a:ext cx="360025" cy="307777"/>
          </a:xfrm>
          <a:prstGeom prst="rect">
            <a:avLst/>
          </a:prstGeom>
        </p:spPr>
        <p:txBody>
          <a:bodyPr wrap="square">
            <a:spAutoFit/>
          </a:bodyPr>
          <a:lstStyle/>
          <a:p>
            <a:pPr algn="ctr"/>
            <a:r>
              <a:rPr lang="en-GB" sz="1400" b="1" dirty="0">
                <a:solidFill>
                  <a:srgbClr val="00B050"/>
                </a:solidFill>
              </a:rPr>
              <a:t>1</a:t>
            </a:r>
          </a:p>
        </p:txBody>
      </p:sp>
      <p:sp>
        <p:nvSpPr>
          <p:cNvPr id="28" name="Rectangle 27">
            <a:extLst>
              <a:ext uri="{FF2B5EF4-FFF2-40B4-BE49-F238E27FC236}">
                <a16:creationId xmlns:a16="http://schemas.microsoft.com/office/drawing/2014/main" id="{85260F11-E1A2-4AAD-A5F9-D97B850C0188}"/>
              </a:ext>
            </a:extLst>
          </p:cNvPr>
          <p:cNvSpPr/>
          <p:nvPr/>
        </p:nvSpPr>
        <p:spPr>
          <a:xfrm>
            <a:off x="3612235" y="4555645"/>
            <a:ext cx="452815" cy="400110"/>
          </a:xfrm>
          <a:prstGeom prst="rect">
            <a:avLst/>
          </a:prstGeom>
        </p:spPr>
        <p:txBody>
          <a:bodyPr wrap="square">
            <a:spAutoFit/>
          </a:bodyPr>
          <a:lstStyle/>
          <a:p>
            <a:pPr algn="ctr"/>
            <a:r>
              <a:rPr lang="en-GB" sz="2000" b="1" dirty="0">
                <a:solidFill>
                  <a:srgbClr val="00B050"/>
                </a:solidFill>
              </a:rPr>
              <a:t>0</a:t>
            </a:r>
          </a:p>
        </p:txBody>
      </p:sp>
      <p:sp>
        <p:nvSpPr>
          <p:cNvPr id="29" name="Rectangle 28">
            <a:extLst>
              <a:ext uri="{FF2B5EF4-FFF2-40B4-BE49-F238E27FC236}">
                <a16:creationId xmlns:a16="http://schemas.microsoft.com/office/drawing/2014/main" id="{26BD039E-BAE4-4B2B-B635-2B66A9F3BC57}"/>
              </a:ext>
            </a:extLst>
          </p:cNvPr>
          <p:cNvSpPr/>
          <p:nvPr/>
        </p:nvSpPr>
        <p:spPr>
          <a:xfrm>
            <a:off x="2746666" y="4555645"/>
            <a:ext cx="452815" cy="400110"/>
          </a:xfrm>
          <a:prstGeom prst="rect">
            <a:avLst/>
          </a:prstGeom>
        </p:spPr>
        <p:txBody>
          <a:bodyPr wrap="square">
            <a:spAutoFit/>
          </a:bodyPr>
          <a:lstStyle/>
          <a:p>
            <a:pPr algn="ctr"/>
            <a:r>
              <a:rPr lang="en-GB" sz="2000" b="1" dirty="0">
                <a:solidFill>
                  <a:srgbClr val="00B050"/>
                </a:solidFill>
              </a:rPr>
              <a:t>6</a:t>
            </a:r>
          </a:p>
        </p:txBody>
      </p:sp>
      <p:sp>
        <p:nvSpPr>
          <p:cNvPr id="30" name="Rectangle 29">
            <a:extLst>
              <a:ext uri="{FF2B5EF4-FFF2-40B4-BE49-F238E27FC236}">
                <a16:creationId xmlns:a16="http://schemas.microsoft.com/office/drawing/2014/main" id="{D3B06D1D-68CB-4BDC-93C8-DBF4E3D6D766}"/>
              </a:ext>
            </a:extLst>
          </p:cNvPr>
          <p:cNvSpPr/>
          <p:nvPr/>
        </p:nvSpPr>
        <p:spPr>
          <a:xfrm>
            <a:off x="1867432" y="4856498"/>
            <a:ext cx="360025" cy="307777"/>
          </a:xfrm>
          <a:prstGeom prst="rect">
            <a:avLst/>
          </a:prstGeom>
        </p:spPr>
        <p:txBody>
          <a:bodyPr wrap="square">
            <a:spAutoFit/>
          </a:bodyPr>
          <a:lstStyle/>
          <a:p>
            <a:pPr algn="ctr"/>
            <a:r>
              <a:rPr lang="en-GB" sz="1400" b="1" dirty="0">
                <a:solidFill>
                  <a:srgbClr val="00B050"/>
                </a:solidFill>
              </a:rPr>
              <a:t>1</a:t>
            </a:r>
          </a:p>
        </p:txBody>
      </p:sp>
      <p:sp>
        <p:nvSpPr>
          <p:cNvPr id="31" name="Rectangle 30">
            <a:extLst>
              <a:ext uri="{FF2B5EF4-FFF2-40B4-BE49-F238E27FC236}">
                <a16:creationId xmlns:a16="http://schemas.microsoft.com/office/drawing/2014/main" id="{445EA947-6429-48C6-8853-F668C341C8EC}"/>
              </a:ext>
            </a:extLst>
          </p:cNvPr>
          <p:cNvSpPr/>
          <p:nvPr/>
        </p:nvSpPr>
        <p:spPr>
          <a:xfrm>
            <a:off x="3621027" y="5400895"/>
            <a:ext cx="452815" cy="400110"/>
          </a:xfrm>
          <a:prstGeom prst="rect">
            <a:avLst/>
          </a:prstGeom>
        </p:spPr>
        <p:txBody>
          <a:bodyPr wrap="square">
            <a:spAutoFit/>
          </a:bodyPr>
          <a:lstStyle/>
          <a:p>
            <a:pPr algn="ctr"/>
            <a:r>
              <a:rPr lang="en-GB" sz="2000" b="1" dirty="0">
                <a:solidFill>
                  <a:srgbClr val="00B050"/>
                </a:solidFill>
              </a:rPr>
              <a:t>2</a:t>
            </a:r>
          </a:p>
        </p:txBody>
      </p:sp>
      <p:sp>
        <p:nvSpPr>
          <p:cNvPr id="32" name="Rectangle 31">
            <a:extLst>
              <a:ext uri="{FF2B5EF4-FFF2-40B4-BE49-F238E27FC236}">
                <a16:creationId xmlns:a16="http://schemas.microsoft.com/office/drawing/2014/main" id="{92C06136-4984-427F-8AFD-472E181E13CB}"/>
              </a:ext>
            </a:extLst>
          </p:cNvPr>
          <p:cNvSpPr/>
          <p:nvPr/>
        </p:nvSpPr>
        <p:spPr>
          <a:xfrm>
            <a:off x="2744230" y="5400895"/>
            <a:ext cx="452815" cy="400110"/>
          </a:xfrm>
          <a:prstGeom prst="rect">
            <a:avLst/>
          </a:prstGeom>
        </p:spPr>
        <p:txBody>
          <a:bodyPr wrap="square">
            <a:spAutoFit/>
          </a:bodyPr>
          <a:lstStyle/>
          <a:p>
            <a:pPr algn="ctr"/>
            <a:r>
              <a:rPr lang="en-GB" sz="2000" b="1" dirty="0">
                <a:solidFill>
                  <a:srgbClr val="00B050"/>
                </a:solidFill>
              </a:rPr>
              <a:t>3</a:t>
            </a:r>
          </a:p>
        </p:txBody>
      </p:sp>
      <p:sp>
        <p:nvSpPr>
          <p:cNvPr id="33" name="Rectangle 32">
            <a:extLst>
              <a:ext uri="{FF2B5EF4-FFF2-40B4-BE49-F238E27FC236}">
                <a16:creationId xmlns:a16="http://schemas.microsoft.com/office/drawing/2014/main" id="{F96DC9A3-A996-49C6-BCBB-85A3BB56ADB0}"/>
              </a:ext>
            </a:extLst>
          </p:cNvPr>
          <p:cNvSpPr/>
          <p:nvPr/>
        </p:nvSpPr>
        <p:spPr>
          <a:xfrm>
            <a:off x="1821038" y="5369657"/>
            <a:ext cx="452815" cy="400110"/>
          </a:xfrm>
          <a:prstGeom prst="rect">
            <a:avLst/>
          </a:prstGeom>
        </p:spPr>
        <p:txBody>
          <a:bodyPr wrap="square">
            <a:spAutoFit/>
          </a:bodyPr>
          <a:lstStyle/>
          <a:p>
            <a:pPr algn="ctr"/>
            <a:r>
              <a:rPr lang="en-GB" sz="2000" b="1" dirty="0">
                <a:solidFill>
                  <a:srgbClr val="00B050"/>
                </a:solidFill>
              </a:rPr>
              <a:t>0</a:t>
            </a:r>
          </a:p>
        </p:txBody>
      </p:sp>
      <p:sp>
        <p:nvSpPr>
          <p:cNvPr id="34" name="Rectangle 33">
            <a:extLst>
              <a:ext uri="{FF2B5EF4-FFF2-40B4-BE49-F238E27FC236}">
                <a16:creationId xmlns:a16="http://schemas.microsoft.com/office/drawing/2014/main" id="{26BF6824-D7DE-4B5F-9BFB-115BF7DF5135}"/>
              </a:ext>
            </a:extLst>
          </p:cNvPr>
          <p:cNvSpPr/>
          <p:nvPr/>
        </p:nvSpPr>
        <p:spPr>
          <a:xfrm>
            <a:off x="1855908" y="5967125"/>
            <a:ext cx="360025" cy="307777"/>
          </a:xfrm>
          <a:prstGeom prst="rect">
            <a:avLst/>
          </a:prstGeom>
        </p:spPr>
        <p:txBody>
          <a:bodyPr wrap="square">
            <a:spAutoFit/>
          </a:bodyPr>
          <a:lstStyle/>
          <a:p>
            <a:pPr algn="ctr"/>
            <a:r>
              <a:rPr lang="en-GB" sz="1400" b="1" dirty="0">
                <a:solidFill>
                  <a:srgbClr val="00B050"/>
                </a:solidFill>
              </a:rPr>
              <a:t>1</a:t>
            </a:r>
          </a:p>
        </p:txBody>
      </p:sp>
      <p:sp>
        <p:nvSpPr>
          <p:cNvPr id="35" name="Rectangle 34">
            <a:extLst>
              <a:ext uri="{FF2B5EF4-FFF2-40B4-BE49-F238E27FC236}">
                <a16:creationId xmlns:a16="http://schemas.microsoft.com/office/drawing/2014/main" id="{99DA2742-1B29-4340-83AE-A7E656030269}"/>
              </a:ext>
            </a:extLst>
          </p:cNvPr>
          <p:cNvSpPr/>
          <p:nvPr/>
        </p:nvSpPr>
        <p:spPr>
          <a:xfrm>
            <a:off x="990638" y="5967125"/>
            <a:ext cx="360025" cy="307777"/>
          </a:xfrm>
          <a:prstGeom prst="rect">
            <a:avLst/>
          </a:prstGeom>
        </p:spPr>
        <p:txBody>
          <a:bodyPr wrap="square">
            <a:spAutoFit/>
          </a:bodyPr>
          <a:lstStyle/>
          <a:p>
            <a:pPr algn="ctr"/>
            <a:r>
              <a:rPr lang="en-GB" sz="1400" b="1" dirty="0">
                <a:solidFill>
                  <a:srgbClr val="00B050"/>
                </a:solidFill>
              </a:rPr>
              <a:t>1</a:t>
            </a:r>
          </a:p>
        </p:txBody>
      </p:sp>
      <p:sp>
        <p:nvSpPr>
          <p:cNvPr id="36" name="Rectangle 35">
            <a:extLst>
              <a:ext uri="{FF2B5EF4-FFF2-40B4-BE49-F238E27FC236}">
                <a16:creationId xmlns:a16="http://schemas.microsoft.com/office/drawing/2014/main" id="{38F7EC6A-EB64-4294-A803-E62D872C8567}"/>
              </a:ext>
            </a:extLst>
          </p:cNvPr>
          <p:cNvSpPr/>
          <p:nvPr/>
        </p:nvSpPr>
        <p:spPr>
          <a:xfrm>
            <a:off x="4661424" y="1652954"/>
            <a:ext cx="3942826" cy="4630400"/>
          </a:xfrm>
          <a:prstGeom prst="rect">
            <a:avLst/>
          </a:prstGeom>
          <a:solidFill>
            <a:schemeClr val="bg1"/>
          </a:solidFill>
          <a:ln w="28575">
            <a:solidFill>
              <a:srgbClr val="0079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Table 36">
            <a:extLst>
              <a:ext uri="{FF2B5EF4-FFF2-40B4-BE49-F238E27FC236}">
                <a16:creationId xmlns:a16="http://schemas.microsoft.com/office/drawing/2014/main" id="{1021A1A0-D92C-431A-957B-EC47F2094A2E}"/>
              </a:ext>
            </a:extLst>
          </p:cNvPr>
          <p:cNvGraphicFramePr>
            <a:graphicFrameLocks noGrp="1"/>
          </p:cNvGraphicFramePr>
          <p:nvPr>
            <p:extLst>
              <p:ext uri="{D42A27DB-BD31-4B8C-83A1-F6EECF244321}">
                <p14:modId xmlns:p14="http://schemas.microsoft.com/office/powerpoint/2010/main" val="1266365436"/>
              </p:ext>
            </p:extLst>
          </p:nvPr>
        </p:nvGraphicFramePr>
        <p:xfrm>
          <a:off x="4839040" y="1987062"/>
          <a:ext cx="3585332" cy="3991705"/>
        </p:xfrm>
        <a:graphic>
          <a:graphicData uri="http://schemas.openxmlformats.org/drawingml/2006/table">
            <a:tbl>
              <a:tblPr firstRow="1" bandRow="1">
                <a:tableStyleId>{5C22544A-7EE6-4342-B048-85BDC9FD1C3A}</a:tableStyleId>
              </a:tblPr>
              <a:tblGrid>
                <a:gridCol w="896333">
                  <a:extLst>
                    <a:ext uri="{9D8B030D-6E8A-4147-A177-3AD203B41FA5}">
                      <a16:colId xmlns:a16="http://schemas.microsoft.com/office/drawing/2014/main" val="2482948934"/>
                    </a:ext>
                  </a:extLst>
                </a:gridCol>
                <a:gridCol w="896333">
                  <a:extLst>
                    <a:ext uri="{9D8B030D-6E8A-4147-A177-3AD203B41FA5}">
                      <a16:colId xmlns:a16="http://schemas.microsoft.com/office/drawing/2014/main" val="4082347850"/>
                    </a:ext>
                  </a:extLst>
                </a:gridCol>
                <a:gridCol w="896333">
                  <a:extLst>
                    <a:ext uri="{9D8B030D-6E8A-4147-A177-3AD203B41FA5}">
                      <a16:colId xmlns:a16="http://schemas.microsoft.com/office/drawing/2014/main" val="3025332961"/>
                    </a:ext>
                  </a:extLst>
                </a:gridCol>
                <a:gridCol w="896333">
                  <a:extLst>
                    <a:ext uri="{9D8B030D-6E8A-4147-A177-3AD203B41FA5}">
                      <a16:colId xmlns:a16="http://schemas.microsoft.com/office/drawing/2014/main" val="3416361341"/>
                    </a:ext>
                  </a:extLst>
                </a:gridCol>
              </a:tblGrid>
              <a:tr h="798341">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endParaRPr lang="en-GB" b="0" dirty="0">
                        <a:solidFill>
                          <a:schemeClr val="tx1"/>
                        </a:solidFill>
                      </a:endParaRPr>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GB" b="0" dirty="0">
                          <a:solidFill>
                            <a:schemeClr val="tx1"/>
                          </a:solidFill>
                        </a:rPr>
                        <a:t>6</a:t>
                      </a:r>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852132"/>
                  </a:ext>
                </a:extLst>
              </a:tr>
              <a:tr h="798341">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mn-lt"/>
                          <a:ea typeface="+mn-ea"/>
                          <a:cs typeface="+mn-cs"/>
                        </a:rPr>
                        <a:t>×</a:t>
                      </a:r>
                      <a:endParaRPr lang="en-GB" sz="20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8865980"/>
                  </a:ext>
                </a:extLst>
              </a:tr>
              <a:tr h="798341">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2</a:t>
                      </a:r>
                    </a:p>
                  </a:txBody>
                  <a:tcPr anchor="ct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1624176"/>
                  </a:ext>
                </a:extLst>
              </a:tr>
              <a:tr h="798341">
                <a:tc>
                  <a:txBody>
                    <a:bodyPr/>
                    <a:lstStyle/>
                    <a:p>
                      <a:pPr algn="ctr"/>
                      <a:endParaRPr lang="en-GB" dirty="0"/>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dirty="0"/>
                        <a:t>0</a:t>
                      </a:r>
                    </a:p>
                  </a:txBody>
                  <a:tcPr anchor="ct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6410589"/>
                  </a:ext>
                </a:extLst>
              </a:tr>
              <a:tr h="798341">
                <a:tc>
                  <a:txBody>
                    <a:bodyPr/>
                    <a:lstStyle/>
                    <a:p>
                      <a:pPr algn="ctr"/>
                      <a:r>
                        <a:rPr lang="en-GB" dirty="0"/>
                        <a:t>1</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dirty="0"/>
                        <a:t>2</a:t>
                      </a:r>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4374168"/>
                  </a:ext>
                </a:extLst>
              </a:tr>
            </a:tbl>
          </a:graphicData>
        </a:graphic>
      </p:graphicFrame>
      <p:sp>
        <p:nvSpPr>
          <p:cNvPr id="38" name="Rectangle 37">
            <a:extLst>
              <a:ext uri="{FF2B5EF4-FFF2-40B4-BE49-F238E27FC236}">
                <a16:creationId xmlns:a16="http://schemas.microsoft.com/office/drawing/2014/main" id="{B43405AA-5E71-469C-99A3-791DDBD723B0}"/>
              </a:ext>
            </a:extLst>
          </p:cNvPr>
          <p:cNvSpPr/>
          <p:nvPr/>
        </p:nvSpPr>
        <p:spPr>
          <a:xfrm>
            <a:off x="6868923" y="2181723"/>
            <a:ext cx="452815" cy="400110"/>
          </a:xfrm>
          <a:prstGeom prst="rect">
            <a:avLst/>
          </a:prstGeom>
        </p:spPr>
        <p:txBody>
          <a:bodyPr wrap="square">
            <a:spAutoFit/>
          </a:bodyPr>
          <a:lstStyle/>
          <a:p>
            <a:pPr algn="ctr"/>
            <a:r>
              <a:rPr lang="en-GB" sz="2000" b="1" dirty="0">
                <a:solidFill>
                  <a:srgbClr val="00B050"/>
                </a:solidFill>
              </a:rPr>
              <a:t>5</a:t>
            </a:r>
          </a:p>
        </p:txBody>
      </p:sp>
      <p:sp>
        <p:nvSpPr>
          <p:cNvPr id="39" name="Rectangle 38">
            <a:extLst>
              <a:ext uri="{FF2B5EF4-FFF2-40B4-BE49-F238E27FC236}">
                <a16:creationId xmlns:a16="http://schemas.microsoft.com/office/drawing/2014/main" id="{B1ED2828-88AB-443E-8435-FE816E4CE465}"/>
              </a:ext>
            </a:extLst>
          </p:cNvPr>
          <p:cNvSpPr/>
          <p:nvPr/>
        </p:nvSpPr>
        <p:spPr>
          <a:xfrm>
            <a:off x="6906766" y="4073190"/>
            <a:ext cx="360025" cy="307777"/>
          </a:xfrm>
          <a:prstGeom prst="rect">
            <a:avLst/>
          </a:prstGeom>
        </p:spPr>
        <p:txBody>
          <a:bodyPr wrap="square">
            <a:spAutoFit/>
          </a:bodyPr>
          <a:lstStyle/>
          <a:p>
            <a:pPr algn="ctr"/>
            <a:r>
              <a:rPr lang="en-GB" sz="1400" b="1" dirty="0">
                <a:solidFill>
                  <a:srgbClr val="00B050"/>
                </a:solidFill>
              </a:rPr>
              <a:t>4</a:t>
            </a:r>
          </a:p>
        </p:txBody>
      </p:sp>
      <p:sp>
        <p:nvSpPr>
          <p:cNvPr id="40" name="Rectangle 39">
            <a:extLst>
              <a:ext uri="{FF2B5EF4-FFF2-40B4-BE49-F238E27FC236}">
                <a16:creationId xmlns:a16="http://schemas.microsoft.com/office/drawing/2014/main" id="{570D995C-3B95-4EFA-9171-1E78B89950AD}"/>
              </a:ext>
            </a:extLst>
          </p:cNvPr>
          <p:cNvSpPr/>
          <p:nvPr/>
        </p:nvSpPr>
        <p:spPr>
          <a:xfrm>
            <a:off x="6906766" y="4599067"/>
            <a:ext cx="452815" cy="400110"/>
          </a:xfrm>
          <a:prstGeom prst="rect">
            <a:avLst/>
          </a:prstGeom>
        </p:spPr>
        <p:txBody>
          <a:bodyPr wrap="square">
            <a:spAutoFit/>
          </a:bodyPr>
          <a:lstStyle/>
          <a:p>
            <a:pPr algn="ctr"/>
            <a:r>
              <a:rPr lang="en-GB" sz="2000" b="1" dirty="0">
                <a:solidFill>
                  <a:srgbClr val="00B050"/>
                </a:solidFill>
              </a:rPr>
              <a:t>2</a:t>
            </a:r>
          </a:p>
        </p:txBody>
      </p:sp>
      <p:sp>
        <p:nvSpPr>
          <p:cNvPr id="43" name="Rectangle 42">
            <a:extLst>
              <a:ext uri="{FF2B5EF4-FFF2-40B4-BE49-F238E27FC236}">
                <a16:creationId xmlns:a16="http://schemas.microsoft.com/office/drawing/2014/main" id="{9393A1C5-6F6E-40FB-8BA2-61BCC67EB6C7}"/>
              </a:ext>
            </a:extLst>
          </p:cNvPr>
          <p:cNvSpPr/>
          <p:nvPr/>
        </p:nvSpPr>
        <p:spPr>
          <a:xfrm>
            <a:off x="5052704" y="4610277"/>
            <a:ext cx="452815" cy="400110"/>
          </a:xfrm>
          <a:prstGeom prst="rect">
            <a:avLst/>
          </a:prstGeom>
        </p:spPr>
        <p:txBody>
          <a:bodyPr wrap="square">
            <a:spAutoFit/>
          </a:bodyPr>
          <a:lstStyle/>
          <a:p>
            <a:pPr algn="ctr"/>
            <a:r>
              <a:rPr lang="en-GB" sz="2000" b="1" dirty="0">
                <a:solidFill>
                  <a:srgbClr val="00B050"/>
                </a:solidFill>
              </a:rPr>
              <a:t>1</a:t>
            </a:r>
          </a:p>
        </p:txBody>
      </p:sp>
      <p:sp>
        <p:nvSpPr>
          <p:cNvPr id="44" name="Rectangle 43">
            <a:extLst>
              <a:ext uri="{FF2B5EF4-FFF2-40B4-BE49-F238E27FC236}">
                <a16:creationId xmlns:a16="http://schemas.microsoft.com/office/drawing/2014/main" id="{002CACCD-ADE4-4EA3-9840-42CA85487AC4}"/>
              </a:ext>
            </a:extLst>
          </p:cNvPr>
          <p:cNvSpPr/>
          <p:nvPr/>
        </p:nvSpPr>
        <p:spPr>
          <a:xfrm>
            <a:off x="6860370" y="5400895"/>
            <a:ext cx="452815" cy="400110"/>
          </a:xfrm>
          <a:prstGeom prst="rect">
            <a:avLst/>
          </a:prstGeom>
        </p:spPr>
        <p:txBody>
          <a:bodyPr wrap="square">
            <a:spAutoFit/>
          </a:bodyPr>
          <a:lstStyle/>
          <a:p>
            <a:pPr algn="ctr"/>
            <a:r>
              <a:rPr lang="en-GB" sz="2000" b="1" dirty="0">
                <a:solidFill>
                  <a:srgbClr val="00B050"/>
                </a:solidFill>
              </a:rPr>
              <a:t>1</a:t>
            </a:r>
          </a:p>
        </p:txBody>
      </p:sp>
      <p:sp>
        <p:nvSpPr>
          <p:cNvPr id="45" name="Rectangle 44">
            <a:extLst>
              <a:ext uri="{FF2B5EF4-FFF2-40B4-BE49-F238E27FC236}">
                <a16:creationId xmlns:a16="http://schemas.microsoft.com/office/drawing/2014/main" id="{8F64C76E-CF82-421D-8DFB-36B19C40EB43}"/>
              </a:ext>
            </a:extLst>
          </p:cNvPr>
          <p:cNvSpPr/>
          <p:nvPr/>
        </p:nvSpPr>
        <p:spPr>
          <a:xfrm>
            <a:off x="5937178" y="5369657"/>
            <a:ext cx="452815" cy="400110"/>
          </a:xfrm>
          <a:prstGeom prst="rect">
            <a:avLst/>
          </a:prstGeom>
        </p:spPr>
        <p:txBody>
          <a:bodyPr wrap="square">
            <a:spAutoFit/>
          </a:bodyPr>
          <a:lstStyle/>
          <a:p>
            <a:pPr algn="ctr"/>
            <a:r>
              <a:rPr lang="en-GB" sz="2000" b="1" dirty="0">
                <a:solidFill>
                  <a:srgbClr val="00B050"/>
                </a:solidFill>
              </a:rPr>
              <a:t>5</a:t>
            </a:r>
          </a:p>
        </p:txBody>
      </p:sp>
      <p:sp>
        <p:nvSpPr>
          <p:cNvPr id="46" name="Rectangle 45">
            <a:extLst>
              <a:ext uri="{FF2B5EF4-FFF2-40B4-BE49-F238E27FC236}">
                <a16:creationId xmlns:a16="http://schemas.microsoft.com/office/drawing/2014/main" id="{ECEB77D8-58D0-43B5-90FE-A9BA1B654B95}"/>
              </a:ext>
            </a:extLst>
          </p:cNvPr>
          <p:cNvSpPr/>
          <p:nvPr/>
        </p:nvSpPr>
        <p:spPr>
          <a:xfrm>
            <a:off x="5972048" y="5977172"/>
            <a:ext cx="360025" cy="307777"/>
          </a:xfrm>
          <a:prstGeom prst="rect">
            <a:avLst/>
          </a:prstGeom>
        </p:spPr>
        <p:txBody>
          <a:bodyPr wrap="square">
            <a:spAutoFit/>
          </a:bodyPr>
          <a:lstStyle/>
          <a:p>
            <a:pPr algn="ctr"/>
            <a:r>
              <a:rPr lang="en-GB" sz="1400" b="1" dirty="0">
                <a:solidFill>
                  <a:srgbClr val="00B050"/>
                </a:solidFill>
              </a:rPr>
              <a:t>1</a:t>
            </a:r>
          </a:p>
        </p:txBody>
      </p:sp>
      <p:sp>
        <p:nvSpPr>
          <p:cNvPr id="48" name="Rectangle 47">
            <a:extLst>
              <a:ext uri="{FF2B5EF4-FFF2-40B4-BE49-F238E27FC236}">
                <a16:creationId xmlns:a16="http://schemas.microsoft.com/office/drawing/2014/main" id="{5AAD9FE6-D9B4-48CD-BD66-A3E1DBCD0B01}"/>
              </a:ext>
            </a:extLst>
          </p:cNvPr>
          <p:cNvSpPr/>
          <p:nvPr/>
        </p:nvSpPr>
        <p:spPr>
          <a:xfrm>
            <a:off x="7737167" y="2981823"/>
            <a:ext cx="452815" cy="400110"/>
          </a:xfrm>
          <a:prstGeom prst="rect">
            <a:avLst/>
          </a:prstGeom>
        </p:spPr>
        <p:txBody>
          <a:bodyPr wrap="square">
            <a:spAutoFit/>
          </a:bodyPr>
          <a:lstStyle/>
          <a:p>
            <a:pPr algn="ctr"/>
            <a:r>
              <a:rPr lang="en-GB" sz="2000" b="1" dirty="0">
                <a:solidFill>
                  <a:srgbClr val="00B050"/>
                </a:solidFill>
              </a:rPr>
              <a:t>7</a:t>
            </a: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fade">
                                      <p:cBhvr>
                                        <p:cTn id="74" dur="500"/>
                                        <p:tgtEl>
                                          <p:spTgt spid="4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500"/>
                                        <p:tgtEl>
                                          <p:spTgt spid="4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8" grpId="0"/>
      <p:bldP spid="29" grpId="0"/>
      <p:bldP spid="30" grpId="0"/>
      <p:bldP spid="31" grpId="0"/>
      <p:bldP spid="32" grpId="0"/>
      <p:bldP spid="33" grpId="0"/>
      <p:bldP spid="34" grpId="0"/>
      <p:bldP spid="35" grpId="0"/>
      <p:bldP spid="38" grpId="0"/>
      <p:bldP spid="39" grpId="0"/>
      <p:bldP spid="40" grpId="0"/>
      <p:bldP spid="43" grpId="0"/>
      <p:bldP spid="44" grpId="0"/>
      <p:bldP spid="45" grpId="0"/>
      <p:bldP spid="46"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1674"/>
            <a:ext cx="2722090" cy="3848888"/>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9515"/>
          <a:stretch/>
        </p:blipFill>
        <p:spPr>
          <a:xfrm rot="1560000">
            <a:off x="2543008" y="2873537"/>
            <a:ext cx="777486" cy="2177547"/>
          </a:xfrm>
          <a:prstGeom prst="rect">
            <a:avLst/>
          </a:prstGeom>
          <a:effec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b="29564"/>
          <a:stretch/>
        </p:blipFill>
        <p:spPr>
          <a:xfrm rot="1527575">
            <a:off x="1134495" y="2397854"/>
            <a:ext cx="1399629" cy="1393934"/>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5648" y="1928692"/>
            <a:ext cx="4038155" cy="4164130"/>
          </a:xfrm>
          <a:prstGeom prst="rect">
            <a:avLst/>
          </a:prstGeom>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8275" y="2031674"/>
            <a:ext cx="2722090" cy="3848888"/>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4426" y="2031674"/>
            <a:ext cx="2722090" cy="3848888"/>
          </a:xfrm>
          <a:prstGeom prst="rect">
            <a:avLst/>
          </a:prstGeom>
          <a:effectLst>
            <a:outerShdw blurRad="63500" sx="102000" sy="102000" algn="ctr" rotWithShape="0">
              <a:prstClr val="black">
                <a:alpha val="20000"/>
              </a:prstClr>
            </a:outerShdw>
          </a:effectLst>
        </p:spPr>
      </p:pic>
      <p:sp>
        <p:nvSpPr>
          <p:cNvPr id="17" name="Rectangle 16"/>
          <p:cNvSpPr/>
          <p:nvPr/>
        </p:nvSpPr>
        <p:spPr>
          <a:xfrm>
            <a:off x="447429" y="670659"/>
            <a:ext cx="3003662"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Multiply 2 Digits by 2 Digits</a:t>
            </a:r>
          </a:p>
        </p:txBody>
      </p:sp>
    </p:spTree>
    <p:extLst>
      <p:ext uri="{BB962C8B-B14F-4D97-AF65-F5344CB8AC3E}">
        <p14:creationId xmlns:p14="http://schemas.microsoft.com/office/powerpoint/2010/main" val="17712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78021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1006429"/>
          </a:xfrm>
          <a:prstGeom prst="rect">
            <a:avLst/>
          </a:prstGeom>
          <a:solidFill>
            <a:schemeClr val="bg1"/>
          </a:solidFill>
        </p:spPr>
        <p:txBody>
          <a:bodyPr wrap="square">
            <a:spAutoFit/>
          </a:bodyPr>
          <a:lstStyle/>
          <a:p>
            <a:pPr lvl="0" algn="ctr">
              <a:lnSpc>
                <a:spcPct val="110000"/>
              </a:lnSpc>
            </a:pPr>
            <a:r>
              <a:rPr lang="en-GB" b="1" dirty="0">
                <a:solidFill>
                  <a:srgbClr val="014482"/>
                </a:solidFill>
                <a:latin typeface="Tuffy" panose="020B0603060100000000" pitchFamily="34" charset="0"/>
                <a:ea typeface="Tuffy" panose="020B0603060100000000" pitchFamily="34" charset="0"/>
              </a:rPr>
              <a:t>Multiply numbers up to 4 digits by a one- or two-digit number </a:t>
            </a:r>
            <a:br>
              <a:rPr lang="en-GB" b="1" dirty="0">
                <a:solidFill>
                  <a:srgbClr val="014482"/>
                </a:solidFill>
                <a:latin typeface="Tuffy" panose="020B0603060100000000" pitchFamily="34" charset="0"/>
                <a:ea typeface="Tuffy" panose="020B0603060100000000" pitchFamily="34" charset="0"/>
              </a:rPr>
            </a:br>
            <a:r>
              <a:rPr lang="en-GB" b="1" dirty="0">
                <a:solidFill>
                  <a:srgbClr val="014482"/>
                </a:solidFill>
                <a:latin typeface="Tuffy" panose="020B0603060100000000" pitchFamily="34" charset="0"/>
                <a:ea typeface="Tuffy" panose="020B0603060100000000" pitchFamily="34" charset="0"/>
              </a:rPr>
              <a:t>using a formal written method, including long multiplication for </a:t>
            </a:r>
            <a:br>
              <a:rPr lang="en-GB" b="1" dirty="0">
                <a:solidFill>
                  <a:srgbClr val="014482"/>
                </a:solidFill>
                <a:latin typeface="Tuffy" panose="020B0603060100000000" pitchFamily="34" charset="0"/>
                <a:ea typeface="Tuffy" panose="020B0603060100000000" pitchFamily="34" charset="0"/>
              </a:rPr>
            </a:br>
            <a:r>
              <a:rPr lang="en-GB" b="1">
                <a:solidFill>
                  <a:srgbClr val="014482"/>
                </a:solidFill>
                <a:latin typeface="Tuffy" panose="020B0603060100000000" pitchFamily="34" charset="0"/>
                <a:ea typeface="Tuffy" panose="020B0603060100000000" pitchFamily="34" charset="0"/>
              </a:rPr>
              <a:t>two-digit numbers.</a:t>
            </a:r>
            <a:endParaRPr lang="en-GB" b="1" dirty="0">
              <a:solidFill>
                <a:srgbClr val="014482"/>
              </a:solidFill>
              <a:latin typeface="Tuffy" panose="020B0603060100000000" pitchFamily="34" charset="0"/>
              <a:ea typeface="Tuffy" panose="020B0603060100000000" pitchFamily="34" charset="0"/>
            </a:endParaRP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450" y="3226660"/>
            <a:ext cx="3706073" cy="18533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66764" y="3225825"/>
            <a:ext cx="3721238" cy="186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otx" id="{F85161A8-C811-4C2C-8C82-1FD236338727}" vid="{D0108FDD-D510-4CB9-BFB5-C4058926E7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148</TotalTime>
  <Words>375</Words>
  <Application>Microsoft Office PowerPoint</Application>
  <PresentationFormat>On-screen Show (4:3)</PresentationFormat>
  <Paragraphs>141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Tuffy-TTF</vt:lpstr>
      <vt:lpstr>Twinkl</vt:lpstr>
      <vt:lpstr>DengXian</vt:lpstr>
      <vt:lpstr>Arial</vt:lpstr>
      <vt:lpstr>Calibri</vt:lpstr>
      <vt:lpstr>Tuffy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Aamina Rammah</dc:creator>
  <cp:lastModifiedBy>Caroline Leeming</cp:lastModifiedBy>
  <cp:revision>17</cp:revision>
  <dcterms:created xsi:type="dcterms:W3CDTF">2019-11-20T13:06:24Z</dcterms:created>
  <dcterms:modified xsi:type="dcterms:W3CDTF">2021-01-18T19:36:20Z</dcterms:modified>
</cp:coreProperties>
</file>