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75" r:id="rId2"/>
    <p:sldId id="276" r:id="rId3"/>
    <p:sldId id="278" r:id="rId4"/>
    <p:sldId id="279" r:id="rId5"/>
    <p:sldId id="289" r:id="rId6"/>
    <p:sldId id="282" r:id="rId7"/>
    <p:sldId id="290" r:id="rId8"/>
    <p:sldId id="284" r:id="rId9"/>
    <p:sldId id="291" r:id="rId10"/>
    <p:sldId id="292" r:id="rId11"/>
    <p:sldId id="288" r:id="rId12"/>
    <p:sldId id="277" r:id="rId13"/>
    <p:sldId id="286"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Kalam" panose="020B0604020202020204" charset="0"/>
      <p:regular r:id="rId21"/>
    </p:embeddedFont>
    <p:embeddedFont>
      <p:font typeface="Tuffy" panose="020B0603060100000000" charset="0"/>
      <p:regular r:id="rId22"/>
      <p:bold r:id="rId23"/>
      <p:italic r:id="rId24"/>
      <p:boldItalic r:id="rId25"/>
    </p:embeddedFont>
    <p:embeddedFont>
      <p:font typeface="Tuffy-TTF" panose="020B0603060100000000" charset="0"/>
      <p:regular r:id="rId26"/>
      <p:bold r:id="rId27"/>
      <p:italic r:id="rId28"/>
      <p:boldItalic r:id="rId29"/>
    </p:embeddedFont>
    <p:embeddedFont>
      <p:font typeface="Twinkl" panose="020B060402020202020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32" userDrawn="1">
          <p15:clr>
            <a:srgbClr val="A4A3A4"/>
          </p15:clr>
        </p15:guide>
        <p15:guide id="8" pos="476" userDrawn="1">
          <p15:clr>
            <a:srgbClr val="A4A3A4"/>
          </p15:clr>
        </p15:guide>
        <p15:guide id="9" orient="horz" pos="472"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7EF"/>
    <a:srgbClr val="2DB6BE"/>
    <a:srgbClr val="F8EFE3"/>
    <a:srgbClr val="FEF8ED"/>
    <a:srgbClr val="596DC3"/>
    <a:srgbClr val="6675AD"/>
    <a:srgbClr val="87A3D3"/>
    <a:srgbClr val="009285"/>
    <a:srgbClr val="65B7B8"/>
    <a:srgbClr val="F3CA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5" autoAdjust="0"/>
    <p:restoredTop sz="94660"/>
  </p:normalViewPr>
  <p:slideViewPr>
    <p:cSldViewPr snapToGrid="0" showGuides="1">
      <p:cViewPr varScale="1">
        <p:scale>
          <a:sx n="115" d="100"/>
          <a:sy n="115" d="100"/>
        </p:scale>
        <p:origin x="1416" y="108"/>
      </p:cViewPr>
      <p:guideLst>
        <p:guide orient="horz" pos="2183"/>
        <p:guide pos="2880"/>
        <p:guide pos="340"/>
        <p:guide orient="horz" pos="3952"/>
        <p:guide pos="5420"/>
        <p:guide orient="horz" pos="332"/>
        <p:guide pos="476"/>
        <p:guide orient="horz" pos="472"/>
        <p:guide orient="horz" pos="381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twinkl.co.uk/resources/white-rose-maths-resources/year-4-white-rose-maths-resources-key-stage-1-year-1-year-2/spring-block-1-multiplication-and-division-year-4-white-rose-maths-supporting-resources-key-stage-1" TargetMode="External"/><Relationship Id="rId4" Type="http://schemas.openxmlformats.org/officeDocument/2006/relationships/hyperlink" Target="https://www.twinkl.co.uk/resources/white-rose-maths-resources/year-5-white-rose-maths-resources-key-stage-1-year-1-year-2/autumn-block-3-statistics-year-5-white-rose-maths-resources-key-stage-1-year-1-year-2"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hyperlink" Target="https://www.twinkl.co.uk/resources/white-rose-maths-resources/year-4-white-rose-maths-resources-key-stage-1-year-1-year-2/spring-block-1-multiplication-and-division-year-4-white-rose-maths-supporting-resources-key-stage-1" TargetMode="External"/><Relationship Id="rId4" Type="http://schemas.openxmlformats.org/officeDocument/2006/relationships/hyperlink" Target="https://www.twinkl.co.uk/resources/white-rose-maths-resources/year-5-white-rose-maths-resources-key-stage-1-year-1-year-2/autumn-block-3-statistics-year-5-white-rose-maths-resources-key-stage-1-year-1-year-2"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394855" y="5763277"/>
            <a:ext cx="1005840" cy="723207"/>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Rectangle 4">
            <a:hlinkClick r:id="rId5"/>
          </p:cNvPr>
          <p:cNvSpPr/>
          <p:nvPr userDrawn="1"/>
        </p:nvSpPr>
        <p:spPr>
          <a:xfrm>
            <a:off x="304800" y="5758248"/>
            <a:ext cx="1194486" cy="716692"/>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069080" y="3067397"/>
            <a:ext cx="1005840" cy="723207"/>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Rectangle 4">
            <a:hlinkClick r:id="rId5"/>
          </p:cNvPr>
          <p:cNvSpPr/>
          <p:nvPr userDrawn="1"/>
        </p:nvSpPr>
        <p:spPr>
          <a:xfrm>
            <a:off x="3979701" y="3067397"/>
            <a:ext cx="1194486" cy="716692"/>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winkl.co.uk/resources/planit-maths-primary-teaching-resources-year-4/planit-maths-primary-teaching-resources-year-4-number-multiplication-and-division/planit-maths-primary-teaching-resources-year-4-number---multiplication-and-division-multiply-two-digit-and-three-digit-numbers-by-a-one-digit-number-using-formal-written-layout" TargetMode="External"/><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5574" y="702863"/>
            <a:ext cx="2923702"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2 Digits by 1 Digit</a:t>
            </a:r>
            <a:endParaRPr lang="en-GB" sz="1600" b="1" dirty="0">
              <a:solidFill>
                <a:schemeClr val="bg1"/>
              </a:solidFill>
            </a:endParaRP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369276"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smtClean="0">
                <a:solidFill>
                  <a:schemeClr val="bg1"/>
                </a:solidFill>
              </a:rPr>
              <a:t>Deepest</a:t>
            </a:r>
            <a:endParaRPr lang="en-GB" sz="1600" b="1" dirty="0">
              <a:solidFill>
                <a:schemeClr val="bg1"/>
              </a:solidFill>
            </a:endParaRPr>
          </a:p>
        </p:txBody>
      </p:sp>
      <p:cxnSp>
        <p:nvCxnSpPr>
          <p:cNvPr id="77" name="Straight Connector 76"/>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5650" y="1449577"/>
            <a:ext cx="3409026" cy="1738938"/>
          </a:xfrm>
          <a:prstGeom prst="rect">
            <a:avLst/>
          </a:prstGeom>
          <a:noFill/>
        </p:spPr>
        <p:txBody>
          <a:bodyPr wrap="square" lIns="0" tIns="0" rIns="0" bIns="0" rtlCol="0">
            <a:spAutoFit/>
          </a:bodyPr>
          <a:lstStyle/>
          <a:p>
            <a:pPr>
              <a:spcAft>
                <a:spcPts val="600"/>
              </a:spcAft>
            </a:pPr>
            <a:r>
              <a:rPr lang="en-GB" dirty="0"/>
              <a:t>Each letter stands for a </a:t>
            </a:r>
            <a:r>
              <a:rPr lang="en-GB" dirty="0" smtClean="0"/>
              <a:t>number - </a:t>
            </a:r>
            <a:r>
              <a:rPr lang="en-GB" dirty="0"/>
              <a:t>either 2, 4, 5 or 8. The 0 has already been identified. </a:t>
            </a:r>
            <a:endParaRPr lang="en-GB" dirty="0" smtClean="0"/>
          </a:p>
          <a:p>
            <a:pPr>
              <a:spcAft>
                <a:spcPts val="600"/>
              </a:spcAft>
            </a:pPr>
            <a:r>
              <a:rPr lang="en-GB" dirty="0" smtClean="0"/>
              <a:t>Can </a:t>
            </a:r>
            <a:r>
              <a:rPr lang="en-GB" dirty="0"/>
              <a:t>you identify which letter represents each number to solve the calculation?</a:t>
            </a:r>
          </a:p>
        </p:txBody>
      </p:sp>
      <p:graphicFrame>
        <p:nvGraphicFramePr>
          <p:cNvPr id="14" name="Table 13"/>
          <p:cNvGraphicFramePr>
            <a:graphicFrameLocks noGrp="1"/>
          </p:cNvGraphicFramePr>
          <p:nvPr>
            <p:extLst>
              <p:ext uri="{D42A27DB-BD31-4B8C-83A1-F6EECF244321}">
                <p14:modId xmlns:p14="http://schemas.microsoft.com/office/powerpoint/2010/main" val="374758302"/>
              </p:ext>
            </p:extLst>
          </p:nvPr>
        </p:nvGraphicFramePr>
        <p:xfrm>
          <a:off x="4572000" y="1555209"/>
          <a:ext cx="2932584" cy="2932900"/>
        </p:xfrm>
        <a:graphic>
          <a:graphicData uri="http://schemas.openxmlformats.org/drawingml/2006/table">
            <a:tbl>
              <a:tblPr>
                <a:tableStyleId>{5C22544A-7EE6-4342-B048-85BDC9FD1C3A}</a:tableStyleId>
              </a:tblPr>
              <a:tblGrid>
                <a:gridCol w="733146">
                  <a:extLst>
                    <a:ext uri="{9D8B030D-6E8A-4147-A177-3AD203B41FA5}">
                      <a16:colId xmlns:a16="http://schemas.microsoft.com/office/drawing/2014/main" val="20000"/>
                    </a:ext>
                  </a:extLst>
                </a:gridCol>
                <a:gridCol w="733146">
                  <a:extLst>
                    <a:ext uri="{9D8B030D-6E8A-4147-A177-3AD203B41FA5}">
                      <a16:colId xmlns:a16="http://schemas.microsoft.com/office/drawing/2014/main" val="20001"/>
                    </a:ext>
                  </a:extLst>
                </a:gridCol>
                <a:gridCol w="733146">
                  <a:extLst>
                    <a:ext uri="{9D8B030D-6E8A-4147-A177-3AD203B41FA5}">
                      <a16:colId xmlns:a16="http://schemas.microsoft.com/office/drawing/2014/main" val="20002"/>
                    </a:ext>
                  </a:extLst>
                </a:gridCol>
                <a:gridCol w="733146">
                  <a:extLst>
                    <a:ext uri="{9D8B030D-6E8A-4147-A177-3AD203B41FA5}">
                      <a16:colId xmlns:a16="http://schemas.microsoft.com/office/drawing/2014/main" val="20003"/>
                    </a:ext>
                  </a:extLst>
                </a:gridCol>
              </a:tblGrid>
              <a:tr h="733225">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3500" dirty="0" smtClean="0"/>
                        <a:t>A</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3500" dirty="0" smtClean="0"/>
                        <a:t>B</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33225">
                <a:tc>
                  <a:txBody>
                    <a:bodyPr/>
                    <a:lstStyle/>
                    <a:p>
                      <a:pPr algn="ctr"/>
                      <a:r>
                        <a:rPr lang="en-GB" sz="3500" dirty="0" smtClean="0"/>
                        <a:t>×</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3500" dirty="0" smtClean="0"/>
                        <a:t>C</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33225">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3500" dirty="0" smtClean="0"/>
                        <a:t>D</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3500" dirty="0" smtClean="0"/>
                        <a:t>A</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3500" dirty="0" smtClean="0"/>
                        <a:t>0</a:t>
                      </a:r>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33225">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3500" baseline="30000" dirty="0" smtClean="0"/>
                        <a:t>D</a:t>
                      </a:r>
                      <a:endParaRPr lang="en-GB" sz="3500" baseline="300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3500" baseline="30000" dirty="0" smtClean="0"/>
                        <a:t>A</a:t>
                      </a:r>
                      <a:endParaRPr lang="en-GB" sz="3500" baseline="300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3500" dirty="0" smtClean="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5" name="TextBox 14"/>
          <p:cNvSpPr txBox="1"/>
          <p:nvPr/>
        </p:nvSpPr>
        <p:spPr>
          <a:xfrm>
            <a:off x="6937457" y="2319046"/>
            <a:ext cx="414867" cy="630942"/>
          </a:xfrm>
          <a:prstGeom prst="rect">
            <a:avLst/>
          </a:prstGeom>
          <a:solidFill>
            <a:schemeClr val="bg1"/>
          </a:solidFill>
        </p:spPr>
        <p:txBody>
          <a:bodyPr wrap="square" rtlCol="0">
            <a:spAutoFit/>
          </a:bodyPr>
          <a:lstStyle/>
          <a:p>
            <a:r>
              <a:rPr lang="en-GB" sz="3500" dirty="0" smtClean="0">
                <a:solidFill>
                  <a:srgbClr val="00B050"/>
                </a:solidFill>
              </a:rPr>
              <a:t>5</a:t>
            </a:r>
            <a:endParaRPr lang="en-GB" sz="3500" dirty="0">
              <a:solidFill>
                <a:srgbClr val="00B050"/>
              </a:solidFill>
            </a:endParaRPr>
          </a:p>
        </p:txBody>
      </p:sp>
      <p:sp>
        <p:nvSpPr>
          <p:cNvPr id="16" name="TextBox 15"/>
          <p:cNvSpPr txBox="1"/>
          <p:nvPr/>
        </p:nvSpPr>
        <p:spPr>
          <a:xfrm>
            <a:off x="6937456" y="1608976"/>
            <a:ext cx="414867" cy="630942"/>
          </a:xfrm>
          <a:prstGeom prst="rect">
            <a:avLst/>
          </a:prstGeom>
          <a:solidFill>
            <a:schemeClr val="bg1"/>
          </a:solidFill>
        </p:spPr>
        <p:txBody>
          <a:bodyPr wrap="square" rtlCol="0">
            <a:spAutoFit/>
          </a:bodyPr>
          <a:lstStyle/>
          <a:p>
            <a:r>
              <a:rPr lang="en-GB" sz="3500" dirty="0" smtClean="0">
                <a:solidFill>
                  <a:srgbClr val="00B050"/>
                </a:solidFill>
              </a:rPr>
              <a:t>8</a:t>
            </a:r>
            <a:endParaRPr lang="en-GB" sz="3500" dirty="0">
              <a:solidFill>
                <a:srgbClr val="00B050"/>
              </a:solidFill>
            </a:endParaRPr>
          </a:p>
        </p:txBody>
      </p:sp>
      <p:sp>
        <p:nvSpPr>
          <p:cNvPr id="18" name="TextBox 17"/>
          <p:cNvSpPr txBox="1"/>
          <p:nvPr/>
        </p:nvSpPr>
        <p:spPr>
          <a:xfrm>
            <a:off x="6188482" y="1608976"/>
            <a:ext cx="414867" cy="630942"/>
          </a:xfrm>
          <a:prstGeom prst="rect">
            <a:avLst/>
          </a:prstGeom>
          <a:solidFill>
            <a:schemeClr val="bg1"/>
          </a:solidFill>
        </p:spPr>
        <p:txBody>
          <a:bodyPr wrap="square" rtlCol="0">
            <a:spAutoFit/>
          </a:bodyPr>
          <a:lstStyle/>
          <a:p>
            <a:r>
              <a:rPr lang="en-GB" sz="3500" dirty="0" smtClean="0">
                <a:solidFill>
                  <a:srgbClr val="00B050"/>
                </a:solidFill>
              </a:rPr>
              <a:t>4</a:t>
            </a:r>
            <a:endParaRPr lang="en-GB" sz="3500" dirty="0">
              <a:solidFill>
                <a:srgbClr val="00B050"/>
              </a:solidFill>
            </a:endParaRPr>
          </a:p>
        </p:txBody>
      </p:sp>
      <p:sp>
        <p:nvSpPr>
          <p:cNvPr id="19" name="TextBox 18"/>
          <p:cNvSpPr txBox="1"/>
          <p:nvPr/>
        </p:nvSpPr>
        <p:spPr>
          <a:xfrm>
            <a:off x="6188482" y="3072798"/>
            <a:ext cx="414867" cy="630942"/>
          </a:xfrm>
          <a:prstGeom prst="rect">
            <a:avLst/>
          </a:prstGeom>
          <a:solidFill>
            <a:schemeClr val="bg1"/>
          </a:solidFill>
        </p:spPr>
        <p:txBody>
          <a:bodyPr wrap="square" rtlCol="0">
            <a:spAutoFit/>
          </a:bodyPr>
          <a:lstStyle/>
          <a:p>
            <a:r>
              <a:rPr lang="en-GB" sz="3500" dirty="0" smtClean="0">
                <a:solidFill>
                  <a:srgbClr val="00B050"/>
                </a:solidFill>
              </a:rPr>
              <a:t>4</a:t>
            </a:r>
            <a:endParaRPr lang="en-GB" sz="3500" dirty="0">
              <a:solidFill>
                <a:srgbClr val="00B050"/>
              </a:solidFill>
            </a:endParaRPr>
          </a:p>
        </p:txBody>
      </p:sp>
      <p:sp>
        <p:nvSpPr>
          <p:cNvPr id="20" name="TextBox 19"/>
          <p:cNvSpPr txBox="1"/>
          <p:nvPr/>
        </p:nvSpPr>
        <p:spPr>
          <a:xfrm>
            <a:off x="6206066" y="3885957"/>
            <a:ext cx="414867" cy="451406"/>
          </a:xfrm>
          <a:prstGeom prst="rect">
            <a:avLst/>
          </a:prstGeom>
          <a:solidFill>
            <a:schemeClr val="bg1"/>
          </a:solidFill>
        </p:spPr>
        <p:txBody>
          <a:bodyPr wrap="square" rtlCol="0">
            <a:spAutoFit/>
          </a:bodyPr>
          <a:lstStyle/>
          <a:p>
            <a:r>
              <a:rPr lang="en-GB" sz="3500" baseline="30000" dirty="0" smtClean="0">
                <a:solidFill>
                  <a:srgbClr val="00B050"/>
                </a:solidFill>
              </a:rPr>
              <a:t>4</a:t>
            </a:r>
            <a:endParaRPr lang="en-GB" sz="3500" baseline="30000" dirty="0">
              <a:solidFill>
                <a:srgbClr val="00B050"/>
              </a:solidFill>
            </a:endParaRPr>
          </a:p>
        </p:txBody>
      </p:sp>
      <p:sp>
        <p:nvSpPr>
          <p:cNvPr id="23" name="TextBox 22"/>
          <p:cNvSpPr txBox="1"/>
          <p:nvPr/>
        </p:nvSpPr>
        <p:spPr>
          <a:xfrm>
            <a:off x="5492260" y="3879920"/>
            <a:ext cx="414867" cy="451406"/>
          </a:xfrm>
          <a:prstGeom prst="rect">
            <a:avLst/>
          </a:prstGeom>
          <a:solidFill>
            <a:schemeClr val="bg1"/>
          </a:solidFill>
        </p:spPr>
        <p:txBody>
          <a:bodyPr wrap="square" rtlCol="0">
            <a:spAutoFit/>
          </a:bodyPr>
          <a:lstStyle/>
          <a:p>
            <a:r>
              <a:rPr lang="en-GB" sz="3500" baseline="30000" dirty="0" smtClean="0">
                <a:solidFill>
                  <a:srgbClr val="00B050"/>
                </a:solidFill>
              </a:rPr>
              <a:t>2</a:t>
            </a:r>
            <a:endParaRPr lang="en-GB" sz="3500" baseline="30000" dirty="0">
              <a:solidFill>
                <a:srgbClr val="00B050"/>
              </a:solidFill>
            </a:endParaRPr>
          </a:p>
        </p:txBody>
      </p:sp>
      <p:sp>
        <p:nvSpPr>
          <p:cNvPr id="24" name="TextBox 23"/>
          <p:cNvSpPr txBox="1"/>
          <p:nvPr/>
        </p:nvSpPr>
        <p:spPr>
          <a:xfrm>
            <a:off x="5474676" y="3066184"/>
            <a:ext cx="414867" cy="630942"/>
          </a:xfrm>
          <a:prstGeom prst="rect">
            <a:avLst/>
          </a:prstGeom>
          <a:solidFill>
            <a:schemeClr val="bg1"/>
          </a:solidFill>
        </p:spPr>
        <p:txBody>
          <a:bodyPr wrap="square" rtlCol="0">
            <a:spAutoFit/>
          </a:bodyPr>
          <a:lstStyle/>
          <a:p>
            <a:r>
              <a:rPr lang="en-GB" sz="3500" dirty="0" smtClean="0">
                <a:solidFill>
                  <a:srgbClr val="00B050"/>
                </a:solidFill>
              </a:rPr>
              <a:t>2</a:t>
            </a:r>
            <a:endParaRPr lang="en-GB" sz="3500" dirty="0">
              <a:solidFill>
                <a:srgbClr val="00B050"/>
              </a:solidFill>
            </a:endParaRPr>
          </a:p>
        </p:txBody>
      </p:sp>
      <p:sp>
        <p:nvSpPr>
          <p:cNvPr id="32" name="TextBox 31"/>
          <p:cNvSpPr txBox="1"/>
          <p:nvPr/>
        </p:nvSpPr>
        <p:spPr>
          <a:xfrm>
            <a:off x="5813337" y="4719072"/>
            <a:ext cx="622632" cy="1338828"/>
          </a:xfrm>
          <a:prstGeom prst="rect">
            <a:avLst/>
          </a:prstGeom>
          <a:noFill/>
        </p:spPr>
        <p:txBody>
          <a:bodyPr wrap="square" lIns="0" tIns="0" rIns="0" bIns="0" rtlCol="0">
            <a:spAutoFit/>
          </a:bodyPr>
          <a:lstStyle/>
          <a:p>
            <a:pPr>
              <a:spcAft>
                <a:spcPts val="600"/>
              </a:spcAft>
            </a:pPr>
            <a:r>
              <a:rPr lang="en-GB" dirty="0" smtClean="0">
                <a:solidFill>
                  <a:srgbClr val="00B050"/>
                </a:solidFill>
              </a:rPr>
              <a:t>A = 4</a:t>
            </a:r>
          </a:p>
          <a:p>
            <a:pPr>
              <a:spcAft>
                <a:spcPts val="600"/>
              </a:spcAft>
            </a:pPr>
            <a:r>
              <a:rPr lang="en-GB" dirty="0" smtClean="0">
                <a:solidFill>
                  <a:srgbClr val="00B050"/>
                </a:solidFill>
              </a:rPr>
              <a:t>B = 8</a:t>
            </a:r>
          </a:p>
          <a:p>
            <a:pPr>
              <a:spcAft>
                <a:spcPts val="600"/>
              </a:spcAft>
            </a:pPr>
            <a:r>
              <a:rPr lang="en-GB" dirty="0" smtClean="0">
                <a:solidFill>
                  <a:srgbClr val="00B050"/>
                </a:solidFill>
              </a:rPr>
              <a:t>C = 5</a:t>
            </a:r>
          </a:p>
          <a:p>
            <a:pPr>
              <a:spcAft>
                <a:spcPts val="600"/>
              </a:spcAft>
            </a:pPr>
            <a:r>
              <a:rPr lang="en-GB" dirty="0" smtClean="0">
                <a:solidFill>
                  <a:srgbClr val="00B050"/>
                </a:solidFill>
              </a:rPr>
              <a:t>D = 2</a:t>
            </a:r>
            <a:endParaRPr lang="en-GB" dirty="0">
              <a:solidFill>
                <a:srgbClr val="00B05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220" y="3261947"/>
            <a:ext cx="3257455" cy="3011853"/>
          </a:xfrm>
          <a:prstGeom prst="rect">
            <a:avLst/>
          </a:prstGeom>
        </p:spPr>
      </p:pic>
    </p:spTree>
    <p:extLst>
      <p:ext uri="{BB962C8B-B14F-4D97-AF65-F5344CB8AC3E}">
        <p14:creationId xmlns:p14="http://schemas.microsoft.com/office/powerpoint/2010/main" val="16834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23" grpId="0" animBg="1"/>
      <p:bldP spid="24"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3107"/>
            <a:ext cx="2722090" cy="3849436"/>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426" y="2033107"/>
            <a:ext cx="2722090" cy="3849436"/>
          </a:xfrm>
          <a:prstGeom prst="rect">
            <a:avLst/>
          </a:prstGeom>
          <a:effectLst>
            <a:outerShdw blurRad="63500" sx="102000" sy="102000" algn="ctr" rotWithShape="0">
              <a:prstClr val="black">
                <a:alpha val="20000"/>
              </a:prstClr>
            </a:outerShdw>
          </a:effectLst>
        </p:spPr>
      </p:pic>
      <p:sp>
        <p:nvSpPr>
          <p:cNvPr id="14" name="Rectangle 13"/>
          <p:cNvSpPr/>
          <p:nvPr/>
        </p:nvSpPr>
        <p:spPr>
          <a:xfrm>
            <a:off x="445574" y="702863"/>
            <a:ext cx="2923702"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2 Digits by 1 Digit</a:t>
            </a:r>
            <a:endParaRPr lang="en-GB" sz="1600" b="1" dirty="0">
              <a:solidFill>
                <a:schemeClr val="bg1"/>
              </a:solidFill>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949" t="3718" r="4131" b="7692"/>
          <a:stretch/>
        </p:blipFill>
        <p:spPr>
          <a:xfrm rot="1544244">
            <a:off x="929632" y="2298170"/>
            <a:ext cx="1440000" cy="1962604"/>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592" t="1155" r="51632" b="1281"/>
          <a:stretch/>
        </p:blipFill>
        <p:spPr>
          <a:xfrm rot="1644076">
            <a:off x="2620412" y="2895965"/>
            <a:ext cx="720000" cy="2123720"/>
          </a:xfrm>
          <a:prstGeom prst="rect">
            <a:avLst/>
          </a:prstGeom>
        </p:spPr>
      </p:pic>
      <p:sp>
        <p:nvSpPr>
          <p:cNvPr id="8" name="Freeform 7"/>
          <p:cNvSpPr/>
          <p:nvPr/>
        </p:nvSpPr>
        <p:spPr>
          <a:xfrm>
            <a:off x="511629" y="3341914"/>
            <a:ext cx="261257" cy="685800"/>
          </a:xfrm>
          <a:custGeom>
            <a:avLst/>
            <a:gdLst>
              <a:gd name="connsiteX0" fmla="*/ 239485 w 261257"/>
              <a:gd name="connsiteY0" fmla="*/ 0 h 685800"/>
              <a:gd name="connsiteX1" fmla="*/ 261257 w 261257"/>
              <a:gd name="connsiteY1" fmla="*/ 685800 h 685800"/>
              <a:gd name="connsiteX2" fmla="*/ 0 w 261257"/>
              <a:gd name="connsiteY2" fmla="*/ 500743 h 685800"/>
              <a:gd name="connsiteX3" fmla="*/ 239485 w 261257"/>
              <a:gd name="connsiteY3" fmla="*/ 0 h 685800"/>
            </a:gdLst>
            <a:ahLst/>
            <a:cxnLst>
              <a:cxn ang="0">
                <a:pos x="connsiteX0" y="connsiteY0"/>
              </a:cxn>
              <a:cxn ang="0">
                <a:pos x="connsiteX1" y="connsiteY1"/>
              </a:cxn>
              <a:cxn ang="0">
                <a:pos x="connsiteX2" y="connsiteY2"/>
              </a:cxn>
              <a:cxn ang="0">
                <a:pos x="connsiteX3" y="connsiteY3"/>
              </a:cxn>
            </a:cxnLst>
            <a:rect l="l" t="t" r="r" b="b"/>
            <a:pathLst>
              <a:path w="261257" h="685800">
                <a:moveTo>
                  <a:pt x="239485" y="0"/>
                </a:moveTo>
                <a:lnTo>
                  <a:pt x="261257" y="685800"/>
                </a:lnTo>
                <a:lnTo>
                  <a:pt x="0" y="500743"/>
                </a:lnTo>
                <a:lnTo>
                  <a:pt x="239485" y="0"/>
                </a:lnTo>
                <a:close/>
              </a:path>
            </a:pathLst>
          </a:custGeom>
          <a:solidFill>
            <a:srgbClr val="F3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spTree>
    <p:extLst>
      <p:ext uri="{BB962C8B-B14F-4D97-AF65-F5344CB8AC3E}">
        <p14:creationId xmlns:p14="http://schemas.microsoft.com/office/powerpoint/2010/main" val="1771272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61962" y="450056"/>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a:t>
            </a:r>
            <a:r>
              <a:rPr lang="en-GB" sz="2000" dirty="0" smtClean="0">
                <a:solidFill>
                  <a:schemeClr val="bg1"/>
                </a:solidFill>
                <a:latin typeface="Tuffy" panose="020B0603060100000000" pitchFamily="34" charset="0"/>
                <a:ea typeface="Tuffy" panose="020B0603060100000000" pitchFamily="34" charset="0"/>
              </a:rPr>
              <a:t>scheme </a:t>
            </a:r>
            <a:r>
              <a:rPr lang="en-GB" sz="2000" dirty="0">
                <a:solidFill>
                  <a:schemeClr val="bg1"/>
                </a:solidFill>
                <a:latin typeface="Tuffy" panose="020B0603060100000000" pitchFamily="34" charset="0"/>
                <a:ea typeface="Tuffy" panose="020B0603060100000000" pitchFamily="34" charset="0"/>
              </a:rPr>
              <a:t>of work </a:t>
            </a:r>
            <a:r>
              <a:rPr lang="en-GB" sz="2000" dirty="0" smtClean="0">
                <a:solidFill>
                  <a:schemeClr val="bg1"/>
                </a:solidFill>
                <a:latin typeface="Tuffy" panose="020B0603060100000000" pitchFamily="34" charset="0"/>
                <a:ea typeface="Tuffy" panose="020B0603060100000000" pitchFamily="34" charset="0"/>
              </a:rPr>
              <a:t/>
            </a:r>
            <a:br>
              <a:rPr lang="en-GB" sz="2000" dirty="0" smtClean="0">
                <a:solidFill>
                  <a:schemeClr val="bg1"/>
                </a:solidFill>
                <a:latin typeface="Tuffy" panose="020B0603060100000000" pitchFamily="34" charset="0"/>
                <a:ea typeface="Tuffy" panose="020B0603060100000000" pitchFamily="34" charset="0"/>
              </a:rPr>
            </a:br>
            <a:r>
              <a:rPr lang="en-GB" sz="2000" dirty="0" smtClean="0">
                <a:solidFill>
                  <a:schemeClr val="bg1"/>
                </a:solidFill>
                <a:latin typeface="Tuffy" panose="020B0603060100000000" pitchFamily="34" charset="0"/>
                <a:ea typeface="Tuffy" panose="020B0603060100000000" pitchFamily="34" charset="0"/>
              </a:rPr>
              <a:t>with </a:t>
            </a:r>
            <a:r>
              <a:rPr lang="en-GB" sz="2000" dirty="0">
                <a:solidFill>
                  <a:schemeClr val="bg1"/>
                </a:solidFill>
                <a:latin typeface="Tuffy" panose="020B0603060100000000" pitchFamily="34" charset="0"/>
                <a:ea typeface="Tuffy" panose="020B0603060100000000" pitchFamily="34" charset="0"/>
              </a:rPr>
              <a:t>over 4000 </a:t>
            </a:r>
            <a:r>
              <a:rPr lang="en-GB" sz="2000" dirty="0" smtClean="0">
                <a:solidFill>
                  <a:schemeClr val="bg1"/>
                </a:solidFill>
                <a:latin typeface="Tuffy" panose="020B0603060100000000" pitchFamily="34" charset="0"/>
                <a:ea typeface="Tuffy" panose="020B0603060100000000" pitchFamily="34" charset="0"/>
              </a:rPr>
              <a:t>resources.</a:t>
            </a:r>
            <a:endParaRPr lang="en-GB" sz="2000" dirty="0">
              <a:solidFill>
                <a:schemeClr val="bg1"/>
              </a:solidFill>
              <a:latin typeface="Tuffy" panose="020B0603060100000000" pitchFamily="34" charset="0"/>
              <a:ea typeface="Tuffy" panose="020B0603060100000000"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smtClean="0">
                <a:solidFill>
                  <a:schemeClr val="bg1"/>
                </a:solidFill>
                <a:latin typeface="Tuffy" panose="020B0603060100000000" pitchFamily="34" charset="0"/>
                <a:ea typeface="Tuffy" panose="020B0603060100000000" pitchFamily="34" charset="0"/>
              </a:rPr>
              <a:t>Need Planning to Complement this Resource?</a:t>
            </a:r>
            <a:endParaRPr lang="en-GB" sz="2900" b="1" dirty="0">
              <a:solidFill>
                <a:schemeClr val="bg1"/>
              </a:solidFill>
              <a:latin typeface="Tuffy" panose="020B0603060100000000" pitchFamily="34" charset="0"/>
              <a:ea typeface="Tuffy" panose="020B0603060100000000" pitchFamily="34" charset="0"/>
            </a:endParaRPr>
          </a:p>
        </p:txBody>
      </p:sp>
      <p:sp>
        <p:nvSpPr>
          <p:cNvPr id="23" name="Rectangle 22"/>
          <p:cNvSpPr/>
          <p:nvPr/>
        </p:nvSpPr>
        <p:spPr>
          <a:xfrm>
            <a:off x="755650" y="1789800"/>
            <a:ext cx="7632700" cy="769441"/>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Multiply two-digit and three-digit numbers by a one-digit number using formal written layout.</a:t>
            </a:r>
          </a:p>
        </p:txBody>
      </p:sp>
      <p:sp>
        <p:nvSpPr>
          <p:cNvPr id="24" name="Rectangle 23"/>
          <p:cNvSpPr/>
          <p:nvPr/>
        </p:nvSpPr>
        <p:spPr>
          <a:xfrm>
            <a:off x="3071504" y="1376435"/>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t>
            </a:r>
            <a:r>
              <a:rPr lang="en-GB" sz="2000" b="1" dirty="0" smtClean="0">
                <a:solidFill>
                  <a:schemeClr val="bg1"/>
                </a:solidFill>
                <a:latin typeface="Tuffy" panose="020B0603060100000000" pitchFamily="34" charset="0"/>
                <a:ea typeface="Tuffy" panose="020B0603060100000000" pitchFamily="34" charset="0"/>
              </a:rPr>
              <a:t>Aim</a:t>
            </a:r>
            <a:endParaRPr lang="en-GB" sz="2000" b="1" dirty="0">
              <a:solidFill>
                <a:schemeClr val="bg1"/>
              </a:solidFill>
              <a:latin typeface="Tuffy" panose="020B0603060100000000" pitchFamily="34" charset="0"/>
              <a:ea typeface="Tuffy" panose="020B0603060100000000" pitchFamily="34" charset="0"/>
            </a:endParaRP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3963"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a:t>
            </a:r>
            <a:r>
              <a:rPr lang="en-GB" sz="1600" dirty="0" smtClean="0">
                <a:latin typeface="Tuffy" panose="020B0603060100000000" pitchFamily="34" charset="0"/>
                <a:ea typeface="Tuffy" panose="020B0603060100000000" pitchFamily="34" charset="0"/>
              </a:rPr>
              <a:t>diving, </a:t>
            </a:r>
            <a:r>
              <a:rPr lang="en-GB" sz="1600" dirty="0">
                <a:latin typeface="Tuffy" panose="020B0603060100000000" pitchFamily="34" charset="0"/>
                <a:ea typeface="Tuffy" panose="020B0603060100000000" pitchFamily="34" charset="0"/>
              </a:rPr>
              <a:t>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endParaRPr lang="en-GB" sz="1600" dirty="0" smtClean="0">
              <a:latin typeface="Tuffy" panose="020B0603060100000000" pitchFamily="34" charset="0"/>
              <a:ea typeface="Tuffy" panose="020B0603060100000000" pitchFamily="34" charset="0"/>
            </a:endParaRP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smtClean="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latin typeface="+mn-lt"/>
              </a:rPr>
              <a:t>Aim</a:t>
            </a:r>
            <a:endParaRPr lang="en-US" sz="3600" dirty="0">
              <a:latin typeface="+mn-lt"/>
            </a:endParaRP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Multiply two-digit and three-digit numbers by a one-digit number using formal written layout.</a:t>
            </a:r>
          </a:p>
        </p:txBody>
      </p:sp>
    </p:spTree>
    <p:extLst>
      <p:ext uri="{BB962C8B-B14F-4D97-AF65-F5344CB8AC3E}">
        <p14:creationId xmlns:p14="http://schemas.microsoft.com/office/powerpoint/2010/main" val="3643935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923702"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Multiply 2 Digits by 1 Digit</a:t>
            </a:r>
            <a:endParaRPr lang="en-GB" sz="1600" b="1" dirty="0">
              <a:solidFill>
                <a:schemeClr val="bg1"/>
              </a:solidFill>
            </a:endParaRPr>
          </a:p>
        </p:txBody>
      </p:sp>
      <p:sp>
        <p:nvSpPr>
          <p:cNvPr id="2" name="TextBox 1"/>
          <p:cNvSpPr txBox="1"/>
          <p:nvPr/>
        </p:nvSpPr>
        <p:spPr>
          <a:xfrm>
            <a:off x="755650" y="1359955"/>
            <a:ext cx="7632700" cy="276999"/>
          </a:xfrm>
          <a:prstGeom prst="rect">
            <a:avLst/>
          </a:prstGeom>
          <a:noFill/>
        </p:spPr>
        <p:txBody>
          <a:bodyPr wrap="square" lIns="0" tIns="0" rIns="0" bIns="0" rtlCol="0">
            <a:spAutoFit/>
          </a:bodyPr>
          <a:lstStyle/>
          <a:p>
            <a:r>
              <a:rPr lang="en-GB" dirty="0"/>
              <a:t>Complete the missing parts of each calculation.</a:t>
            </a:r>
          </a:p>
        </p:txBody>
      </p:sp>
      <p:sp>
        <p:nvSpPr>
          <p:cNvPr id="97" name="Rectangle 96"/>
          <p:cNvSpPr/>
          <p:nvPr/>
        </p:nvSpPr>
        <p:spPr>
          <a:xfrm>
            <a:off x="3369276"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103" name="Straight Connector 102"/>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3989193034"/>
              </p:ext>
            </p:extLst>
          </p:nvPr>
        </p:nvGraphicFramePr>
        <p:xfrm>
          <a:off x="758847" y="3233089"/>
          <a:ext cx="2815626" cy="1483360"/>
        </p:xfrm>
        <a:graphic>
          <a:graphicData uri="http://schemas.openxmlformats.org/drawingml/2006/table">
            <a:tbl>
              <a:tblPr>
                <a:tableStyleId>{5C22544A-7EE6-4342-B048-85BDC9FD1C3A}</a:tableStyleId>
              </a:tblPr>
              <a:tblGrid>
                <a:gridCol w="396622">
                  <a:extLst>
                    <a:ext uri="{9D8B030D-6E8A-4147-A177-3AD203B41FA5}">
                      <a16:colId xmlns:a16="http://schemas.microsoft.com/office/drawing/2014/main" val="20000"/>
                    </a:ext>
                  </a:extLst>
                </a:gridCol>
                <a:gridCol w="1695796">
                  <a:extLst>
                    <a:ext uri="{9D8B030D-6E8A-4147-A177-3AD203B41FA5}">
                      <a16:colId xmlns:a16="http://schemas.microsoft.com/office/drawing/2014/main" val="20001"/>
                    </a:ext>
                  </a:extLst>
                </a:gridCol>
                <a:gridCol w="723208">
                  <a:extLst>
                    <a:ext uri="{9D8B030D-6E8A-4147-A177-3AD203B41FA5}">
                      <a16:colId xmlns:a16="http://schemas.microsoft.com/office/drawing/2014/main" val="20002"/>
                    </a:ext>
                  </a:extLst>
                </a:gridCol>
              </a:tblGrid>
              <a:tr h="370840">
                <a:tc>
                  <a:txBody>
                    <a:bodyPr/>
                    <a:lstStyle/>
                    <a:p>
                      <a:pPr algn="ctr"/>
                      <a:r>
                        <a:rPr lang="en-GB" dirty="0" smtClean="0"/>
                        <a:t>H</a:t>
                      </a:r>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T</a:t>
                      </a:r>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O</a:t>
                      </a:r>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endParaRPr lang="en-GB"/>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0" name="Rectangle 9"/>
          <p:cNvSpPr/>
          <p:nvPr/>
        </p:nvSpPr>
        <p:spPr>
          <a:xfrm>
            <a:off x="1159669" y="3981449"/>
            <a:ext cx="1686296" cy="728895"/>
          </a:xfrm>
          <a:prstGeom prst="rect">
            <a:avLst/>
          </a:prstGeom>
          <a:solidFill>
            <a:srgbClr val="2D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 name="Oval 3"/>
          <p:cNvSpPr/>
          <p:nvPr/>
        </p:nvSpPr>
        <p:spPr>
          <a:xfrm>
            <a:off x="2893448" y="3651240"/>
            <a:ext cx="286636" cy="28663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1" name="Oval 10"/>
          <p:cNvSpPr/>
          <p:nvPr/>
        </p:nvSpPr>
        <p:spPr>
          <a:xfrm>
            <a:off x="3229948" y="3651240"/>
            <a:ext cx="286636" cy="28663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2" name="Oval 11"/>
          <p:cNvSpPr/>
          <p:nvPr/>
        </p:nvSpPr>
        <p:spPr>
          <a:xfrm>
            <a:off x="1197032" y="3651240"/>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3" name="Oval 12"/>
          <p:cNvSpPr/>
          <p:nvPr/>
        </p:nvSpPr>
        <p:spPr>
          <a:xfrm>
            <a:off x="1529539" y="3651240"/>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4" name="Oval 13"/>
          <p:cNvSpPr/>
          <p:nvPr/>
        </p:nvSpPr>
        <p:spPr>
          <a:xfrm>
            <a:off x="1862046" y="3651240"/>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5" name="Oval 14"/>
          <p:cNvSpPr/>
          <p:nvPr/>
        </p:nvSpPr>
        <p:spPr>
          <a:xfrm>
            <a:off x="2527063" y="3642927"/>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6" name="Oval 15"/>
          <p:cNvSpPr/>
          <p:nvPr/>
        </p:nvSpPr>
        <p:spPr>
          <a:xfrm>
            <a:off x="2194553" y="3642927"/>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7" name="Oval 16"/>
          <p:cNvSpPr/>
          <p:nvPr/>
        </p:nvSpPr>
        <p:spPr>
          <a:xfrm>
            <a:off x="2893448" y="4028057"/>
            <a:ext cx="286636" cy="28663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8" name="Oval 17"/>
          <p:cNvSpPr/>
          <p:nvPr/>
        </p:nvSpPr>
        <p:spPr>
          <a:xfrm>
            <a:off x="3229948" y="4028057"/>
            <a:ext cx="286636" cy="28663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4" name="Oval 23"/>
          <p:cNvSpPr/>
          <p:nvPr/>
        </p:nvSpPr>
        <p:spPr>
          <a:xfrm>
            <a:off x="2893448" y="4388879"/>
            <a:ext cx="286636" cy="28663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5" name="Oval 24"/>
          <p:cNvSpPr/>
          <p:nvPr/>
        </p:nvSpPr>
        <p:spPr>
          <a:xfrm>
            <a:off x="3229948" y="4388879"/>
            <a:ext cx="286636" cy="28663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grpSp>
        <p:nvGrpSpPr>
          <p:cNvPr id="34" name="Group 33"/>
          <p:cNvGrpSpPr/>
          <p:nvPr/>
        </p:nvGrpSpPr>
        <p:grpSpPr>
          <a:xfrm>
            <a:off x="1197032" y="4019744"/>
            <a:ext cx="1616667" cy="655771"/>
            <a:chOff x="1197032" y="2800544"/>
            <a:chExt cx="1616667" cy="655771"/>
          </a:xfrm>
        </p:grpSpPr>
        <p:sp>
          <p:nvSpPr>
            <p:cNvPr id="19" name="Oval 18"/>
            <p:cNvSpPr/>
            <p:nvPr/>
          </p:nvSpPr>
          <p:spPr>
            <a:xfrm>
              <a:off x="1197032" y="2808857"/>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0" name="Oval 19"/>
            <p:cNvSpPr/>
            <p:nvPr/>
          </p:nvSpPr>
          <p:spPr>
            <a:xfrm>
              <a:off x="1529539" y="2808857"/>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1" name="Oval 20"/>
            <p:cNvSpPr/>
            <p:nvPr/>
          </p:nvSpPr>
          <p:spPr>
            <a:xfrm>
              <a:off x="1862046" y="2808857"/>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2" name="Oval 21"/>
            <p:cNvSpPr/>
            <p:nvPr/>
          </p:nvSpPr>
          <p:spPr>
            <a:xfrm>
              <a:off x="2527063" y="2800544"/>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3" name="Oval 22"/>
            <p:cNvSpPr/>
            <p:nvPr/>
          </p:nvSpPr>
          <p:spPr>
            <a:xfrm>
              <a:off x="2194553" y="2800544"/>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6" name="Oval 25"/>
            <p:cNvSpPr/>
            <p:nvPr/>
          </p:nvSpPr>
          <p:spPr>
            <a:xfrm>
              <a:off x="1197032" y="3169679"/>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7" name="Oval 26"/>
            <p:cNvSpPr/>
            <p:nvPr/>
          </p:nvSpPr>
          <p:spPr>
            <a:xfrm>
              <a:off x="1529539" y="3169679"/>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8" name="Oval 27"/>
            <p:cNvSpPr/>
            <p:nvPr/>
          </p:nvSpPr>
          <p:spPr>
            <a:xfrm>
              <a:off x="1862046" y="3169679"/>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9" name="Oval 28"/>
            <p:cNvSpPr/>
            <p:nvPr/>
          </p:nvSpPr>
          <p:spPr>
            <a:xfrm>
              <a:off x="2527063" y="3161366"/>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30" name="Oval 29"/>
            <p:cNvSpPr/>
            <p:nvPr/>
          </p:nvSpPr>
          <p:spPr>
            <a:xfrm>
              <a:off x="2194553" y="3161366"/>
              <a:ext cx="286636" cy="286636"/>
            </a:xfrm>
            <a:prstGeom prst="ellipse">
              <a:avLst/>
            </a:prstGeom>
            <a:solidFill>
              <a:srgbClr val="FFD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grpSp>
      <p:sp>
        <p:nvSpPr>
          <p:cNvPr id="40" name="Oval 39"/>
          <p:cNvSpPr/>
          <p:nvPr/>
        </p:nvSpPr>
        <p:spPr>
          <a:xfrm>
            <a:off x="813141" y="4383651"/>
            <a:ext cx="286636" cy="28663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graphicFrame>
        <p:nvGraphicFramePr>
          <p:cNvPr id="31" name="Table 30"/>
          <p:cNvGraphicFramePr>
            <a:graphicFrameLocks noGrp="1"/>
          </p:cNvGraphicFramePr>
          <p:nvPr>
            <p:extLst>
              <p:ext uri="{D42A27DB-BD31-4B8C-83A1-F6EECF244321}">
                <p14:modId xmlns:p14="http://schemas.microsoft.com/office/powerpoint/2010/main" val="2318721421"/>
              </p:ext>
            </p:extLst>
          </p:nvPr>
        </p:nvGraphicFramePr>
        <p:xfrm>
          <a:off x="3993337" y="3233089"/>
          <a:ext cx="2497196" cy="2225040"/>
        </p:xfrm>
        <a:graphic>
          <a:graphicData uri="http://schemas.openxmlformats.org/drawingml/2006/table">
            <a:tbl>
              <a:tblPr>
                <a:tableStyleId>{5C22544A-7EE6-4342-B048-85BDC9FD1C3A}</a:tableStyleId>
              </a:tblPr>
              <a:tblGrid>
                <a:gridCol w="370800">
                  <a:extLst>
                    <a:ext uri="{9D8B030D-6E8A-4147-A177-3AD203B41FA5}">
                      <a16:colId xmlns:a16="http://schemas.microsoft.com/office/drawing/2014/main" val="20000"/>
                    </a:ext>
                  </a:extLst>
                </a:gridCol>
                <a:gridCol w="370800">
                  <a:extLst>
                    <a:ext uri="{9D8B030D-6E8A-4147-A177-3AD203B41FA5}">
                      <a16:colId xmlns:a16="http://schemas.microsoft.com/office/drawing/2014/main" val="20001"/>
                    </a:ext>
                  </a:extLst>
                </a:gridCol>
                <a:gridCol w="370800">
                  <a:extLst>
                    <a:ext uri="{9D8B030D-6E8A-4147-A177-3AD203B41FA5}">
                      <a16:colId xmlns:a16="http://schemas.microsoft.com/office/drawing/2014/main" val="20002"/>
                    </a:ext>
                  </a:extLst>
                </a:gridCol>
                <a:gridCol w="370800">
                  <a:extLst>
                    <a:ext uri="{9D8B030D-6E8A-4147-A177-3AD203B41FA5}">
                      <a16:colId xmlns:a16="http://schemas.microsoft.com/office/drawing/2014/main" val="20003"/>
                    </a:ext>
                  </a:extLst>
                </a:gridCol>
                <a:gridCol w="1013996">
                  <a:extLst>
                    <a:ext uri="{9D8B030D-6E8A-4147-A177-3AD203B41FA5}">
                      <a16:colId xmlns:a16="http://schemas.microsoft.com/office/drawing/2014/main" val="20004"/>
                    </a:ext>
                  </a:extLst>
                </a:gridCol>
              </a:tblGrid>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H</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O</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5</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GB" dirty="0" smtClean="0"/>
                        <a: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3</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GB" dirty="0" smtClean="0"/>
                        <a:t>(3 × 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GB" dirty="0" smtClean="0"/>
                        <a: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t>(3 × 50)</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3827367272"/>
              </p:ext>
            </p:extLst>
          </p:nvPr>
        </p:nvGraphicFramePr>
        <p:xfrm>
          <a:off x="6908481" y="3226984"/>
          <a:ext cx="1483200" cy="1854200"/>
        </p:xfrm>
        <a:graphic>
          <a:graphicData uri="http://schemas.openxmlformats.org/drawingml/2006/table">
            <a:tbl>
              <a:tblPr>
                <a:tableStyleId>{5C22544A-7EE6-4342-B048-85BDC9FD1C3A}</a:tableStyleId>
              </a:tblPr>
              <a:tblGrid>
                <a:gridCol w="370800">
                  <a:extLst>
                    <a:ext uri="{9D8B030D-6E8A-4147-A177-3AD203B41FA5}">
                      <a16:colId xmlns:a16="http://schemas.microsoft.com/office/drawing/2014/main" val="20000"/>
                    </a:ext>
                  </a:extLst>
                </a:gridCol>
                <a:gridCol w="370800">
                  <a:extLst>
                    <a:ext uri="{9D8B030D-6E8A-4147-A177-3AD203B41FA5}">
                      <a16:colId xmlns:a16="http://schemas.microsoft.com/office/drawing/2014/main" val="20001"/>
                    </a:ext>
                  </a:extLst>
                </a:gridCol>
                <a:gridCol w="370800">
                  <a:extLst>
                    <a:ext uri="{9D8B030D-6E8A-4147-A177-3AD203B41FA5}">
                      <a16:colId xmlns:a16="http://schemas.microsoft.com/office/drawing/2014/main" val="20002"/>
                    </a:ext>
                  </a:extLst>
                </a:gridCol>
                <a:gridCol w="370800">
                  <a:extLst>
                    <a:ext uri="{9D8B030D-6E8A-4147-A177-3AD203B41FA5}">
                      <a16:colId xmlns:a16="http://schemas.microsoft.com/office/drawing/2014/main" val="20003"/>
                    </a:ext>
                  </a:extLst>
                </a:gridCol>
              </a:tblGrid>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H</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O</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5</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GB" dirty="0" smtClean="0"/>
                        <a: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3</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smtClean="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smtClean="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9" name="TextBox 8"/>
          <p:cNvSpPr txBox="1"/>
          <p:nvPr/>
        </p:nvSpPr>
        <p:spPr>
          <a:xfrm>
            <a:off x="759646" y="2526301"/>
            <a:ext cx="2818823" cy="646331"/>
          </a:xfrm>
          <a:prstGeom prst="rect">
            <a:avLst/>
          </a:prstGeom>
          <a:noFill/>
        </p:spPr>
        <p:txBody>
          <a:bodyPr wrap="square" rtlCol="0">
            <a:spAutoFit/>
          </a:bodyPr>
          <a:lstStyle/>
          <a:p>
            <a:pPr algn="ctr"/>
            <a:r>
              <a:rPr lang="en-GB" dirty="0" smtClean="0">
                <a:solidFill>
                  <a:srgbClr val="596DC3"/>
                </a:solidFill>
              </a:rPr>
              <a:t>Place Value </a:t>
            </a:r>
            <a:br>
              <a:rPr lang="en-GB" dirty="0" smtClean="0">
                <a:solidFill>
                  <a:srgbClr val="596DC3"/>
                </a:solidFill>
              </a:rPr>
            </a:br>
            <a:r>
              <a:rPr lang="en-GB" dirty="0" smtClean="0">
                <a:solidFill>
                  <a:srgbClr val="596DC3"/>
                </a:solidFill>
              </a:rPr>
              <a:t>Counters</a:t>
            </a:r>
            <a:endParaRPr lang="en-GB" dirty="0">
              <a:solidFill>
                <a:srgbClr val="596DC3"/>
              </a:solidFill>
            </a:endParaRPr>
          </a:p>
        </p:txBody>
      </p:sp>
      <p:sp>
        <p:nvSpPr>
          <p:cNvPr id="35" name="TextBox 34"/>
          <p:cNvSpPr txBox="1"/>
          <p:nvPr/>
        </p:nvSpPr>
        <p:spPr>
          <a:xfrm>
            <a:off x="3993338" y="2526301"/>
            <a:ext cx="2497196" cy="646331"/>
          </a:xfrm>
          <a:prstGeom prst="rect">
            <a:avLst/>
          </a:prstGeom>
          <a:noFill/>
        </p:spPr>
        <p:txBody>
          <a:bodyPr wrap="square" lIns="0" rIns="0" rtlCol="0">
            <a:spAutoFit/>
          </a:bodyPr>
          <a:lstStyle/>
          <a:p>
            <a:pPr algn="ctr"/>
            <a:r>
              <a:rPr lang="en-GB" dirty="0" smtClean="0">
                <a:solidFill>
                  <a:srgbClr val="596DC3"/>
                </a:solidFill>
              </a:rPr>
              <a:t>Expanded </a:t>
            </a:r>
            <a:br>
              <a:rPr lang="en-GB" dirty="0" smtClean="0">
                <a:solidFill>
                  <a:srgbClr val="596DC3"/>
                </a:solidFill>
              </a:rPr>
            </a:br>
            <a:r>
              <a:rPr lang="en-GB" dirty="0" smtClean="0">
                <a:solidFill>
                  <a:srgbClr val="596DC3"/>
                </a:solidFill>
              </a:rPr>
              <a:t>Multiplication</a:t>
            </a:r>
            <a:endParaRPr lang="en-GB" dirty="0">
              <a:solidFill>
                <a:srgbClr val="596DC3"/>
              </a:solidFill>
            </a:endParaRPr>
          </a:p>
        </p:txBody>
      </p:sp>
      <p:sp>
        <p:nvSpPr>
          <p:cNvPr id="36" name="TextBox 35"/>
          <p:cNvSpPr txBox="1"/>
          <p:nvPr/>
        </p:nvSpPr>
        <p:spPr>
          <a:xfrm>
            <a:off x="6859866" y="2526301"/>
            <a:ext cx="1462058" cy="646331"/>
          </a:xfrm>
          <a:prstGeom prst="rect">
            <a:avLst/>
          </a:prstGeom>
          <a:noFill/>
        </p:spPr>
        <p:txBody>
          <a:bodyPr wrap="square" lIns="0" rIns="0" rtlCol="0">
            <a:spAutoFit/>
          </a:bodyPr>
          <a:lstStyle/>
          <a:p>
            <a:pPr algn="ctr"/>
            <a:r>
              <a:rPr lang="en-GB" dirty="0" smtClean="0">
                <a:solidFill>
                  <a:srgbClr val="596DC3"/>
                </a:solidFill>
              </a:rPr>
              <a:t>Short Multiplication</a:t>
            </a:r>
            <a:endParaRPr lang="en-GB" dirty="0">
              <a:solidFill>
                <a:srgbClr val="596DC3"/>
              </a:solidFill>
            </a:endParaRPr>
          </a:p>
        </p:txBody>
      </p:sp>
      <p:sp>
        <p:nvSpPr>
          <p:cNvPr id="37" name="TextBox 36"/>
          <p:cNvSpPr txBox="1"/>
          <p:nvPr/>
        </p:nvSpPr>
        <p:spPr>
          <a:xfrm>
            <a:off x="755650" y="1817134"/>
            <a:ext cx="7632700" cy="523220"/>
          </a:xfrm>
          <a:prstGeom prst="rect">
            <a:avLst/>
          </a:prstGeom>
          <a:solidFill>
            <a:srgbClr val="2DB6BE"/>
          </a:solidFill>
        </p:spPr>
        <p:txBody>
          <a:bodyPr wrap="square" rtlCol="0">
            <a:spAutoFit/>
          </a:bodyPr>
          <a:lstStyle/>
          <a:p>
            <a:pPr algn="ctr"/>
            <a:r>
              <a:rPr lang="en-GB" sz="2800" dirty="0" smtClean="0">
                <a:solidFill>
                  <a:schemeClr val="bg1"/>
                </a:solidFill>
              </a:rPr>
              <a:t>52 × 3 = </a:t>
            </a:r>
            <a:r>
              <a:rPr lang="en-GB" sz="2800" dirty="0" smtClean="0">
                <a:solidFill>
                  <a:srgbClr val="2DB6BE"/>
                </a:solidFill>
              </a:rPr>
              <a:t>156</a:t>
            </a:r>
            <a:endParaRPr lang="en-GB" sz="2800" dirty="0">
              <a:solidFill>
                <a:srgbClr val="2DB6BE"/>
              </a:solidFill>
            </a:endParaRPr>
          </a:p>
        </p:txBody>
      </p:sp>
      <p:sp>
        <p:nvSpPr>
          <p:cNvPr id="33" name="Arc 32"/>
          <p:cNvSpPr/>
          <p:nvPr/>
        </p:nvSpPr>
        <p:spPr>
          <a:xfrm>
            <a:off x="944003" y="4598132"/>
            <a:ext cx="892629" cy="511978"/>
          </a:xfrm>
          <a:custGeom>
            <a:avLst/>
            <a:gdLst>
              <a:gd name="connsiteX0" fmla="*/ 851024 w 851101"/>
              <a:gd name="connsiteY0" fmla="*/ 302736 h 617234"/>
              <a:gd name="connsiteX1" fmla="*/ 574121 w 851101"/>
              <a:gd name="connsiteY1" fmla="*/ 597815 h 617234"/>
              <a:gd name="connsiteX2" fmla="*/ 224844 w 851101"/>
              <a:gd name="connsiteY2" fmla="*/ 580753 h 617234"/>
              <a:gd name="connsiteX3" fmla="*/ 12071 w 851101"/>
              <a:gd name="connsiteY3" fmla="*/ 235632 h 617234"/>
              <a:gd name="connsiteX4" fmla="*/ 425551 w 851101"/>
              <a:gd name="connsiteY4" fmla="*/ 308617 h 617234"/>
              <a:gd name="connsiteX5" fmla="*/ 851024 w 851101"/>
              <a:gd name="connsiteY5" fmla="*/ 302736 h 617234"/>
              <a:gd name="connsiteX0" fmla="*/ 851024 w 851101"/>
              <a:gd name="connsiteY0" fmla="*/ 302736 h 617234"/>
              <a:gd name="connsiteX1" fmla="*/ 574121 w 851101"/>
              <a:gd name="connsiteY1" fmla="*/ 597815 h 617234"/>
              <a:gd name="connsiteX2" fmla="*/ 224844 w 851101"/>
              <a:gd name="connsiteY2" fmla="*/ 580753 h 617234"/>
              <a:gd name="connsiteX3" fmla="*/ 12071 w 851101"/>
              <a:gd name="connsiteY3" fmla="*/ 235632 h 617234"/>
              <a:gd name="connsiteX0" fmla="*/ 851063 w 851140"/>
              <a:gd name="connsiteY0" fmla="*/ 67104 h 381602"/>
              <a:gd name="connsiteX1" fmla="*/ 574160 w 851140"/>
              <a:gd name="connsiteY1" fmla="*/ 362183 h 381602"/>
              <a:gd name="connsiteX2" fmla="*/ 224883 w 851140"/>
              <a:gd name="connsiteY2" fmla="*/ 345121 h 381602"/>
              <a:gd name="connsiteX3" fmla="*/ 12110 w 851140"/>
              <a:gd name="connsiteY3" fmla="*/ 0 h 381602"/>
              <a:gd name="connsiteX4" fmla="*/ 425590 w 851140"/>
              <a:gd name="connsiteY4" fmla="*/ 72985 h 381602"/>
              <a:gd name="connsiteX5" fmla="*/ 851063 w 851140"/>
              <a:gd name="connsiteY5" fmla="*/ 67104 h 381602"/>
              <a:gd name="connsiteX0" fmla="*/ 851063 w 851140"/>
              <a:gd name="connsiteY0" fmla="*/ 67104 h 381602"/>
              <a:gd name="connsiteX1" fmla="*/ 574160 w 851140"/>
              <a:gd name="connsiteY1" fmla="*/ 362183 h 381602"/>
              <a:gd name="connsiteX2" fmla="*/ 224883 w 851140"/>
              <a:gd name="connsiteY2" fmla="*/ 345121 h 381602"/>
              <a:gd name="connsiteX3" fmla="*/ 12110 w 851140"/>
              <a:gd name="connsiteY3" fmla="*/ 0 h 381602"/>
              <a:gd name="connsiteX0" fmla="*/ 851063 w 858772"/>
              <a:gd name="connsiteY0" fmla="*/ 67104 h 381602"/>
              <a:gd name="connsiteX1" fmla="*/ 574160 w 858772"/>
              <a:gd name="connsiteY1" fmla="*/ 362183 h 381602"/>
              <a:gd name="connsiteX2" fmla="*/ 224883 w 858772"/>
              <a:gd name="connsiteY2" fmla="*/ 345121 h 381602"/>
              <a:gd name="connsiteX3" fmla="*/ 12110 w 858772"/>
              <a:gd name="connsiteY3" fmla="*/ 0 h 381602"/>
              <a:gd name="connsiteX4" fmla="*/ 425590 w 858772"/>
              <a:gd name="connsiteY4" fmla="*/ 72985 h 381602"/>
              <a:gd name="connsiteX5" fmla="*/ 750416 w 858772"/>
              <a:gd name="connsiteY5" fmla="*/ 31558 h 381602"/>
              <a:gd name="connsiteX6" fmla="*/ 851063 w 858772"/>
              <a:gd name="connsiteY6" fmla="*/ 67104 h 381602"/>
              <a:gd name="connsiteX0" fmla="*/ 851063 w 858772"/>
              <a:gd name="connsiteY0" fmla="*/ 67104 h 381602"/>
              <a:gd name="connsiteX1" fmla="*/ 574160 w 858772"/>
              <a:gd name="connsiteY1" fmla="*/ 362183 h 381602"/>
              <a:gd name="connsiteX2" fmla="*/ 224883 w 858772"/>
              <a:gd name="connsiteY2" fmla="*/ 345121 h 381602"/>
              <a:gd name="connsiteX3" fmla="*/ 12110 w 858772"/>
              <a:gd name="connsiteY3" fmla="*/ 0 h 381602"/>
              <a:gd name="connsiteX0" fmla="*/ 851063 w 896049"/>
              <a:gd name="connsiteY0" fmla="*/ 142711 h 457209"/>
              <a:gd name="connsiteX1" fmla="*/ 574160 w 896049"/>
              <a:gd name="connsiteY1" fmla="*/ 437790 h 457209"/>
              <a:gd name="connsiteX2" fmla="*/ 224883 w 896049"/>
              <a:gd name="connsiteY2" fmla="*/ 420728 h 457209"/>
              <a:gd name="connsiteX3" fmla="*/ 12110 w 896049"/>
              <a:gd name="connsiteY3" fmla="*/ 75607 h 457209"/>
              <a:gd name="connsiteX4" fmla="*/ 425590 w 896049"/>
              <a:gd name="connsiteY4" fmla="*/ 148592 h 457209"/>
              <a:gd name="connsiteX5" fmla="*/ 859954 w 896049"/>
              <a:gd name="connsiteY5" fmla="*/ 8 h 457209"/>
              <a:gd name="connsiteX6" fmla="*/ 851063 w 896049"/>
              <a:gd name="connsiteY6" fmla="*/ 142711 h 457209"/>
              <a:gd name="connsiteX0" fmla="*/ 851063 w 896049"/>
              <a:gd name="connsiteY0" fmla="*/ 142711 h 457209"/>
              <a:gd name="connsiteX1" fmla="*/ 574160 w 896049"/>
              <a:gd name="connsiteY1" fmla="*/ 437790 h 457209"/>
              <a:gd name="connsiteX2" fmla="*/ 224883 w 896049"/>
              <a:gd name="connsiteY2" fmla="*/ 420728 h 457209"/>
              <a:gd name="connsiteX3" fmla="*/ 12110 w 896049"/>
              <a:gd name="connsiteY3" fmla="*/ 75607 h 457209"/>
              <a:gd name="connsiteX0" fmla="*/ 851063 w 867479"/>
              <a:gd name="connsiteY0" fmla="*/ 164907 h 479405"/>
              <a:gd name="connsiteX1" fmla="*/ 574160 w 867479"/>
              <a:gd name="connsiteY1" fmla="*/ 459986 h 479405"/>
              <a:gd name="connsiteX2" fmla="*/ 224883 w 867479"/>
              <a:gd name="connsiteY2" fmla="*/ 442924 h 479405"/>
              <a:gd name="connsiteX3" fmla="*/ 12110 w 867479"/>
              <a:gd name="connsiteY3" fmla="*/ 97803 h 479405"/>
              <a:gd name="connsiteX4" fmla="*/ 425590 w 867479"/>
              <a:gd name="connsiteY4" fmla="*/ 170788 h 479405"/>
              <a:gd name="connsiteX5" fmla="*/ 859954 w 867479"/>
              <a:gd name="connsiteY5" fmla="*/ 22204 h 479405"/>
              <a:gd name="connsiteX6" fmla="*/ 851063 w 867479"/>
              <a:gd name="connsiteY6" fmla="*/ 164907 h 479405"/>
              <a:gd name="connsiteX0" fmla="*/ 851063 w 867479"/>
              <a:gd name="connsiteY0" fmla="*/ 164907 h 479405"/>
              <a:gd name="connsiteX1" fmla="*/ 574160 w 867479"/>
              <a:gd name="connsiteY1" fmla="*/ 459986 h 479405"/>
              <a:gd name="connsiteX2" fmla="*/ 224883 w 867479"/>
              <a:gd name="connsiteY2" fmla="*/ 442924 h 479405"/>
              <a:gd name="connsiteX3" fmla="*/ 12110 w 867479"/>
              <a:gd name="connsiteY3" fmla="*/ 97803 h 479405"/>
              <a:gd name="connsiteX0" fmla="*/ 851063 w 862695"/>
              <a:gd name="connsiteY0" fmla="*/ 160486 h 474984"/>
              <a:gd name="connsiteX1" fmla="*/ 574160 w 862695"/>
              <a:gd name="connsiteY1" fmla="*/ 455565 h 474984"/>
              <a:gd name="connsiteX2" fmla="*/ 224883 w 862695"/>
              <a:gd name="connsiteY2" fmla="*/ 438503 h 474984"/>
              <a:gd name="connsiteX3" fmla="*/ 12110 w 862695"/>
              <a:gd name="connsiteY3" fmla="*/ 93382 h 474984"/>
              <a:gd name="connsiteX4" fmla="*/ 425590 w 862695"/>
              <a:gd name="connsiteY4" fmla="*/ 166367 h 474984"/>
              <a:gd name="connsiteX5" fmla="*/ 843285 w 862695"/>
              <a:gd name="connsiteY5" fmla="*/ 22545 h 474984"/>
              <a:gd name="connsiteX6" fmla="*/ 851063 w 862695"/>
              <a:gd name="connsiteY6" fmla="*/ 160486 h 474984"/>
              <a:gd name="connsiteX0" fmla="*/ 851063 w 862695"/>
              <a:gd name="connsiteY0" fmla="*/ 160486 h 474984"/>
              <a:gd name="connsiteX1" fmla="*/ 574160 w 862695"/>
              <a:gd name="connsiteY1" fmla="*/ 455565 h 474984"/>
              <a:gd name="connsiteX2" fmla="*/ 224883 w 862695"/>
              <a:gd name="connsiteY2" fmla="*/ 438503 h 474984"/>
              <a:gd name="connsiteX3" fmla="*/ 12110 w 862695"/>
              <a:gd name="connsiteY3" fmla="*/ 93382 h 474984"/>
              <a:gd name="connsiteX0" fmla="*/ 851063 w 851140"/>
              <a:gd name="connsiteY0" fmla="*/ 160486 h 474984"/>
              <a:gd name="connsiteX1" fmla="*/ 574160 w 851140"/>
              <a:gd name="connsiteY1" fmla="*/ 455565 h 474984"/>
              <a:gd name="connsiteX2" fmla="*/ 224883 w 851140"/>
              <a:gd name="connsiteY2" fmla="*/ 438503 h 474984"/>
              <a:gd name="connsiteX3" fmla="*/ 12110 w 851140"/>
              <a:gd name="connsiteY3" fmla="*/ 93382 h 474984"/>
              <a:gd name="connsiteX4" fmla="*/ 425590 w 851140"/>
              <a:gd name="connsiteY4" fmla="*/ 166367 h 474984"/>
              <a:gd name="connsiteX5" fmla="*/ 843285 w 851140"/>
              <a:gd name="connsiteY5" fmla="*/ 22545 h 474984"/>
              <a:gd name="connsiteX6" fmla="*/ 851063 w 851140"/>
              <a:gd name="connsiteY6" fmla="*/ 160486 h 474984"/>
              <a:gd name="connsiteX0" fmla="*/ 851063 w 851140"/>
              <a:gd name="connsiteY0" fmla="*/ 160486 h 474984"/>
              <a:gd name="connsiteX1" fmla="*/ 574160 w 851140"/>
              <a:gd name="connsiteY1" fmla="*/ 455565 h 474984"/>
              <a:gd name="connsiteX2" fmla="*/ 224883 w 851140"/>
              <a:gd name="connsiteY2" fmla="*/ 438503 h 474984"/>
              <a:gd name="connsiteX3" fmla="*/ 12110 w 851140"/>
              <a:gd name="connsiteY3" fmla="*/ 93382 h 474984"/>
              <a:gd name="connsiteX0" fmla="*/ 851063 w 851140"/>
              <a:gd name="connsiteY0" fmla="*/ 160486 h 474984"/>
              <a:gd name="connsiteX1" fmla="*/ 574160 w 851140"/>
              <a:gd name="connsiteY1" fmla="*/ 455565 h 474984"/>
              <a:gd name="connsiteX2" fmla="*/ 224883 w 851140"/>
              <a:gd name="connsiteY2" fmla="*/ 438503 h 474984"/>
              <a:gd name="connsiteX3" fmla="*/ 12110 w 851140"/>
              <a:gd name="connsiteY3" fmla="*/ 93382 h 474984"/>
              <a:gd name="connsiteX4" fmla="*/ 425590 w 851140"/>
              <a:gd name="connsiteY4" fmla="*/ 166367 h 474984"/>
              <a:gd name="connsiteX5" fmla="*/ 848048 w 851140"/>
              <a:gd name="connsiteY5" fmla="*/ 22545 h 474984"/>
              <a:gd name="connsiteX6" fmla="*/ 851063 w 851140"/>
              <a:gd name="connsiteY6" fmla="*/ 160486 h 474984"/>
              <a:gd name="connsiteX0" fmla="*/ 851063 w 851140"/>
              <a:gd name="connsiteY0" fmla="*/ 160486 h 474984"/>
              <a:gd name="connsiteX1" fmla="*/ 574160 w 851140"/>
              <a:gd name="connsiteY1" fmla="*/ 455565 h 474984"/>
              <a:gd name="connsiteX2" fmla="*/ 224883 w 851140"/>
              <a:gd name="connsiteY2" fmla="*/ 438503 h 474984"/>
              <a:gd name="connsiteX3" fmla="*/ 12110 w 851140"/>
              <a:gd name="connsiteY3" fmla="*/ 93382 h 474984"/>
              <a:gd name="connsiteX0" fmla="*/ 851063 w 879681"/>
              <a:gd name="connsiteY0" fmla="*/ 160486 h 493225"/>
              <a:gd name="connsiteX1" fmla="*/ 574160 w 879681"/>
              <a:gd name="connsiteY1" fmla="*/ 455565 h 493225"/>
              <a:gd name="connsiteX2" fmla="*/ 224883 w 879681"/>
              <a:gd name="connsiteY2" fmla="*/ 438503 h 493225"/>
              <a:gd name="connsiteX3" fmla="*/ 12110 w 879681"/>
              <a:gd name="connsiteY3" fmla="*/ 93382 h 493225"/>
              <a:gd name="connsiteX4" fmla="*/ 425590 w 879681"/>
              <a:gd name="connsiteY4" fmla="*/ 166367 h 493225"/>
              <a:gd name="connsiteX5" fmla="*/ 848048 w 879681"/>
              <a:gd name="connsiteY5" fmla="*/ 22545 h 493225"/>
              <a:gd name="connsiteX6" fmla="*/ 851063 w 879681"/>
              <a:gd name="connsiteY6" fmla="*/ 160486 h 493225"/>
              <a:gd name="connsiteX0" fmla="*/ 879638 w 879681"/>
              <a:gd name="connsiteY0" fmla="*/ 942 h 493225"/>
              <a:gd name="connsiteX1" fmla="*/ 574160 w 879681"/>
              <a:gd name="connsiteY1" fmla="*/ 455565 h 493225"/>
              <a:gd name="connsiteX2" fmla="*/ 224883 w 879681"/>
              <a:gd name="connsiteY2" fmla="*/ 438503 h 493225"/>
              <a:gd name="connsiteX3" fmla="*/ 12110 w 879681"/>
              <a:gd name="connsiteY3" fmla="*/ 93382 h 493225"/>
              <a:gd name="connsiteX0" fmla="*/ 851063 w 879638"/>
              <a:gd name="connsiteY0" fmla="*/ 160486 h 493225"/>
              <a:gd name="connsiteX1" fmla="*/ 574160 w 879638"/>
              <a:gd name="connsiteY1" fmla="*/ 455565 h 493225"/>
              <a:gd name="connsiteX2" fmla="*/ 224883 w 879638"/>
              <a:gd name="connsiteY2" fmla="*/ 438503 h 493225"/>
              <a:gd name="connsiteX3" fmla="*/ 12110 w 879638"/>
              <a:gd name="connsiteY3" fmla="*/ 93382 h 493225"/>
              <a:gd name="connsiteX4" fmla="*/ 425590 w 879638"/>
              <a:gd name="connsiteY4" fmla="*/ 166367 h 493225"/>
              <a:gd name="connsiteX5" fmla="*/ 848048 w 879638"/>
              <a:gd name="connsiteY5" fmla="*/ 22545 h 493225"/>
              <a:gd name="connsiteX6" fmla="*/ 851063 w 879638"/>
              <a:gd name="connsiteY6" fmla="*/ 160486 h 493225"/>
              <a:gd name="connsiteX0" fmla="*/ 879638 w 879638"/>
              <a:gd name="connsiteY0" fmla="*/ 942 h 493225"/>
              <a:gd name="connsiteX1" fmla="*/ 574160 w 879638"/>
              <a:gd name="connsiteY1" fmla="*/ 455565 h 493225"/>
              <a:gd name="connsiteX2" fmla="*/ 224883 w 879638"/>
              <a:gd name="connsiteY2" fmla="*/ 438503 h 493225"/>
              <a:gd name="connsiteX3" fmla="*/ 12110 w 879638"/>
              <a:gd name="connsiteY3" fmla="*/ 93382 h 493225"/>
              <a:gd name="connsiteX0" fmla="*/ 862041 w 890616"/>
              <a:gd name="connsiteY0" fmla="*/ 160486 h 493225"/>
              <a:gd name="connsiteX1" fmla="*/ 585138 w 890616"/>
              <a:gd name="connsiteY1" fmla="*/ 455565 h 493225"/>
              <a:gd name="connsiteX2" fmla="*/ 235861 w 890616"/>
              <a:gd name="connsiteY2" fmla="*/ 438503 h 493225"/>
              <a:gd name="connsiteX3" fmla="*/ 23088 w 890616"/>
              <a:gd name="connsiteY3" fmla="*/ 93382 h 493225"/>
              <a:gd name="connsiteX4" fmla="*/ 436568 w 890616"/>
              <a:gd name="connsiteY4" fmla="*/ 166367 h 493225"/>
              <a:gd name="connsiteX5" fmla="*/ 859026 w 890616"/>
              <a:gd name="connsiteY5" fmla="*/ 22545 h 493225"/>
              <a:gd name="connsiteX6" fmla="*/ 862041 w 890616"/>
              <a:gd name="connsiteY6" fmla="*/ 160486 h 493225"/>
              <a:gd name="connsiteX0" fmla="*/ 890616 w 890616"/>
              <a:gd name="connsiteY0" fmla="*/ 942 h 493225"/>
              <a:gd name="connsiteX1" fmla="*/ 585138 w 890616"/>
              <a:gd name="connsiteY1" fmla="*/ 455565 h 493225"/>
              <a:gd name="connsiteX2" fmla="*/ 235861 w 890616"/>
              <a:gd name="connsiteY2" fmla="*/ 438503 h 493225"/>
              <a:gd name="connsiteX3" fmla="*/ 11182 w 890616"/>
              <a:gd name="connsiteY3" fmla="*/ 36232 h 493225"/>
              <a:gd name="connsiteX0" fmla="*/ 862041 w 890616"/>
              <a:gd name="connsiteY0" fmla="*/ 160486 h 491610"/>
              <a:gd name="connsiteX1" fmla="*/ 585138 w 890616"/>
              <a:gd name="connsiteY1" fmla="*/ 455565 h 491610"/>
              <a:gd name="connsiteX2" fmla="*/ 235861 w 890616"/>
              <a:gd name="connsiteY2" fmla="*/ 438503 h 491610"/>
              <a:gd name="connsiteX3" fmla="*/ 23088 w 890616"/>
              <a:gd name="connsiteY3" fmla="*/ 93382 h 491610"/>
              <a:gd name="connsiteX4" fmla="*/ 436568 w 890616"/>
              <a:gd name="connsiteY4" fmla="*/ 166367 h 491610"/>
              <a:gd name="connsiteX5" fmla="*/ 859026 w 890616"/>
              <a:gd name="connsiteY5" fmla="*/ 22545 h 491610"/>
              <a:gd name="connsiteX6" fmla="*/ 862041 w 890616"/>
              <a:gd name="connsiteY6" fmla="*/ 160486 h 491610"/>
              <a:gd name="connsiteX0" fmla="*/ 890616 w 890616"/>
              <a:gd name="connsiteY0" fmla="*/ 942 h 491610"/>
              <a:gd name="connsiteX1" fmla="*/ 594663 w 890616"/>
              <a:gd name="connsiteY1" fmla="*/ 453183 h 491610"/>
              <a:gd name="connsiteX2" fmla="*/ 235861 w 890616"/>
              <a:gd name="connsiteY2" fmla="*/ 438503 h 491610"/>
              <a:gd name="connsiteX3" fmla="*/ 11182 w 890616"/>
              <a:gd name="connsiteY3" fmla="*/ 36232 h 491610"/>
              <a:gd name="connsiteX0" fmla="*/ 862041 w 890616"/>
              <a:gd name="connsiteY0" fmla="*/ 160486 h 481365"/>
              <a:gd name="connsiteX1" fmla="*/ 585138 w 890616"/>
              <a:gd name="connsiteY1" fmla="*/ 455565 h 481365"/>
              <a:gd name="connsiteX2" fmla="*/ 235861 w 890616"/>
              <a:gd name="connsiteY2" fmla="*/ 438503 h 481365"/>
              <a:gd name="connsiteX3" fmla="*/ 23088 w 890616"/>
              <a:gd name="connsiteY3" fmla="*/ 93382 h 481365"/>
              <a:gd name="connsiteX4" fmla="*/ 436568 w 890616"/>
              <a:gd name="connsiteY4" fmla="*/ 166367 h 481365"/>
              <a:gd name="connsiteX5" fmla="*/ 859026 w 890616"/>
              <a:gd name="connsiteY5" fmla="*/ 22545 h 481365"/>
              <a:gd name="connsiteX6" fmla="*/ 862041 w 890616"/>
              <a:gd name="connsiteY6" fmla="*/ 160486 h 481365"/>
              <a:gd name="connsiteX0" fmla="*/ 890616 w 890616"/>
              <a:gd name="connsiteY0" fmla="*/ 942 h 481365"/>
              <a:gd name="connsiteX1" fmla="*/ 594663 w 890616"/>
              <a:gd name="connsiteY1" fmla="*/ 453183 h 481365"/>
              <a:gd name="connsiteX2" fmla="*/ 235861 w 890616"/>
              <a:gd name="connsiteY2" fmla="*/ 438503 h 481365"/>
              <a:gd name="connsiteX3" fmla="*/ 11182 w 890616"/>
              <a:gd name="connsiteY3" fmla="*/ 36232 h 481365"/>
              <a:gd name="connsiteX0" fmla="*/ 862041 w 890616"/>
              <a:gd name="connsiteY0" fmla="*/ 160486 h 476226"/>
              <a:gd name="connsiteX1" fmla="*/ 585138 w 890616"/>
              <a:gd name="connsiteY1" fmla="*/ 455565 h 476226"/>
              <a:gd name="connsiteX2" fmla="*/ 235861 w 890616"/>
              <a:gd name="connsiteY2" fmla="*/ 438503 h 476226"/>
              <a:gd name="connsiteX3" fmla="*/ 23088 w 890616"/>
              <a:gd name="connsiteY3" fmla="*/ 93382 h 476226"/>
              <a:gd name="connsiteX4" fmla="*/ 436568 w 890616"/>
              <a:gd name="connsiteY4" fmla="*/ 166367 h 476226"/>
              <a:gd name="connsiteX5" fmla="*/ 859026 w 890616"/>
              <a:gd name="connsiteY5" fmla="*/ 22545 h 476226"/>
              <a:gd name="connsiteX6" fmla="*/ 862041 w 890616"/>
              <a:gd name="connsiteY6" fmla="*/ 160486 h 476226"/>
              <a:gd name="connsiteX0" fmla="*/ 890616 w 890616"/>
              <a:gd name="connsiteY0" fmla="*/ 942 h 476226"/>
              <a:gd name="connsiteX1" fmla="*/ 594663 w 890616"/>
              <a:gd name="connsiteY1" fmla="*/ 453183 h 476226"/>
              <a:gd name="connsiteX2" fmla="*/ 235861 w 890616"/>
              <a:gd name="connsiteY2" fmla="*/ 438503 h 476226"/>
              <a:gd name="connsiteX3" fmla="*/ 11182 w 890616"/>
              <a:gd name="connsiteY3" fmla="*/ 36232 h 476226"/>
              <a:gd name="connsiteX0" fmla="*/ 862041 w 890616"/>
              <a:gd name="connsiteY0" fmla="*/ 160486 h 474984"/>
              <a:gd name="connsiteX1" fmla="*/ 585138 w 890616"/>
              <a:gd name="connsiteY1" fmla="*/ 455565 h 474984"/>
              <a:gd name="connsiteX2" fmla="*/ 235861 w 890616"/>
              <a:gd name="connsiteY2" fmla="*/ 438503 h 474984"/>
              <a:gd name="connsiteX3" fmla="*/ 23088 w 890616"/>
              <a:gd name="connsiteY3" fmla="*/ 93382 h 474984"/>
              <a:gd name="connsiteX4" fmla="*/ 436568 w 890616"/>
              <a:gd name="connsiteY4" fmla="*/ 166367 h 474984"/>
              <a:gd name="connsiteX5" fmla="*/ 859026 w 890616"/>
              <a:gd name="connsiteY5" fmla="*/ 22545 h 474984"/>
              <a:gd name="connsiteX6" fmla="*/ 862041 w 890616"/>
              <a:gd name="connsiteY6" fmla="*/ 160486 h 474984"/>
              <a:gd name="connsiteX0" fmla="*/ 890616 w 890616"/>
              <a:gd name="connsiteY0" fmla="*/ 942 h 474984"/>
              <a:gd name="connsiteX1" fmla="*/ 594663 w 890616"/>
              <a:gd name="connsiteY1" fmla="*/ 443658 h 474984"/>
              <a:gd name="connsiteX2" fmla="*/ 235861 w 890616"/>
              <a:gd name="connsiteY2" fmla="*/ 438503 h 474984"/>
              <a:gd name="connsiteX3" fmla="*/ 11182 w 890616"/>
              <a:gd name="connsiteY3" fmla="*/ 36232 h 474984"/>
              <a:gd name="connsiteX0" fmla="*/ 862041 w 890616"/>
              <a:gd name="connsiteY0" fmla="*/ 160486 h 474984"/>
              <a:gd name="connsiteX1" fmla="*/ 585138 w 890616"/>
              <a:gd name="connsiteY1" fmla="*/ 455565 h 474984"/>
              <a:gd name="connsiteX2" fmla="*/ 235861 w 890616"/>
              <a:gd name="connsiteY2" fmla="*/ 438503 h 474984"/>
              <a:gd name="connsiteX3" fmla="*/ 23088 w 890616"/>
              <a:gd name="connsiteY3" fmla="*/ 93382 h 474984"/>
              <a:gd name="connsiteX4" fmla="*/ 436568 w 890616"/>
              <a:gd name="connsiteY4" fmla="*/ 166367 h 474984"/>
              <a:gd name="connsiteX5" fmla="*/ 859026 w 890616"/>
              <a:gd name="connsiteY5" fmla="*/ 22545 h 474984"/>
              <a:gd name="connsiteX6" fmla="*/ 862041 w 890616"/>
              <a:gd name="connsiteY6" fmla="*/ 160486 h 474984"/>
              <a:gd name="connsiteX0" fmla="*/ 890616 w 890616"/>
              <a:gd name="connsiteY0" fmla="*/ 942 h 474984"/>
              <a:gd name="connsiteX1" fmla="*/ 235861 w 890616"/>
              <a:gd name="connsiteY1" fmla="*/ 438503 h 474984"/>
              <a:gd name="connsiteX2" fmla="*/ 11182 w 890616"/>
              <a:gd name="connsiteY2" fmla="*/ 36232 h 474984"/>
              <a:gd name="connsiteX0" fmla="*/ 855424 w 883999"/>
              <a:gd name="connsiteY0" fmla="*/ 160486 h 483747"/>
              <a:gd name="connsiteX1" fmla="*/ 578521 w 883999"/>
              <a:gd name="connsiteY1" fmla="*/ 455565 h 483747"/>
              <a:gd name="connsiteX2" fmla="*/ 229244 w 883999"/>
              <a:gd name="connsiteY2" fmla="*/ 438503 h 483747"/>
              <a:gd name="connsiteX3" fmla="*/ 16471 w 883999"/>
              <a:gd name="connsiteY3" fmla="*/ 93382 h 483747"/>
              <a:gd name="connsiteX4" fmla="*/ 429951 w 883999"/>
              <a:gd name="connsiteY4" fmla="*/ 166367 h 483747"/>
              <a:gd name="connsiteX5" fmla="*/ 852409 w 883999"/>
              <a:gd name="connsiteY5" fmla="*/ 22545 h 483747"/>
              <a:gd name="connsiteX6" fmla="*/ 855424 w 883999"/>
              <a:gd name="connsiteY6" fmla="*/ 160486 h 483747"/>
              <a:gd name="connsiteX0" fmla="*/ 883999 w 883999"/>
              <a:gd name="connsiteY0" fmla="*/ 942 h 483747"/>
              <a:gd name="connsiteX1" fmla="*/ 441175 w 883999"/>
              <a:gd name="connsiteY1" fmla="*/ 483747 h 483747"/>
              <a:gd name="connsiteX2" fmla="*/ 4565 w 883999"/>
              <a:gd name="connsiteY2" fmla="*/ 36232 h 483747"/>
              <a:gd name="connsiteX0" fmla="*/ 855612 w 884187"/>
              <a:gd name="connsiteY0" fmla="*/ 160486 h 483747"/>
              <a:gd name="connsiteX1" fmla="*/ 578709 w 884187"/>
              <a:gd name="connsiteY1" fmla="*/ 455565 h 483747"/>
              <a:gd name="connsiteX2" fmla="*/ 229432 w 884187"/>
              <a:gd name="connsiteY2" fmla="*/ 438503 h 483747"/>
              <a:gd name="connsiteX3" fmla="*/ 16659 w 884187"/>
              <a:gd name="connsiteY3" fmla="*/ 93382 h 483747"/>
              <a:gd name="connsiteX4" fmla="*/ 430139 w 884187"/>
              <a:gd name="connsiteY4" fmla="*/ 166367 h 483747"/>
              <a:gd name="connsiteX5" fmla="*/ 852597 w 884187"/>
              <a:gd name="connsiteY5" fmla="*/ 22545 h 483747"/>
              <a:gd name="connsiteX6" fmla="*/ 855612 w 884187"/>
              <a:gd name="connsiteY6" fmla="*/ 160486 h 483747"/>
              <a:gd name="connsiteX0" fmla="*/ 884187 w 884187"/>
              <a:gd name="connsiteY0" fmla="*/ 942 h 483747"/>
              <a:gd name="connsiteX1" fmla="*/ 441363 w 884187"/>
              <a:gd name="connsiteY1" fmla="*/ 483747 h 483747"/>
              <a:gd name="connsiteX2" fmla="*/ 4753 w 884187"/>
              <a:gd name="connsiteY2" fmla="*/ 36232 h 483747"/>
              <a:gd name="connsiteX0" fmla="*/ 859692 w 888267"/>
              <a:gd name="connsiteY0" fmla="*/ 160486 h 483750"/>
              <a:gd name="connsiteX1" fmla="*/ 582789 w 888267"/>
              <a:gd name="connsiteY1" fmla="*/ 455565 h 483750"/>
              <a:gd name="connsiteX2" fmla="*/ 233512 w 888267"/>
              <a:gd name="connsiteY2" fmla="*/ 438503 h 483750"/>
              <a:gd name="connsiteX3" fmla="*/ 20739 w 888267"/>
              <a:gd name="connsiteY3" fmla="*/ 93382 h 483750"/>
              <a:gd name="connsiteX4" fmla="*/ 434219 w 888267"/>
              <a:gd name="connsiteY4" fmla="*/ 166367 h 483750"/>
              <a:gd name="connsiteX5" fmla="*/ 856677 w 888267"/>
              <a:gd name="connsiteY5" fmla="*/ 22545 h 483750"/>
              <a:gd name="connsiteX6" fmla="*/ 859692 w 888267"/>
              <a:gd name="connsiteY6" fmla="*/ 160486 h 483750"/>
              <a:gd name="connsiteX0" fmla="*/ 888267 w 888267"/>
              <a:gd name="connsiteY0" fmla="*/ 942 h 483750"/>
              <a:gd name="connsiteX1" fmla="*/ 445443 w 888267"/>
              <a:gd name="connsiteY1" fmla="*/ 483747 h 483750"/>
              <a:gd name="connsiteX2" fmla="*/ 8833 w 888267"/>
              <a:gd name="connsiteY2" fmla="*/ 36232 h 483750"/>
              <a:gd name="connsiteX0" fmla="*/ 859692 w 888267"/>
              <a:gd name="connsiteY0" fmla="*/ 160486 h 483750"/>
              <a:gd name="connsiteX1" fmla="*/ 582789 w 888267"/>
              <a:gd name="connsiteY1" fmla="*/ 455565 h 483750"/>
              <a:gd name="connsiteX2" fmla="*/ 233512 w 888267"/>
              <a:gd name="connsiteY2" fmla="*/ 438503 h 483750"/>
              <a:gd name="connsiteX3" fmla="*/ 20739 w 888267"/>
              <a:gd name="connsiteY3" fmla="*/ 93382 h 483750"/>
              <a:gd name="connsiteX4" fmla="*/ 434219 w 888267"/>
              <a:gd name="connsiteY4" fmla="*/ 166367 h 483750"/>
              <a:gd name="connsiteX5" fmla="*/ 856677 w 888267"/>
              <a:gd name="connsiteY5" fmla="*/ 22545 h 483750"/>
              <a:gd name="connsiteX6" fmla="*/ 859692 w 888267"/>
              <a:gd name="connsiteY6" fmla="*/ 160486 h 483750"/>
              <a:gd name="connsiteX0" fmla="*/ 888267 w 888267"/>
              <a:gd name="connsiteY0" fmla="*/ 942 h 483750"/>
              <a:gd name="connsiteX1" fmla="*/ 445443 w 888267"/>
              <a:gd name="connsiteY1" fmla="*/ 483747 h 483750"/>
              <a:gd name="connsiteX2" fmla="*/ 8833 w 888267"/>
              <a:gd name="connsiteY2" fmla="*/ 36232 h 483750"/>
              <a:gd name="connsiteX0" fmla="*/ 859692 w 888267"/>
              <a:gd name="connsiteY0" fmla="*/ 192772 h 516036"/>
              <a:gd name="connsiteX1" fmla="*/ 582789 w 888267"/>
              <a:gd name="connsiteY1" fmla="*/ 487851 h 516036"/>
              <a:gd name="connsiteX2" fmla="*/ 233512 w 888267"/>
              <a:gd name="connsiteY2" fmla="*/ 470789 h 516036"/>
              <a:gd name="connsiteX3" fmla="*/ 20739 w 888267"/>
              <a:gd name="connsiteY3" fmla="*/ 125668 h 516036"/>
              <a:gd name="connsiteX4" fmla="*/ 434219 w 888267"/>
              <a:gd name="connsiteY4" fmla="*/ 198653 h 516036"/>
              <a:gd name="connsiteX5" fmla="*/ 856677 w 888267"/>
              <a:gd name="connsiteY5" fmla="*/ 54831 h 516036"/>
              <a:gd name="connsiteX6" fmla="*/ 859692 w 888267"/>
              <a:gd name="connsiteY6" fmla="*/ 192772 h 516036"/>
              <a:gd name="connsiteX0" fmla="*/ 888267 w 888267"/>
              <a:gd name="connsiteY0" fmla="*/ 33228 h 516036"/>
              <a:gd name="connsiteX1" fmla="*/ 445443 w 888267"/>
              <a:gd name="connsiteY1" fmla="*/ 516033 h 516036"/>
              <a:gd name="connsiteX2" fmla="*/ 8833 w 888267"/>
              <a:gd name="connsiteY2" fmla="*/ 68518 h 516036"/>
              <a:gd name="connsiteX0" fmla="*/ 859692 w 888563"/>
              <a:gd name="connsiteY0" fmla="*/ 192772 h 516037"/>
              <a:gd name="connsiteX1" fmla="*/ 582789 w 888563"/>
              <a:gd name="connsiteY1" fmla="*/ 487851 h 516037"/>
              <a:gd name="connsiteX2" fmla="*/ 233512 w 888563"/>
              <a:gd name="connsiteY2" fmla="*/ 470789 h 516037"/>
              <a:gd name="connsiteX3" fmla="*/ 20739 w 888563"/>
              <a:gd name="connsiteY3" fmla="*/ 125668 h 516037"/>
              <a:gd name="connsiteX4" fmla="*/ 434219 w 888563"/>
              <a:gd name="connsiteY4" fmla="*/ 198653 h 516037"/>
              <a:gd name="connsiteX5" fmla="*/ 856677 w 888563"/>
              <a:gd name="connsiteY5" fmla="*/ 54831 h 516037"/>
              <a:gd name="connsiteX6" fmla="*/ 859692 w 888563"/>
              <a:gd name="connsiteY6" fmla="*/ 192772 h 516037"/>
              <a:gd name="connsiteX0" fmla="*/ 888267 w 888563"/>
              <a:gd name="connsiteY0" fmla="*/ 33228 h 516037"/>
              <a:gd name="connsiteX1" fmla="*/ 445443 w 888563"/>
              <a:gd name="connsiteY1" fmla="*/ 516033 h 516037"/>
              <a:gd name="connsiteX2" fmla="*/ 8833 w 888563"/>
              <a:gd name="connsiteY2" fmla="*/ 68518 h 516037"/>
              <a:gd name="connsiteX0" fmla="*/ 859692 w 888391"/>
              <a:gd name="connsiteY0" fmla="*/ 192772 h 516037"/>
              <a:gd name="connsiteX1" fmla="*/ 582789 w 888391"/>
              <a:gd name="connsiteY1" fmla="*/ 487851 h 516037"/>
              <a:gd name="connsiteX2" fmla="*/ 233512 w 888391"/>
              <a:gd name="connsiteY2" fmla="*/ 470789 h 516037"/>
              <a:gd name="connsiteX3" fmla="*/ 20739 w 888391"/>
              <a:gd name="connsiteY3" fmla="*/ 125668 h 516037"/>
              <a:gd name="connsiteX4" fmla="*/ 434219 w 888391"/>
              <a:gd name="connsiteY4" fmla="*/ 198653 h 516037"/>
              <a:gd name="connsiteX5" fmla="*/ 856677 w 888391"/>
              <a:gd name="connsiteY5" fmla="*/ 54831 h 516037"/>
              <a:gd name="connsiteX6" fmla="*/ 859692 w 888391"/>
              <a:gd name="connsiteY6" fmla="*/ 192772 h 516037"/>
              <a:gd name="connsiteX0" fmla="*/ 888267 w 888391"/>
              <a:gd name="connsiteY0" fmla="*/ 33228 h 516037"/>
              <a:gd name="connsiteX1" fmla="*/ 445443 w 888391"/>
              <a:gd name="connsiteY1" fmla="*/ 516033 h 516037"/>
              <a:gd name="connsiteX2" fmla="*/ 8833 w 888391"/>
              <a:gd name="connsiteY2" fmla="*/ 68518 h 516037"/>
              <a:gd name="connsiteX0" fmla="*/ 855149 w 893289"/>
              <a:gd name="connsiteY0" fmla="*/ 192772 h 516074"/>
              <a:gd name="connsiteX1" fmla="*/ 578246 w 893289"/>
              <a:gd name="connsiteY1" fmla="*/ 487851 h 516074"/>
              <a:gd name="connsiteX2" fmla="*/ 228969 w 893289"/>
              <a:gd name="connsiteY2" fmla="*/ 470789 h 516074"/>
              <a:gd name="connsiteX3" fmla="*/ 16196 w 893289"/>
              <a:gd name="connsiteY3" fmla="*/ 125668 h 516074"/>
              <a:gd name="connsiteX4" fmla="*/ 429676 w 893289"/>
              <a:gd name="connsiteY4" fmla="*/ 198653 h 516074"/>
              <a:gd name="connsiteX5" fmla="*/ 852134 w 893289"/>
              <a:gd name="connsiteY5" fmla="*/ 54831 h 516074"/>
              <a:gd name="connsiteX6" fmla="*/ 855149 w 893289"/>
              <a:gd name="connsiteY6" fmla="*/ 192772 h 516074"/>
              <a:gd name="connsiteX0" fmla="*/ 893249 w 893289"/>
              <a:gd name="connsiteY0" fmla="*/ 87997 h 516074"/>
              <a:gd name="connsiteX1" fmla="*/ 440900 w 893289"/>
              <a:gd name="connsiteY1" fmla="*/ 516033 h 516074"/>
              <a:gd name="connsiteX2" fmla="*/ 4290 w 893289"/>
              <a:gd name="connsiteY2" fmla="*/ 68518 h 516074"/>
              <a:gd name="connsiteX0" fmla="*/ 854843 w 892987"/>
              <a:gd name="connsiteY0" fmla="*/ 192772 h 516074"/>
              <a:gd name="connsiteX1" fmla="*/ 577940 w 892987"/>
              <a:gd name="connsiteY1" fmla="*/ 487851 h 516074"/>
              <a:gd name="connsiteX2" fmla="*/ 228663 w 892987"/>
              <a:gd name="connsiteY2" fmla="*/ 470789 h 516074"/>
              <a:gd name="connsiteX3" fmla="*/ 15890 w 892987"/>
              <a:gd name="connsiteY3" fmla="*/ 125668 h 516074"/>
              <a:gd name="connsiteX4" fmla="*/ 429370 w 892987"/>
              <a:gd name="connsiteY4" fmla="*/ 198653 h 516074"/>
              <a:gd name="connsiteX5" fmla="*/ 851828 w 892987"/>
              <a:gd name="connsiteY5" fmla="*/ 54831 h 516074"/>
              <a:gd name="connsiteX6" fmla="*/ 854843 w 892987"/>
              <a:gd name="connsiteY6" fmla="*/ 192772 h 516074"/>
              <a:gd name="connsiteX0" fmla="*/ 892943 w 892987"/>
              <a:gd name="connsiteY0" fmla="*/ 87997 h 516074"/>
              <a:gd name="connsiteX1" fmla="*/ 469169 w 892987"/>
              <a:gd name="connsiteY1" fmla="*/ 516033 h 516074"/>
              <a:gd name="connsiteX2" fmla="*/ 3984 w 892987"/>
              <a:gd name="connsiteY2" fmla="*/ 68518 h 516074"/>
              <a:gd name="connsiteX0" fmla="*/ 856497 w 894674"/>
              <a:gd name="connsiteY0" fmla="*/ 192772 h 516074"/>
              <a:gd name="connsiteX1" fmla="*/ 579594 w 894674"/>
              <a:gd name="connsiteY1" fmla="*/ 487851 h 516074"/>
              <a:gd name="connsiteX2" fmla="*/ 230317 w 894674"/>
              <a:gd name="connsiteY2" fmla="*/ 470789 h 516074"/>
              <a:gd name="connsiteX3" fmla="*/ 17544 w 894674"/>
              <a:gd name="connsiteY3" fmla="*/ 125668 h 516074"/>
              <a:gd name="connsiteX4" fmla="*/ 431024 w 894674"/>
              <a:gd name="connsiteY4" fmla="*/ 198653 h 516074"/>
              <a:gd name="connsiteX5" fmla="*/ 853482 w 894674"/>
              <a:gd name="connsiteY5" fmla="*/ 54831 h 516074"/>
              <a:gd name="connsiteX6" fmla="*/ 856497 w 894674"/>
              <a:gd name="connsiteY6" fmla="*/ 192772 h 516074"/>
              <a:gd name="connsiteX0" fmla="*/ 894597 w 894674"/>
              <a:gd name="connsiteY0" fmla="*/ 87997 h 516074"/>
              <a:gd name="connsiteX1" fmla="*/ 470823 w 894674"/>
              <a:gd name="connsiteY1" fmla="*/ 516033 h 516074"/>
              <a:gd name="connsiteX2" fmla="*/ 5638 w 894674"/>
              <a:gd name="connsiteY2" fmla="*/ 68518 h 516074"/>
              <a:gd name="connsiteX0" fmla="*/ 859219 w 897511"/>
              <a:gd name="connsiteY0" fmla="*/ 192772 h 516074"/>
              <a:gd name="connsiteX1" fmla="*/ 582316 w 897511"/>
              <a:gd name="connsiteY1" fmla="*/ 487851 h 516074"/>
              <a:gd name="connsiteX2" fmla="*/ 233039 w 897511"/>
              <a:gd name="connsiteY2" fmla="*/ 470789 h 516074"/>
              <a:gd name="connsiteX3" fmla="*/ 20266 w 897511"/>
              <a:gd name="connsiteY3" fmla="*/ 125668 h 516074"/>
              <a:gd name="connsiteX4" fmla="*/ 433746 w 897511"/>
              <a:gd name="connsiteY4" fmla="*/ 198653 h 516074"/>
              <a:gd name="connsiteX5" fmla="*/ 856204 w 897511"/>
              <a:gd name="connsiteY5" fmla="*/ 54831 h 516074"/>
              <a:gd name="connsiteX6" fmla="*/ 859219 w 897511"/>
              <a:gd name="connsiteY6" fmla="*/ 192772 h 516074"/>
              <a:gd name="connsiteX0" fmla="*/ 897319 w 897511"/>
              <a:gd name="connsiteY0" fmla="*/ 87997 h 516074"/>
              <a:gd name="connsiteX1" fmla="*/ 473545 w 897511"/>
              <a:gd name="connsiteY1" fmla="*/ 516033 h 516074"/>
              <a:gd name="connsiteX2" fmla="*/ 8360 w 897511"/>
              <a:gd name="connsiteY2" fmla="*/ 68518 h 516074"/>
              <a:gd name="connsiteX0" fmla="*/ 857556 w 895764"/>
              <a:gd name="connsiteY0" fmla="*/ 192772 h 516074"/>
              <a:gd name="connsiteX1" fmla="*/ 580653 w 895764"/>
              <a:gd name="connsiteY1" fmla="*/ 487851 h 516074"/>
              <a:gd name="connsiteX2" fmla="*/ 231376 w 895764"/>
              <a:gd name="connsiteY2" fmla="*/ 470789 h 516074"/>
              <a:gd name="connsiteX3" fmla="*/ 18603 w 895764"/>
              <a:gd name="connsiteY3" fmla="*/ 125668 h 516074"/>
              <a:gd name="connsiteX4" fmla="*/ 432083 w 895764"/>
              <a:gd name="connsiteY4" fmla="*/ 198653 h 516074"/>
              <a:gd name="connsiteX5" fmla="*/ 854541 w 895764"/>
              <a:gd name="connsiteY5" fmla="*/ 54831 h 516074"/>
              <a:gd name="connsiteX6" fmla="*/ 857556 w 895764"/>
              <a:gd name="connsiteY6" fmla="*/ 192772 h 516074"/>
              <a:gd name="connsiteX0" fmla="*/ 895656 w 895764"/>
              <a:gd name="connsiteY0" fmla="*/ 87997 h 516074"/>
              <a:gd name="connsiteX1" fmla="*/ 471882 w 895764"/>
              <a:gd name="connsiteY1" fmla="*/ 516033 h 516074"/>
              <a:gd name="connsiteX2" fmla="*/ 6697 w 895764"/>
              <a:gd name="connsiteY2" fmla="*/ 68518 h 516074"/>
              <a:gd name="connsiteX0" fmla="*/ 857556 w 895764"/>
              <a:gd name="connsiteY0" fmla="*/ 192772 h 516074"/>
              <a:gd name="connsiteX1" fmla="*/ 580653 w 895764"/>
              <a:gd name="connsiteY1" fmla="*/ 487851 h 516074"/>
              <a:gd name="connsiteX2" fmla="*/ 231376 w 895764"/>
              <a:gd name="connsiteY2" fmla="*/ 470789 h 516074"/>
              <a:gd name="connsiteX3" fmla="*/ 18603 w 895764"/>
              <a:gd name="connsiteY3" fmla="*/ 125668 h 516074"/>
              <a:gd name="connsiteX4" fmla="*/ 432083 w 895764"/>
              <a:gd name="connsiteY4" fmla="*/ 198653 h 516074"/>
              <a:gd name="connsiteX5" fmla="*/ 854541 w 895764"/>
              <a:gd name="connsiteY5" fmla="*/ 54831 h 516074"/>
              <a:gd name="connsiteX6" fmla="*/ 857556 w 895764"/>
              <a:gd name="connsiteY6" fmla="*/ 192772 h 516074"/>
              <a:gd name="connsiteX0" fmla="*/ 895656 w 895764"/>
              <a:gd name="connsiteY0" fmla="*/ 87997 h 516074"/>
              <a:gd name="connsiteX1" fmla="*/ 471882 w 895764"/>
              <a:gd name="connsiteY1" fmla="*/ 516033 h 516074"/>
              <a:gd name="connsiteX2" fmla="*/ 6697 w 895764"/>
              <a:gd name="connsiteY2" fmla="*/ 68518 h 516074"/>
              <a:gd name="connsiteX0" fmla="*/ 857556 w 895715"/>
              <a:gd name="connsiteY0" fmla="*/ 192772 h 516074"/>
              <a:gd name="connsiteX1" fmla="*/ 580653 w 895715"/>
              <a:gd name="connsiteY1" fmla="*/ 487851 h 516074"/>
              <a:gd name="connsiteX2" fmla="*/ 231376 w 895715"/>
              <a:gd name="connsiteY2" fmla="*/ 470789 h 516074"/>
              <a:gd name="connsiteX3" fmla="*/ 18603 w 895715"/>
              <a:gd name="connsiteY3" fmla="*/ 125668 h 516074"/>
              <a:gd name="connsiteX4" fmla="*/ 432083 w 895715"/>
              <a:gd name="connsiteY4" fmla="*/ 198653 h 516074"/>
              <a:gd name="connsiteX5" fmla="*/ 854541 w 895715"/>
              <a:gd name="connsiteY5" fmla="*/ 54831 h 516074"/>
              <a:gd name="connsiteX6" fmla="*/ 857556 w 895715"/>
              <a:gd name="connsiteY6" fmla="*/ 192772 h 516074"/>
              <a:gd name="connsiteX0" fmla="*/ 895656 w 895715"/>
              <a:gd name="connsiteY0" fmla="*/ 87997 h 516074"/>
              <a:gd name="connsiteX1" fmla="*/ 471882 w 895715"/>
              <a:gd name="connsiteY1" fmla="*/ 516033 h 516074"/>
              <a:gd name="connsiteX2" fmla="*/ 6697 w 895715"/>
              <a:gd name="connsiteY2" fmla="*/ 68518 h 516074"/>
              <a:gd name="connsiteX0" fmla="*/ 857556 w 895715"/>
              <a:gd name="connsiteY0" fmla="*/ 192772 h 516074"/>
              <a:gd name="connsiteX1" fmla="*/ 580653 w 895715"/>
              <a:gd name="connsiteY1" fmla="*/ 487851 h 516074"/>
              <a:gd name="connsiteX2" fmla="*/ 231376 w 895715"/>
              <a:gd name="connsiteY2" fmla="*/ 470789 h 516074"/>
              <a:gd name="connsiteX3" fmla="*/ 18603 w 895715"/>
              <a:gd name="connsiteY3" fmla="*/ 125668 h 516074"/>
              <a:gd name="connsiteX4" fmla="*/ 432083 w 895715"/>
              <a:gd name="connsiteY4" fmla="*/ 198653 h 516074"/>
              <a:gd name="connsiteX5" fmla="*/ 854541 w 895715"/>
              <a:gd name="connsiteY5" fmla="*/ 54831 h 516074"/>
              <a:gd name="connsiteX6" fmla="*/ 857556 w 895715"/>
              <a:gd name="connsiteY6" fmla="*/ 192772 h 516074"/>
              <a:gd name="connsiteX0" fmla="*/ 895656 w 895715"/>
              <a:gd name="connsiteY0" fmla="*/ 87997 h 516074"/>
              <a:gd name="connsiteX1" fmla="*/ 471882 w 895715"/>
              <a:gd name="connsiteY1" fmla="*/ 516033 h 516074"/>
              <a:gd name="connsiteX2" fmla="*/ 6697 w 895715"/>
              <a:gd name="connsiteY2" fmla="*/ 68518 h 516074"/>
              <a:gd name="connsiteX0" fmla="*/ 854843 w 892987"/>
              <a:gd name="connsiteY0" fmla="*/ 192772 h 516074"/>
              <a:gd name="connsiteX1" fmla="*/ 577940 w 892987"/>
              <a:gd name="connsiteY1" fmla="*/ 487851 h 516074"/>
              <a:gd name="connsiteX2" fmla="*/ 228663 w 892987"/>
              <a:gd name="connsiteY2" fmla="*/ 470789 h 516074"/>
              <a:gd name="connsiteX3" fmla="*/ 15890 w 892987"/>
              <a:gd name="connsiteY3" fmla="*/ 125668 h 516074"/>
              <a:gd name="connsiteX4" fmla="*/ 429370 w 892987"/>
              <a:gd name="connsiteY4" fmla="*/ 198653 h 516074"/>
              <a:gd name="connsiteX5" fmla="*/ 851828 w 892987"/>
              <a:gd name="connsiteY5" fmla="*/ 54831 h 516074"/>
              <a:gd name="connsiteX6" fmla="*/ 854843 w 892987"/>
              <a:gd name="connsiteY6" fmla="*/ 192772 h 516074"/>
              <a:gd name="connsiteX0" fmla="*/ 892943 w 892987"/>
              <a:gd name="connsiteY0" fmla="*/ 87997 h 516074"/>
              <a:gd name="connsiteX1" fmla="*/ 469169 w 892987"/>
              <a:gd name="connsiteY1" fmla="*/ 516033 h 516074"/>
              <a:gd name="connsiteX2" fmla="*/ 3984 w 892987"/>
              <a:gd name="connsiteY2" fmla="*/ 68518 h 516074"/>
              <a:gd name="connsiteX0" fmla="*/ 854478 w 892622"/>
              <a:gd name="connsiteY0" fmla="*/ 192772 h 516074"/>
              <a:gd name="connsiteX1" fmla="*/ 577575 w 892622"/>
              <a:gd name="connsiteY1" fmla="*/ 487851 h 516074"/>
              <a:gd name="connsiteX2" fmla="*/ 228298 w 892622"/>
              <a:gd name="connsiteY2" fmla="*/ 470789 h 516074"/>
              <a:gd name="connsiteX3" fmla="*/ 15525 w 892622"/>
              <a:gd name="connsiteY3" fmla="*/ 125668 h 516074"/>
              <a:gd name="connsiteX4" fmla="*/ 429005 w 892622"/>
              <a:gd name="connsiteY4" fmla="*/ 198653 h 516074"/>
              <a:gd name="connsiteX5" fmla="*/ 851463 w 892622"/>
              <a:gd name="connsiteY5" fmla="*/ 54831 h 516074"/>
              <a:gd name="connsiteX6" fmla="*/ 854478 w 892622"/>
              <a:gd name="connsiteY6" fmla="*/ 192772 h 516074"/>
              <a:gd name="connsiteX0" fmla="*/ 892578 w 892622"/>
              <a:gd name="connsiteY0" fmla="*/ 87997 h 516074"/>
              <a:gd name="connsiteX1" fmla="*/ 468804 w 892622"/>
              <a:gd name="connsiteY1" fmla="*/ 516033 h 516074"/>
              <a:gd name="connsiteX2" fmla="*/ 3619 w 892622"/>
              <a:gd name="connsiteY2" fmla="*/ 68518 h 516074"/>
              <a:gd name="connsiteX0" fmla="*/ 859680 w 897824"/>
              <a:gd name="connsiteY0" fmla="*/ 192772 h 516074"/>
              <a:gd name="connsiteX1" fmla="*/ 582777 w 897824"/>
              <a:gd name="connsiteY1" fmla="*/ 487851 h 516074"/>
              <a:gd name="connsiteX2" fmla="*/ 233500 w 897824"/>
              <a:gd name="connsiteY2" fmla="*/ 470789 h 516074"/>
              <a:gd name="connsiteX3" fmla="*/ 20727 w 897824"/>
              <a:gd name="connsiteY3" fmla="*/ 125668 h 516074"/>
              <a:gd name="connsiteX4" fmla="*/ 434207 w 897824"/>
              <a:gd name="connsiteY4" fmla="*/ 198653 h 516074"/>
              <a:gd name="connsiteX5" fmla="*/ 856665 w 897824"/>
              <a:gd name="connsiteY5" fmla="*/ 54831 h 516074"/>
              <a:gd name="connsiteX6" fmla="*/ 859680 w 897824"/>
              <a:gd name="connsiteY6" fmla="*/ 192772 h 516074"/>
              <a:gd name="connsiteX0" fmla="*/ 897780 w 897824"/>
              <a:gd name="connsiteY0" fmla="*/ 87997 h 516074"/>
              <a:gd name="connsiteX1" fmla="*/ 474006 w 897824"/>
              <a:gd name="connsiteY1" fmla="*/ 516033 h 516074"/>
              <a:gd name="connsiteX2" fmla="*/ 8821 w 897824"/>
              <a:gd name="connsiteY2" fmla="*/ 68518 h 516074"/>
              <a:gd name="connsiteX0" fmla="*/ 863416 w 901560"/>
              <a:gd name="connsiteY0" fmla="*/ 192772 h 516074"/>
              <a:gd name="connsiteX1" fmla="*/ 586513 w 901560"/>
              <a:gd name="connsiteY1" fmla="*/ 487851 h 516074"/>
              <a:gd name="connsiteX2" fmla="*/ 237236 w 901560"/>
              <a:gd name="connsiteY2" fmla="*/ 470789 h 516074"/>
              <a:gd name="connsiteX3" fmla="*/ 24463 w 901560"/>
              <a:gd name="connsiteY3" fmla="*/ 125668 h 516074"/>
              <a:gd name="connsiteX4" fmla="*/ 437943 w 901560"/>
              <a:gd name="connsiteY4" fmla="*/ 198653 h 516074"/>
              <a:gd name="connsiteX5" fmla="*/ 860401 w 901560"/>
              <a:gd name="connsiteY5" fmla="*/ 54831 h 516074"/>
              <a:gd name="connsiteX6" fmla="*/ 863416 w 901560"/>
              <a:gd name="connsiteY6" fmla="*/ 192772 h 516074"/>
              <a:gd name="connsiteX0" fmla="*/ 901516 w 901560"/>
              <a:gd name="connsiteY0" fmla="*/ 87997 h 516074"/>
              <a:gd name="connsiteX1" fmla="*/ 477742 w 901560"/>
              <a:gd name="connsiteY1" fmla="*/ 516033 h 516074"/>
              <a:gd name="connsiteX2" fmla="*/ 12557 w 901560"/>
              <a:gd name="connsiteY2" fmla="*/ 68518 h 516074"/>
              <a:gd name="connsiteX0" fmla="*/ 863416 w 901560"/>
              <a:gd name="connsiteY0" fmla="*/ 192772 h 516074"/>
              <a:gd name="connsiteX1" fmla="*/ 586513 w 901560"/>
              <a:gd name="connsiteY1" fmla="*/ 487851 h 516074"/>
              <a:gd name="connsiteX2" fmla="*/ 237236 w 901560"/>
              <a:gd name="connsiteY2" fmla="*/ 470789 h 516074"/>
              <a:gd name="connsiteX3" fmla="*/ 24463 w 901560"/>
              <a:gd name="connsiteY3" fmla="*/ 125668 h 516074"/>
              <a:gd name="connsiteX4" fmla="*/ 437943 w 901560"/>
              <a:gd name="connsiteY4" fmla="*/ 198653 h 516074"/>
              <a:gd name="connsiteX5" fmla="*/ 860401 w 901560"/>
              <a:gd name="connsiteY5" fmla="*/ 54831 h 516074"/>
              <a:gd name="connsiteX6" fmla="*/ 863416 w 901560"/>
              <a:gd name="connsiteY6" fmla="*/ 192772 h 516074"/>
              <a:gd name="connsiteX0" fmla="*/ 901516 w 901560"/>
              <a:gd name="connsiteY0" fmla="*/ 87997 h 516074"/>
              <a:gd name="connsiteX1" fmla="*/ 477742 w 901560"/>
              <a:gd name="connsiteY1" fmla="*/ 516033 h 516074"/>
              <a:gd name="connsiteX2" fmla="*/ 12557 w 901560"/>
              <a:gd name="connsiteY2" fmla="*/ 68518 h 516074"/>
              <a:gd name="connsiteX0" fmla="*/ 866737 w 904881"/>
              <a:gd name="connsiteY0" fmla="*/ 192772 h 516199"/>
              <a:gd name="connsiteX1" fmla="*/ 589834 w 904881"/>
              <a:gd name="connsiteY1" fmla="*/ 487851 h 516199"/>
              <a:gd name="connsiteX2" fmla="*/ 240557 w 904881"/>
              <a:gd name="connsiteY2" fmla="*/ 470789 h 516199"/>
              <a:gd name="connsiteX3" fmla="*/ 27784 w 904881"/>
              <a:gd name="connsiteY3" fmla="*/ 125668 h 516199"/>
              <a:gd name="connsiteX4" fmla="*/ 441264 w 904881"/>
              <a:gd name="connsiteY4" fmla="*/ 198653 h 516199"/>
              <a:gd name="connsiteX5" fmla="*/ 863722 w 904881"/>
              <a:gd name="connsiteY5" fmla="*/ 54831 h 516199"/>
              <a:gd name="connsiteX6" fmla="*/ 866737 w 904881"/>
              <a:gd name="connsiteY6" fmla="*/ 192772 h 516199"/>
              <a:gd name="connsiteX0" fmla="*/ 904837 w 904881"/>
              <a:gd name="connsiteY0" fmla="*/ 87997 h 516199"/>
              <a:gd name="connsiteX1" fmla="*/ 481063 w 904881"/>
              <a:gd name="connsiteY1" fmla="*/ 516033 h 516199"/>
              <a:gd name="connsiteX2" fmla="*/ 15878 w 904881"/>
              <a:gd name="connsiteY2" fmla="*/ 68518 h 516199"/>
              <a:gd name="connsiteX0" fmla="*/ 866738 w 904893"/>
              <a:gd name="connsiteY0" fmla="*/ 192772 h 516123"/>
              <a:gd name="connsiteX1" fmla="*/ 589835 w 904893"/>
              <a:gd name="connsiteY1" fmla="*/ 487851 h 516123"/>
              <a:gd name="connsiteX2" fmla="*/ 240558 w 904893"/>
              <a:gd name="connsiteY2" fmla="*/ 470789 h 516123"/>
              <a:gd name="connsiteX3" fmla="*/ 27785 w 904893"/>
              <a:gd name="connsiteY3" fmla="*/ 125668 h 516123"/>
              <a:gd name="connsiteX4" fmla="*/ 441265 w 904893"/>
              <a:gd name="connsiteY4" fmla="*/ 198653 h 516123"/>
              <a:gd name="connsiteX5" fmla="*/ 863723 w 904893"/>
              <a:gd name="connsiteY5" fmla="*/ 54831 h 516123"/>
              <a:gd name="connsiteX6" fmla="*/ 866738 w 904893"/>
              <a:gd name="connsiteY6" fmla="*/ 192772 h 516123"/>
              <a:gd name="connsiteX0" fmla="*/ 904838 w 904893"/>
              <a:gd name="connsiteY0" fmla="*/ 87997 h 516123"/>
              <a:gd name="connsiteX1" fmla="*/ 481064 w 904893"/>
              <a:gd name="connsiteY1" fmla="*/ 516033 h 516123"/>
              <a:gd name="connsiteX2" fmla="*/ 15879 w 904893"/>
              <a:gd name="connsiteY2" fmla="*/ 68518 h 516123"/>
              <a:gd name="connsiteX0" fmla="*/ 851196 w 889351"/>
              <a:gd name="connsiteY0" fmla="*/ 192772 h 516123"/>
              <a:gd name="connsiteX1" fmla="*/ 574293 w 889351"/>
              <a:gd name="connsiteY1" fmla="*/ 487851 h 516123"/>
              <a:gd name="connsiteX2" fmla="*/ 225016 w 889351"/>
              <a:gd name="connsiteY2" fmla="*/ 470789 h 516123"/>
              <a:gd name="connsiteX3" fmla="*/ 12243 w 889351"/>
              <a:gd name="connsiteY3" fmla="*/ 125668 h 516123"/>
              <a:gd name="connsiteX4" fmla="*/ 425723 w 889351"/>
              <a:gd name="connsiteY4" fmla="*/ 198653 h 516123"/>
              <a:gd name="connsiteX5" fmla="*/ 848181 w 889351"/>
              <a:gd name="connsiteY5" fmla="*/ 54831 h 516123"/>
              <a:gd name="connsiteX6" fmla="*/ 851196 w 889351"/>
              <a:gd name="connsiteY6" fmla="*/ 192772 h 516123"/>
              <a:gd name="connsiteX0" fmla="*/ 889296 w 889351"/>
              <a:gd name="connsiteY0" fmla="*/ 87997 h 516123"/>
              <a:gd name="connsiteX1" fmla="*/ 465522 w 889351"/>
              <a:gd name="connsiteY1" fmla="*/ 516033 h 516123"/>
              <a:gd name="connsiteX2" fmla="*/ 337 w 889351"/>
              <a:gd name="connsiteY2" fmla="*/ 68518 h 516123"/>
              <a:gd name="connsiteX0" fmla="*/ 852030 w 890185"/>
              <a:gd name="connsiteY0" fmla="*/ 192772 h 516151"/>
              <a:gd name="connsiteX1" fmla="*/ 575127 w 890185"/>
              <a:gd name="connsiteY1" fmla="*/ 487851 h 516151"/>
              <a:gd name="connsiteX2" fmla="*/ 225850 w 890185"/>
              <a:gd name="connsiteY2" fmla="*/ 470789 h 516151"/>
              <a:gd name="connsiteX3" fmla="*/ 13077 w 890185"/>
              <a:gd name="connsiteY3" fmla="*/ 125668 h 516151"/>
              <a:gd name="connsiteX4" fmla="*/ 426557 w 890185"/>
              <a:gd name="connsiteY4" fmla="*/ 198653 h 516151"/>
              <a:gd name="connsiteX5" fmla="*/ 849015 w 890185"/>
              <a:gd name="connsiteY5" fmla="*/ 54831 h 516151"/>
              <a:gd name="connsiteX6" fmla="*/ 852030 w 890185"/>
              <a:gd name="connsiteY6" fmla="*/ 192772 h 516151"/>
              <a:gd name="connsiteX0" fmla="*/ 890130 w 890185"/>
              <a:gd name="connsiteY0" fmla="*/ 87997 h 516151"/>
              <a:gd name="connsiteX1" fmla="*/ 466356 w 890185"/>
              <a:gd name="connsiteY1" fmla="*/ 516033 h 516151"/>
              <a:gd name="connsiteX2" fmla="*/ 1171 w 890185"/>
              <a:gd name="connsiteY2" fmla="*/ 68518 h 516151"/>
              <a:gd name="connsiteX0" fmla="*/ 853632 w 891787"/>
              <a:gd name="connsiteY0" fmla="*/ 192772 h 516183"/>
              <a:gd name="connsiteX1" fmla="*/ 576729 w 891787"/>
              <a:gd name="connsiteY1" fmla="*/ 487851 h 516183"/>
              <a:gd name="connsiteX2" fmla="*/ 227452 w 891787"/>
              <a:gd name="connsiteY2" fmla="*/ 470789 h 516183"/>
              <a:gd name="connsiteX3" fmla="*/ 14679 w 891787"/>
              <a:gd name="connsiteY3" fmla="*/ 125668 h 516183"/>
              <a:gd name="connsiteX4" fmla="*/ 428159 w 891787"/>
              <a:gd name="connsiteY4" fmla="*/ 198653 h 516183"/>
              <a:gd name="connsiteX5" fmla="*/ 850617 w 891787"/>
              <a:gd name="connsiteY5" fmla="*/ 54831 h 516183"/>
              <a:gd name="connsiteX6" fmla="*/ 853632 w 891787"/>
              <a:gd name="connsiteY6" fmla="*/ 192772 h 516183"/>
              <a:gd name="connsiteX0" fmla="*/ 891732 w 891787"/>
              <a:gd name="connsiteY0" fmla="*/ 87997 h 516183"/>
              <a:gd name="connsiteX1" fmla="*/ 467958 w 891787"/>
              <a:gd name="connsiteY1" fmla="*/ 516033 h 516183"/>
              <a:gd name="connsiteX2" fmla="*/ 2773 w 891787"/>
              <a:gd name="connsiteY2" fmla="*/ 68518 h 516183"/>
              <a:gd name="connsiteX0" fmla="*/ 852927 w 891082"/>
              <a:gd name="connsiteY0" fmla="*/ 192772 h 516126"/>
              <a:gd name="connsiteX1" fmla="*/ 576024 w 891082"/>
              <a:gd name="connsiteY1" fmla="*/ 487851 h 516126"/>
              <a:gd name="connsiteX2" fmla="*/ 226747 w 891082"/>
              <a:gd name="connsiteY2" fmla="*/ 470789 h 516126"/>
              <a:gd name="connsiteX3" fmla="*/ 13974 w 891082"/>
              <a:gd name="connsiteY3" fmla="*/ 125668 h 516126"/>
              <a:gd name="connsiteX4" fmla="*/ 427454 w 891082"/>
              <a:gd name="connsiteY4" fmla="*/ 198653 h 516126"/>
              <a:gd name="connsiteX5" fmla="*/ 849912 w 891082"/>
              <a:gd name="connsiteY5" fmla="*/ 54831 h 516126"/>
              <a:gd name="connsiteX6" fmla="*/ 852927 w 891082"/>
              <a:gd name="connsiteY6" fmla="*/ 192772 h 516126"/>
              <a:gd name="connsiteX0" fmla="*/ 891027 w 891082"/>
              <a:gd name="connsiteY0" fmla="*/ 87997 h 516126"/>
              <a:gd name="connsiteX1" fmla="*/ 467253 w 891082"/>
              <a:gd name="connsiteY1" fmla="*/ 516033 h 516126"/>
              <a:gd name="connsiteX2" fmla="*/ 2068 w 891082"/>
              <a:gd name="connsiteY2" fmla="*/ 68518 h 516126"/>
              <a:gd name="connsiteX0" fmla="*/ 852927 w 891082"/>
              <a:gd name="connsiteY0" fmla="*/ 192772 h 516126"/>
              <a:gd name="connsiteX1" fmla="*/ 576024 w 891082"/>
              <a:gd name="connsiteY1" fmla="*/ 487851 h 516126"/>
              <a:gd name="connsiteX2" fmla="*/ 226747 w 891082"/>
              <a:gd name="connsiteY2" fmla="*/ 470789 h 516126"/>
              <a:gd name="connsiteX3" fmla="*/ 13974 w 891082"/>
              <a:gd name="connsiteY3" fmla="*/ 125668 h 516126"/>
              <a:gd name="connsiteX4" fmla="*/ 427454 w 891082"/>
              <a:gd name="connsiteY4" fmla="*/ 198653 h 516126"/>
              <a:gd name="connsiteX5" fmla="*/ 849912 w 891082"/>
              <a:gd name="connsiteY5" fmla="*/ 54831 h 516126"/>
              <a:gd name="connsiteX6" fmla="*/ 852927 w 891082"/>
              <a:gd name="connsiteY6" fmla="*/ 192772 h 516126"/>
              <a:gd name="connsiteX0" fmla="*/ 891027 w 891082"/>
              <a:gd name="connsiteY0" fmla="*/ 87997 h 516126"/>
              <a:gd name="connsiteX1" fmla="*/ 467253 w 891082"/>
              <a:gd name="connsiteY1" fmla="*/ 516033 h 516126"/>
              <a:gd name="connsiteX2" fmla="*/ 2068 w 891082"/>
              <a:gd name="connsiteY2" fmla="*/ 68518 h 516126"/>
              <a:gd name="connsiteX0" fmla="*/ 852927 w 891082"/>
              <a:gd name="connsiteY0" fmla="*/ 192772 h 516126"/>
              <a:gd name="connsiteX1" fmla="*/ 576024 w 891082"/>
              <a:gd name="connsiteY1" fmla="*/ 487851 h 516126"/>
              <a:gd name="connsiteX2" fmla="*/ 226747 w 891082"/>
              <a:gd name="connsiteY2" fmla="*/ 470789 h 516126"/>
              <a:gd name="connsiteX3" fmla="*/ 13974 w 891082"/>
              <a:gd name="connsiteY3" fmla="*/ 125668 h 516126"/>
              <a:gd name="connsiteX4" fmla="*/ 427454 w 891082"/>
              <a:gd name="connsiteY4" fmla="*/ 198653 h 516126"/>
              <a:gd name="connsiteX5" fmla="*/ 849912 w 891082"/>
              <a:gd name="connsiteY5" fmla="*/ 54831 h 516126"/>
              <a:gd name="connsiteX6" fmla="*/ 852927 w 891082"/>
              <a:gd name="connsiteY6" fmla="*/ 192772 h 516126"/>
              <a:gd name="connsiteX0" fmla="*/ 891027 w 891082"/>
              <a:gd name="connsiteY0" fmla="*/ 87997 h 516126"/>
              <a:gd name="connsiteX1" fmla="*/ 467253 w 891082"/>
              <a:gd name="connsiteY1" fmla="*/ 516033 h 516126"/>
              <a:gd name="connsiteX2" fmla="*/ 2068 w 891082"/>
              <a:gd name="connsiteY2" fmla="*/ 68518 h 516126"/>
              <a:gd name="connsiteX0" fmla="*/ 852282 w 890437"/>
              <a:gd name="connsiteY0" fmla="*/ 192772 h 516323"/>
              <a:gd name="connsiteX1" fmla="*/ 575379 w 890437"/>
              <a:gd name="connsiteY1" fmla="*/ 487851 h 516323"/>
              <a:gd name="connsiteX2" fmla="*/ 226102 w 890437"/>
              <a:gd name="connsiteY2" fmla="*/ 470789 h 516323"/>
              <a:gd name="connsiteX3" fmla="*/ 13329 w 890437"/>
              <a:gd name="connsiteY3" fmla="*/ 125668 h 516323"/>
              <a:gd name="connsiteX4" fmla="*/ 426809 w 890437"/>
              <a:gd name="connsiteY4" fmla="*/ 198653 h 516323"/>
              <a:gd name="connsiteX5" fmla="*/ 849267 w 890437"/>
              <a:gd name="connsiteY5" fmla="*/ 54831 h 516323"/>
              <a:gd name="connsiteX6" fmla="*/ 852282 w 890437"/>
              <a:gd name="connsiteY6" fmla="*/ 192772 h 516323"/>
              <a:gd name="connsiteX0" fmla="*/ 890382 w 890437"/>
              <a:gd name="connsiteY0" fmla="*/ 87997 h 516323"/>
              <a:gd name="connsiteX1" fmla="*/ 466608 w 890437"/>
              <a:gd name="connsiteY1" fmla="*/ 516033 h 516323"/>
              <a:gd name="connsiteX2" fmla="*/ 1423 w 890437"/>
              <a:gd name="connsiteY2" fmla="*/ 68518 h 516323"/>
              <a:gd name="connsiteX0" fmla="*/ 852282 w 890427"/>
              <a:gd name="connsiteY0" fmla="*/ 192772 h 516041"/>
              <a:gd name="connsiteX1" fmla="*/ 575379 w 890427"/>
              <a:gd name="connsiteY1" fmla="*/ 487851 h 516041"/>
              <a:gd name="connsiteX2" fmla="*/ 226102 w 890427"/>
              <a:gd name="connsiteY2" fmla="*/ 470789 h 516041"/>
              <a:gd name="connsiteX3" fmla="*/ 13329 w 890427"/>
              <a:gd name="connsiteY3" fmla="*/ 125668 h 516041"/>
              <a:gd name="connsiteX4" fmla="*/ 426809 w 890427"/>
              <a:gd name="connsiteY4" fmla="*/ 198653 h 516041"/>
              <a:gd name="connsiteX5" fmla="*/ 849267 w 890427"/>
              <a:gd name="connsiteY5" fmla="*/ 54831 h 516041"/>
              <a:gd name="connsiteX6" fmla="*/ 852282 w 890427"/>
              <a:gd name="connsiteY6" fmla="*/ 192772 h 516041"/>
              <a:gd name="connsiteX0" fmla="*/ 890382 w 890427"/>
              <a:gd name="connsiteY0" fmla="*/ 87997 h 516041"/>
              <a:gd name="connsiteX1" fmla="*/ 466608 w 890427"/>
              <a:gd name="connsiteY1" fmla="*/ 516033 h 516041"/>
              <a:gd name="connsiteX2" fmla="*/ 1423 w 890427"/>
              <a:gd name="connsiteY2" fmla="*/ 68518 h 516041"/>
              <a:gd name="connsiteX0" fmla="*/ 852345 w 890489"/>
              <a:gd name="connsiteY0" fmla="*/ 192772 h 516104"/>
              <a:gd name="connsiteX1" fmla="*/ 575442 w 890489"/>
              <a:gd name="connsiteY1" fmla="*/ 487851 h 516104"/>
              <a:gd name="connsiteX2" fmla="*/ 226165 w 890489"/>
              <a:gd name="connsiteY2" fmla="*/ 470789 h 516104"/>
              <a:gd name="connsiteX3" fmla="*/ 13392 w 890489"/>
              <a:gd name="connsiteY3" fmla="*/ 125668 h 516104"/>
              <a:gd name="connsiteX4" fmla="*/ 426872 w 890489"/>
              <a:gd name="connsiteY4" fmla="*/ 198653 h 516104"/>
              <a:gd name="connsiteX5" fmla="*/ 849330 w 890489"/>
              <a:gd name="connsiteY5" fmla="*/ 54831 h 516104"/>
              <a:gd name="connsiteX6" fmla="*/ 852345 w 890489"/>
              <a:gd name="connsiteY6" fmla="*/ 192772 h 516104"/>
              <a:gd name="connsiteX0" fmla="*/ 890445 w 890489"/>
              <a:gd name="connsiteY0" fmla="*/ 87997 h 516104"/>
              <a:gd name="connsiteX1" fmla="*/ 466671 w 890489"/>
              <a:gd name="connsiteY1" fmla="*/ 516033 h 516104"/>
              <a:gd name="connsiteX2" fmla="*/ 1486 w 890489"/>
              <a:gd name="connsiteY2" fmla="*/ 68518 h 516104"/>
              <a:gd name="connsiteX0" fmla="*/ 854477 w 892621"/>
              <a:gd name="connsiteY0" fmla="*/ 192772 h 516104"/>
              <a:gd name="connsiteX1" fmla="*/ 577574 w 892621"/>
              <a:gd name="connsiteY1" fmla="*/ 487851 h 516104"/>
              <a:gd name="connsiteX2" fmla="*/ 228297 w 892621"/>
              <a:gd name="connsiteY2" fmla="*/ 470789 h 516104"/>
              <a:gd name="connsiteX3" fmla="*/ 15524 w 892621"/>
              <a:gd name="connsiteY3" fmla="*/ 125668 h 516104"/>
              <a:gd name="connsiteX4" fmla="*/ 429004 w 892621"/>
              <a:gd name="connsiteY4" fmla="*/ 198653 h 516104"/>
              <a:gd name="connsiteX5" fmla="*/ 851462 w 892621"/>
              <a:gd name="connsiteY5" fmla="*/ 54831 h 516104"/>
              <a:gd name="connsiteX6" fmla="*/ 854477 w 892621"/>
              <a:gd name="connsiteY6" fmla="*/ 192772 h 516104"/>
              <a:gd name="connsiteX0" fmla="*/ 892577 w 892621"/>
              <a:gd name="connsiteY0" fmla="*/ 87997 h 516104"/>
              <a:gd name="connsiteX1" fmla="*/ 468803 w 892621"/>
              <a:gd name="connsiteY1" fmla="*/ 516033 h 516104"/>
              <a:gd name="connsiteX2" fmla="*/ 3618 w 892621"/>
              <a:gd name="connsiteY2" fmla="*/ 68518 h 516104"/>
              <a:gd name="connsiteX0" fmla="*/ 854477 w 892629"/>
              <a:gd name="connsiteY0" fmla="*/ 192772 h 516051"/>
              <a:gd name="connsiteX1" fmla="*/ 577574 w 892629"/>
              <a:gd name="connsiteY1" fmla="*/ 487851 h 516051"/>
              <a:gd name="connsiteX2" fmla="*/ 228297 w 892629"/>
              <a:gd name="connsiteY2" fmla="*/ 470789 h 516051"/>
              <a:gd name="connsiteX3" fmla="*/ 15524 w 892629"/>
              <a:gd name="connsiteY3" fmla="*/ 125668 h 516051"/>
              <a:gd name="connsiteX4" fmla="*/ 429004 w 892629"/>
              <a:gd name="connsiteY4" fmla="*/ 198653 h 516051"/>
              <a:gd name="connsiteX5" fmla="*/ 851462 w 892629"/>
              <a:gd name="connsiteY5" fmla="*/ 54831 h 516051"/>
              <a:gd name="connsiteX6" fmla="*/ 854477 w 892629"/>
              <a:gd name="connsiteY6" fmla="*/ 192772 h 516051"/>
              <a:gd name="connsiteX0" fmla="*/ 892577 w 892629"/>
              <a:gd name="connsiteY0" fmla="*/ 87997 h 516051"/>
              <a:gd name="connsiteX1" fmla="*/ 468803 w 892629"/>
              <a:gd name="connsiteY1" fmla="*/ 516033 h 516051"/>
              <a:gd name="connsiteX2" fmla="*/ 3618 w 892629"/>
              <a:gd name="connsiteY2" fmla="*/ 68518 h 516051"/>
            </a:gdLst>
            <a:ahLst/>
            <a:cxnLst>
              <a:cxn ang="0">
                <a:pos x="connsiteX0" y="connsiteY0"/>
              </a:cxn>
              <a:cxn ang="0">
                <a:pos x="connsiteX1" y="connsiteY1"/>
              </a:cxn>
              <a:cxn ang="0">
                <a:pos x="connsiteX2" y="connsiteY2"/>
              </a:cxn>
            </a:cxnLst>
            <a:rect l="l" t="t" r="r" b="b"/>
            <a:pathLst>
              <a:path w="892629" h="516051" stroke="0" extrusionOk="0">
                <a:moveTo>
                  <a:pt x="854477" y="192772"/>
                </a:moveTo>
                <a:cubicBezTo>
                  <a:pt x="857920" y="323790"/>
                  <a:pt x="746898" y="442101"/>
                  <a:pt x="577574" y="487851"/>
                </a:cubicBezTo>
                <a:cubicBezTo>
                  <a:pt x="463164" y="518764"/>
                  <a:pt x="335957" y="512550"/>
                  <a:pt x="228297" y="470789"/>
                </a:cubicBezTo>
                <a:cubicBezTo>
                  <a:pt x="57145" y="404400"/>
                  <a:pt x="-30378" y="262437"/>
                  <a:pt x="15524" y="125668"/>
                </a:cubicBezTo>
                <a:lnTo>
                  <a:pt x="429004" y="198653"/>
                </a:lnTo>
                <a:cubicBezTo>
                  <a:pt x="552055" y="203913"/>
                  <a:pt x="837701" y="-127546"/>
                  <a:pt x="851462" y="54831"/>
                </a:cubicBezTo>
                <a:cubicBezTo>
                  <a:pt x="865223" y="237208"/>
                  <a:pt x="852897" y="113856"/>
                  <a:pt x="854477" y="192772"/>
                </a:cubicBezTo>
                <a:close/>
              </a:path>
              <a:path w="892629" h="516051" fill="none">
                <a:moveTo>
                  <a:pt x="892577" y="87997"/>
                </a:moveTo>
                <a:cubicBezTo>
                  <a:pt x="896664" y="412518"/>
                  <a:pt x="659825" y="514478"/>
                  <a:pt x="468803" y="516033"/>
                </a:cubicBezTo>
                <a:cubicBezTo>
                  <a:pt x="320612" y="517239"/>
                  <a:pt x="-39903" y="460080"/>
                  <a:pt x="3618" y="68518"/>
                </a:cubicBezTo>
              </a:path>
            </a:pathLst>
          </a:custGeom>
          <a:ln w="50800">
            <a:solidFill>
              <a:srgbClr val="2DB6BE"/>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3" name="TextBox 42"/>
          <p:cNvSpPr txBox="1"/>
          <p:nvPr/>
        </p:nvSpPr>
        <p:spPr>
          <a:xfrm>
            <a:off x="5109269" y="4347531"/>
            <a:ext cx="366017" cy="369332"/>
          </a:xfrm>
          <a:prstGeom prst="rect">
            <a:avLst/>
          </a:prstGeom>
          <a:noFill/>
        </p:spPr>
        <p:txBody>
          <a:bodyPr wrap="square" rtlCol="0">
            <a:spAutoFit/>
          </a:bodyPr>
          <a:lstStyle/>
          <a:p>
            <a:pPr algn="ctr"/>
            <a:r>
              <a:rPr lang="en-GB" dirty="0" smtClean="0">
                <a:solidFill>
                  <a:srgbClr val="00B050"/>
                </a:solidFill>
              </a:rPr>
              <a:t>6</a:t>
            </a:r>
            <a:endParaRPr lang="en-GB" dirty="0">
              <a:solidFill>
                <a:srgbClr val="00B050"/>
              </a:solidFill>
            </a:endParaRPr>
          </a:p>
        </p:txBody>
      </p:sp>
      <p:sp>
        <p:nvSpPr>
          <p:cNvPr id="44" name="TextBox 43"/>
          <p:cNvSpPr txBox="1"/>
          <p:nvPr/>
        </p:nvSpPr>
        <p:spPr>
          <a:xfrm>
            <a:off x="4743252" y="4710344"/>
            <a:ext cx="366017" cy="369332"/>
          </a:xfrm>
          <a:prstGeom prst="rect">
            <a:avLst/>
          </a:prstGeom>
          <a:noFill/>
        </p:spPr>
        <p:txBody>
          <a:bodyPr wrap="square" rtlCol="0">
            <a:spAutoFit/>
          </a:bodyPr>
          <a:lstStyle/>
          <a:p>
            <a:pPr algn="ctr"/>
            <a:r>
              <a:rPr lang="en-GB" dirty="0" smtClean="0">
                <a:solidFill>
                  <a:srgbClr val="00B050"/>
                </a:solidFill>
              </a:rPr>
              <a:t>5</a:t>
            </a:r>
            <a:endParaRPr lang="en-GB" dirty="0">
              <a:solidFill>
                <a:srgbClr val="00B050"/>
              </a:solidFill>
            </a:endParaRPr>
          </a:p>
        </p:txBody>
      </p:sp>
      <p:sp>
        <p:nvSpPr>
          <p:cNvPr id="45" name="TextBox 44"/>
          <p:cNvSpPr txBox="1"/>
          <p:nvPr/>
        </p:nvSpPr>
        <p:spPr>
          <a:xfrm>
            <a:off x="4368295" y="4710344"/>
            <a:ext cx="366017" cy="369332"/>
          </a:xfrm>
          <a:prstGeom prst="rect">
            <a:avLst/>
          </a:prstGeom>
          <a:noFill/>
        </p:spPr>
        <p:txBody>
          <a:bodyPr wrap="square" rtlCol="0">
            <a:spAutoFit/>
          </a:bodyPr>
          <a:lstStyle/>
          <a:p>
            <a:pPr algn="ctr"/>
            <a:r>
              <a:rPr lang="en-GB" dirty="0" smtClean="0">
                <a:solidFill>
                  <a:srgbClr val="00B050"/>
                </a:solidFill>
              </a:rPr>
              <a:t>1</a:t>
            </a:r>
            <a:endParaRPr lang="en-GB" dirty="0">
              <a:solidFill>
                <a:srgbClr val="00B050"/>
              </a:solidFill>
            </a:endParaRPr>
          </a:p>
        </p:txBody>
      </p:sp>
      <p:sp>
        <p:nvSpPr>
          <p:cNvPr id="46" name="TextBox 45"/>
          <p:cNvSpPr txBox="1"/>
          <p:nvPr/>
        </p:nvSpPr>
        <p:spPr>
          <a:xfrm>
            <a:off x="5104124" y="4710344"/>
            <a:ext cx="366017" cy="369332"/>
          </a:xfrm>
          <a:prstGeom prst="rect">
            <a:avLst/>
          </a:prstGeom>
          <a:noFill/>
        </p:spPr>
        <p:txBody>
          <a:bodyPr wrap="square" rtlCol="0">
            <a:spAutoFit/>
          </a:bodyPr>
          <a:lstStyle/>
          <a:p>
            <a:pPr algn="ctr"/>
            <a:r>
              <a:rPr lang="en-GB" dirty="0" smtClean="0">
                <a:solidFill>
                  <a:srgbClr val="00B050"/>
                </a:solidFill>
              </a:rPr>
              <a:t>0</a:t>
            </a:r>
            <a:endParaRPr lang="en-GB" dirty="0">
              <a:solidFill>
                <a:srgbClr val="00B050"/>
              </a:solidFill>
            </a:endParaRPr>
          </a:p>
        </p:txBody>
      </p:sp>
      <p:sp>
        <p:nvSpPr>
          <p:cNvPr id="47" name="TextBox 46"/>
          <p:cNvSpPr txBox="1"/>
          <p:nvPr/>
        </p:nvSpPr>
        <p:spPr>
          <a:xfrm>
            <a:off x="4743252" y="5085857"/>
            <a:ext cx="366017" cy="369332"/>
          </a:xfrm>
          <a:prstGeom prst="rect">
            <a:avLst/>
          </a:prstGeom>
          <a:noFill/>
        </p:spPr>
        <p:txBody>
          <a:bodyPr wrap="square" rtlCol="0">
            <a:spAutoFit/>
          </a:bodyPr>
          <a:lstStyle/>
          <a:p>
            <a:pPr algn="ctr"/>
            <a:r>
              <a:rPr lang="en-GB" dirty="0" smtClean="0">
                <a:solidFill>
                  <a:srgbClr val="00B050"/>
                </a:solidFill>
              </a:rPr>
              <a:t>5</a:t>
            </a:r>
            <a:endParaRPr lang="en-GB" dirty="0">
              <a:solidFill>
                <a:srgbClr val="00B050"/>
              </a:solidFill>
            </a:endParaRPr>
          </a:p>
        </p:txBody>
      </p:sp>
      <p:sp>
        <p:nvSpPr>
          <p:cNvPr id="48" name="TextBox 47"/>
          <p:cNvSpPr txBox="1"/>
          <p:nvPr/>
        </p:nvSpPr>
        <p:spPr>
          <a:xfrm>
            <a:off x="4368295" y="5085857"/>
            <a:ext cx="366017" cy="369332"/>
          </a:xfrm>
          <a:prstGeom prst="rect">
            <a:avLst/>
          </a:prstGeom>
          <a:noFill/>
        </p:spPr>
        <p:txBody>
          <a:bodyPr wrap="square" rtlCol="0">
            <a:spAutoFit/>
          </a:bodyPr>
          <a:lstStyle/>
          <a:p>
            <a:pPr algn="ctr"/>
            <a:r>
              <a:rPr lang="en-GB" dirty="0" smtClean="0">
                <a:solidFill>
                  <a:srgbClr val="00B050"/>
                </a:solidFill>
              </a:rPr>
              <a:t>1</a:t>
            </a:r>
            <a:endParaRPr lang="en-GB" dirty="0">
              <a:solidFill>
                <a:srgbClr val="00B050"/>
              </a:solidFill>
            </a:endParaRPr>
          </a:p>
        </p:txBody>
      </p:sp>
      <p:sp>
        <p:nvSpPr>
          <p:cNvPr id="49" name="TextBox 48"/>
          <p:cNvSpPr txBox="1"/>
          <p:nvPr/>
        </p:nvSpPr>
        <p:spPr>
          <a:xfrm>
            <a:off x="5104124" y="5085857"/>
            <a:ext cx="366017" cy="369332"/>
          </a:xfrm>
          <a:prstGeom prst="rect">
            <a:avLst/>
          </a:prstGeom>
          <a:noFill/>
        </p:spPr>
        <p:txBody>
          <a:bodyPr wrap="square" rtlCol="0">
            <a:spAutoFit/>
          </a:bodyPr>
          <a:lstStyle/>
          <a:p>
            <a:pPr algn="ctr"/>
            <a:r>
              <a:rPr lang="en-GB" dirty="0" smtClean="0">
                <a:solidFill>
                  <a:srgbClr val="00B050"/>
                </a:solidFill>
              </a:rPr>
              <a:t>6</a:t>
            </a:r>
            <a:endParaRPr lang="en-GB" dirty="0">
              <a:solidFill>
                <a:srgbClr val="00B050"/>
              </a:solidFill>
            </a:endParaRPr>
          </a:p>
        </p:txBody>
      </p:sp>
      <p:sp>
        <p:nvSpPr>
          <p:cNvPr id="50" name="TextBox 49"/>
          <p:cNvSpPr txBox="1"/>
          <p:nvPr/>
        </p:nvSpPr>
        <p:spPr>
          <a:xfrm>
            <a:off x="7660879" y="4340093"/>
            <a:ext cx="366017" cy="369332"/>
          </a:xfrm>
          <a:prstGeom prst="rect">
            <a:avLst/>
          </a:prstGeom>
          <a:noFill/>
        </p:spPr>
        <p:txBody>
          <a:bodyPr wrap="square" rtlCol="0">
            <a:spAutoFit/>
          </a:bodyPr>
          <a:lstStyle/>
          <a:p>
            <a:pPr algn="ctr"/>
            <a:r>
              <a:rPr lang="en-GB" dirty="0" smtClean="0">
                <a:solidFill>
                  <a:srgbClr val="00B050"/>
                </a:solidFill>
              </a:rPr>
              <a:t>5</a:t>
            </a:r>
            <a:endParaRPr lang="en-GB" dirty="0">
              <a:solidFill>
                <a:srgbClr val="00B050"/>
              </a:solidFill>
            </a:endParaRPr>
          </a:p>
        </p:txBody>
      </p:sp>
      <p:sp>
        <p:nvSpPr>
          <p:cNvPr id="51" name="TextBox 50"/>
          <p:cNvSpPr txBox="1"/>
          <p:nvPr/>
        </p:nvSpPr>
        <p:spPr>
          <a:xfrm>
            <a:off x="7285922" y="4340093"/>
            <a:ext cx="366017" cy="369332"/>
          </a:xfrm>
          <a:prstGeom prst="rect">
            <a:avLst/>
          </a:prstGeom>
          <a:noFill/>
        </p:spPr>
        <p:txBody>
          <a:bodyPr wrap="square" rtlCol="0">
            <a:spAutoFit/>
          </a:bodyPr>
          <a:lstStyle/>
          <a:p>
            <a:pPr algn="ctr"/>
            <a:r>
              <a:rPr lang="en-GB" dirty="0" smtClean="0">
                <a:solidFill>
                  <a:srgbClr val="00B050"/>
                </a:solidFill>
              </a:rPr>
              <a:t>1</a:t>
            </a:r>
            <a:endParaRPr lang="en-GB" dirty="0">
              <a:solidFill>
                <a:srgbClr val="00B050"/>
              </a:solidFill>
            </a:endParaRPr>
          </a:p>
        </p:txBody>
      </p:sp>
      <p:sp>
        <p:nvSpPr>
          <p:cNvPr id="52" name="TextBox 51"/>
          <p:cNvSpPr txBox="1"/>
          <p:nvPr/>
        </p:nvSpPr>
        <p:spPr>
          <a:xfrm>
            <a:off x="8021751" y="4340093"/>
            <a:ext cx="366017" cy="369332"/>
          </a:xfrm>
          <a:prstGeom prst="rect">
            <a:avLst/>
          </a:prstGeom>
          <a:noFill/>
        </p:spPr>
        <p:txBody>
          <a:bodyPr wrap="square" rtlCol="0">
            <a:spAutoFit/>
          </a:bodyPr>
          <a:lstStyle/>
          <a:p>
            <a:pPr algn="ctr"/>
            <a:r>
              <a:rPr lang="en-GB" dirty="0" smtClean="0">
                <a:solidFill>
                  <a:srgbClr val="00B050"/>
                </a:solidFill>
              </a:rPr>
              <a:t>6</a:t>
            </a:r>
            <a:endParaRPr lang="en-GB" dirty="0">
              <a:solidFill>
                <a:srgbClr val="00B050"/>
              </a:solidFill>
            </a:endParaRPr>
          </a:p>
        </p:txBody>
      </p:sp>
      <p:sp>
        <p:nvSpPr>
          <p:cNvPr id="53" name="TextBox 52"/>
          <p:cNvSpPr txBox="1"/>
          <p:nvPr/>
        </p:nvSpPr>
        <p:spPr>
          <a:xfrm>
            <a:off x="7283350" y="4738900"/>
            <a:ext cx="366017" cy="276999"/>
          </a:xfrm>
          <a:prstGeom prst="rect">
            <a:avLst/>
          </a:prstGeom>
          <a:noFill/>
        </p:spPr>
        <p:txBody>
          <a:bodyPr wrap="square" rtlCol="0">
            <a:spAutoFit/>
          </a:bodyPr>
          <a:lstStyle/>
          <a:p>
            <a:pPr algn="ctr"/>
            <a:r>
              <a:rPr lang="en-GB" baseline="30000" dirty="0" smtClean="0">
                <a:solidFill>
                  <a:srgbClr val="00B050"/>
                </a:solidFill>
              </a:rPr>
              <a:t>1</a:t>
            </a:r>
            <a:endParaRPr lang="en-GB" baseline="30000" dirty="0">
              <a:solidFill>
                <a:srgbClr val="00B050"/>
              </a:solidFill>
            </a:endParaRPr>
          </a:p>
        </p:txBody>
      </p:sp>
      <p:sp>
        <p:nvSpPr>
          <p:cNvPr id="54" name="TextBox 53"/>
          <p:cNvSpPr txBox="1"/>
          <p:nvPr/>
        </p:nvSpPr>
        <p:spPr>
          <a:xfrm>
            <a:off x="4885323" y="1817134"/>
            <a:ext cx="814824" cy="523220"/>
          </a:xfrm>
          <a:prstGeom prst="rect">
            <a:avLst/>
          </a:prstGeom>
          <a:noFill/>
        </p:spPr>
        <p:txBody>
          <a:bodyPr wrap="square" rtlCol="0">
            <a:spAutoFit/>
          </a:bodyPr>
          <a:lstStyle/>
          <a:p>
            <a:pPr algn="ctr"/>
            <a:r>
              <a:rPr lang="en-GB" sz="2800" b="1" dirty="0" smtClean="0">
                <a:ln w="9525" cmpd="sng">
                  <a:solidFill>
                    <a:schemeClr val="bg1"/>
                  </a:solidFill>
                  <a:prstDash val="solid"/>
                </a:ln>
                <a:solidFill>
                  <a:srgbClr val="00B050"/>
                </a:solidFill>
              </a:rPr>
              <a:t>156</a:t>
            </a:r>
            <a:endParaRPr lang="en-GB" sz="2800" b="1" dirty="0">
              <a:ln w="9525" cmpd="sng">
                <a:solidFill>
                  <a:schemeClr val="bg1"/>
                </a:solidFill>
                <a:prstDash val="solid"/>
              </a:ln>
              <a:solidFill>
                <a:srgbClr val="00B050"/>
              </a:solidFill>
            </a:endParaRPr>
          </a:p>
        </p:txBody>
      </p:sp>
      <p:sp>
        <p:nvSpPr>
          <p:cNvPr id="6" name="TextBox 5"/>
          <p:cNvSpPr txBox="1"/>
          <p:nvPr/>
        </p:nvSpPr>
        <p:spPr>
          <a:xfrm>
            <a:off x="3008108" y="3717614"/>
            <a:ext cx="76365" cy="153888"/>
          </a:xfrm>
          <a:prstGeom prst="rect">
            <a:avLst/>
          </a:prstGeom>
          <a:noFill/>
        </p:spPr>
        <p:txBody>
          <a:bodyPr wrap="square" lIns="0" tIns="0" rIns="0" bIns="0" rtlCol="0">
            <a:spAutoFit/>
          </a:bodyPr>
          <a:lstStyle/>
          <a:p>
            <a:r>
              <a:rPr lang="en-GB" sz="1000" dirty="0" smtClean="0"/>
              <a:t>1</a:t>
            </a:r>
            <a:endParaRPr lang="en-GB" sz="1000" dirty="0"/>
          </a:p>
        </p:txBody>
      </p:sp>
      <p:sp>
        <p:nvSpPr>
          <p:cNvPr id="55" name="TextBox 54"/>
          <p:cNvSpPr txBox="1"/>
          <p:nvPr/>
        </p:nvSpPr>
        <p:spPr>
          <a:xfrm>
            <a:off x="3343286" y="3715651"/>
            <a:ext cx="76365" cy="153888"/>
          </a:xfrm>
          <a:prstGeom prst="rect">
            <a:avLst/>
          </a:prstGeom>
          <a:noFill/>
        </p:spPr>
        <p:txBody>
          <a:bodyPr wrap="square" lIns="0" tIns="0" rIns="0" bIns="0" rtlCol="0">
            <a:spAutoFit/>
          </a:bodyPr>
          <a:lstStyle/>
          <a:p>
            <a:r>
              <a:rPr lang="en-GB" sz="1000" dirty="0" smtClean="0"/>
              <a:t>1</a:t>
            </a:r>
            <a:endParaRPr lang="en-GB" sz="1000" dirty="0"/>
          </a:p>
        </p:txBody>
      </p:sp>
      <p:sp>
        <p:nvSpPr>
          <p:cNvPr id="56" name="TextBox 55"/>
          <p:cNvSpPr txBox="1"/>
          <p:nvPr/>
        </p:nvSpPr>
        <p:spPr>
          <a:xfrm>
            <a:off x="3008108" y="4102135"/>
            <a:ext cx="76365" cy="153888"/>
          </a:xfrm>
          <a:prstGeom prst="rect">
            <a:avLst/>
          </a:prstGeom>
          <a:noFill/>
        </p:spPr>
        <p:txBody>
          <a:bodyPr wrap="square" lIns="0" tIns="0" rIns="0" bIns="0" rtlCol="0">
            <a:spAutoFit/>
          </a:bodyPr>
          <a:lstStyle/>
          <a:p>
            <a:r>
              <a:rPr lang="en-GB" sz="1000" dirty="0" smtClean="0"/>
              <a:t>1</a:t>
            </a:r>
            <a:endParaRPr lang="en-GB" sz="1000" dirty="0"/>
          </a:p>
        </p:txBody>
      </p:sp>
      <p:sp>
        <p:nvSpPr>
          <p:cNvPr id="57" name="TextBox 56"/>
          <p:cNvSpPr txBox="1"/>
          <p:nvPr/>
        </p:nvSpPr>
        <p:spPr>
          <a:xfrm>
            <a:off x="3343286" y="4100172"/>
            <a:ext cx="76365" cy="153888"/>
          </a:xfrm>
          <a:prstGeom prst="rect">
            <a:avLst/>
          </a:prstGeom>
          <a:noFill/>
        </p:spPr>
        <p:txBody>
          <a:bodyPr wrap="square" lIns="0" tIns="0" rIns="0" bIns="0" rtlCol="0">
            <a:spAutoFit/>
          </a:bodyPr>
          <a:lstStyle/>
          <a:p>
            <a:r>
              <a:rPr lang="en-GB" sz="1000" dirty="0" smtClean="0"/>
              <a:t>1</a:t>
            </a:r>
            <a:endParaRPr lang="en-GB" sz="1000" dirty="0"/>
          </a:p>
        </p:txBody>
      </p:sp>
      <p:sp>
        <p:nvSpPr>
          <p:cNvPr id="58" name="TextBox 57"/>
          <p:cNvSpPr txBox="1"/>
          <p:nvPr/>
        </p:nvSpPr>
        <p:spPr>
          <a:xfrm>
            <a:off x="3008108" y="4450996"/>
            <a:ext cx="76365" cy="153888"/>
          </a:xfrm>
          <a:prstGeom prst="rect">
            <a:avLst/>
          </a:prstGeom>
          <a:noFill/>
        </p:spPr>
        <p:txBody>
          <a:bodyPr wrap="square" lIns="0" tIns="0" rIns="0" bIns="0" rtlCol="0">
            <a:spAutoFit/>
          </a:bodyPr>
          <a:lstStyle/>
          <a:p>
            <a:r>
              <a:rPr lang="en-GB" sz="1000" dirty="0" smtClean="0"/>
              <a:t>1</a:t>
            </a:r>
            <a:endParaRPr lang="en-GB" sz="1000" dirty="0"/>
          </a:p>
        </p:txBody>
      </p:sp>
      <p:sp>
        <p:nvSpPr>
          <p:cNvPr id="59" name="TextBox 58"/>
          <p:cNvSpPr txBox="1"/>
          <p:nvPr/>
        </p:nvSpPr>
        <p:spPr>
          <a:xfrm>
            <a:off x="3343286" y="4449033"/>
            <a:ext cx="76365" cy="153888"/>
          </a:xfrm>
          <a:prstGeom prst="rect">
            <a:avLst/>
          </a:prstGeom>
          <a:noFill/>
        </p:spPr>
        <p:txBody>
          <a:bodyPr wrap="square" lIns="0" tIns="0" rIns="0" bIns="0" rtlCol="0">
            <a:spAutoFit/>
          </a:bodyPr>
          <a:lstStyle/>
          <a:p>
            <a:r>
              <a:rPr lang="en-GB" sz="1000" dirty="0" smtClean="0"/>
              <a:t>1</a:t>
            </a:r>
            <a:endParaRPr lang="en-GB" sz="1000" dirty="0"/>
          </a:p>
        </p:txBody>
      </p:sp>
      <p:sp>
        <p:nvSpPr>
          <p:cNvPr id="60" name="TextBox 59"/>
          <p:cNvSpPr txBox="1"/>
          <p:nvPr/>
        </p:nvSpPr>
        <p:spPr>
          <a:xfrm>
            <a:off x="1265451" y="3717614"/>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63" name="TextBox 62"/>
          <p:cNvSpPr txBox="1"/>
          <p:nvPr/>
        </p:nvSpPr>
        <p:spPr>
          <a:xfrm>
            <a:off x="1597006" y="3717614"/>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66" name="TextBox 65"/>
          <p:cNvSpPr txBox="1"/>
          <p:nvPr/>
        </p:nvSpPr>
        <p:spPr>
          <a:xfrm>
            <a:off x="1929513" y="3717614"/>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69" name="TextBox 68"/>
          <p:cNvSpPr txBox="1"/>
          <p:nvPr/>
        </p:nvSpPr>
        <p:spPr>
          <a:xfrm>
            <a:off x="2264140" y="3711264"/>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72" name="TextBox 71"/>
          <p:cNvSpPr txBox="1"/>
          <p:nvPr/>
        </p:nvSpPr>
        <p:spPr>
          <a:xfrm>
            <a:off x="2596647" y="3711264"/>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grpSp>
        <p:nvGrpSpPr>
          <p:cNvPr id="7" name="Group 6"/>
          <p:cNvGrpSpPr/>
          <p:nvPr/>
        </p:nvGrpSpPr>
        <p:grpSpPr>
          <a:xfrm>
            <a:off x="1265451" y="4086922"/>
            <a:ext cx="1480995" cy="528074"/>
            <a:chOff x="1265451" y="4086922"/>
            <a:chExt cx="1480995" cy="528074"/>
          </a:xfrm>
        </p:grpSpPr>
        <p:sp>
          <p:nvSpPr>
            <p:cNvPr id="61" name="TextBox 60"/>
            <p:cNvSpPr txBox="1"/>
            <p:nvPr/>
          </p:nvSpPr>
          <p:spPr>
            <a:xfrm>
              <a:off x="1265451" y="4093272"/>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62" name="TextBox 61"/>
            <p:cNvSpPr txBox="1"/>
            <p:nvPr/>
          </p:nvSpPr>
          <p:spPr>
            <a:xfrm>
              <a:off x="1265451" y="4461108"/>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64" name="TextBox 63"/>
            <p:cNvSpPr txBox="1"/>
            <p:nvPr/>
          </p:nvSpPr>
          <p:spPr>
            <a:xfrm>
              <a:off x="1597006" y="4093272"/>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65" name="TextBox 64"/>
            <p:cNvSpPr txBox="1"/>
            <p:nvPr/>
          </p:nvSpPr>
          <p:spPr>
            <a:xfrm>
              <a:off x="1597006" y="4461108"/>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67" name="TextBox 66"/>
            <p:cNvSpPr txBox="1"/>
            <p:nvPr/>
          </p:nvSpPr>
          <p:spPr>
            <a:xfrm>
              <a:off x="1929513" y="4093272"/>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68" name="TextBox 67"/>
            <p:cNvSpPr txBox="1"/>
            <p:nvPr/>
          </p:nvSpPr>
          <p:spPr>
            <a:xfrm>
              <a:off x="1929513" y="4461108"/>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70" name="TextBox 69"/>
            <p:cNvSpPr txBox="1"/>
            <p:nvPr/>
          </p:nvSpPr>
          <p:spPr>
            <a:xfrm>
              <a:off x="2264140" y="4086922"/>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71" name="TextBox 70"/>
            <p:cNvSpPr txBox="1"/>
            <p:nvPr/>
          </p:nvSpPr>
          <p:spPr>
            <a:xfrm>
              <a:off x="2264140" y="4454758"/>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73" name="TextBox 72"/>
            <p:cNvSpPr txBox="1"/>
            <p:nvPr/>
          </p:nvSpPr>
          <p:spPr>
            <a:xfrm>
              <a:off x="2596647" y="4086922"/>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sp>
          <p:nvSpPr>
            <p:cNvPr id="74" name="TextBox 73"/>
            <p:cNvSpPr txBox="1"/>
            <p:nvPr/>
          </p:nvSpPr>
          <p:spPr>
            <a:xfrm>
              <a:off x="2596647" y="4454758"/>
              <a:ext cx="149799" cy="153888"/>
            </a:xfrm>
            <a:prstGeom prst="rect">
              <a:avLst/>
            </a:prstGeom>
            <a:noFill/>
          </p:spPr>
          <p:txBody>
            <a:bodyPr wrap="square" lIns="0" tIns="0" rIns="0" bIns="0" rtlCol="0">
              <a:spAutoFit/>
            </a:bodyPr>
            <a:lstStyle/>
            <a:p>
              <a:pPr algn="ctr"/>
              <a:r>
                <a:rPr lang="en-GB" sz="1000" dirty="0" smtClean="0"/>
                <a:t>10</a:t>
              </a:r>
              <a:endParaRPr lang="en-GB" sz="1000" dirty="0"/>
            </a:p>
          </p:txBody>
        </p:sp>
      </p:grpSp>
      <p:sp>
        <p:nvSpPr>
          <p:cNvPr id="75" name="TextBox 74"/>
          <p:cNvSpPr txBox="1"/>
          <p:nvPr/>
        </p:nvSpPr>
        <p:spPr>
          <a:xfrm>
            <a:off x="832519" y="4450996"/>
            <a:ext cx="245033" cy="153888"/>
          </a:xfrm>
          <a:prstGeom prst="rect">
            <a:avLst/>
          </a:prstGeom>
          <a:noFill/>
        </p:spPr>
        <p:txBody>
          <a:bodyPr wrap="square" lIns="0" tIns="0" rIns="0" bIns="0" rtlCol="0">
            <a:spAutoFit/>
          </a:bodyPr>
          <a:lstStyle/>
          <a:p>
            <a:pPr algn="ctr"/>
            <a:r>
              <a:rPr lang="en-GB" sz="1000" dirty="0" smtClean="0"/>
              <a:t>100</a:t>
            </a:r>
            <a:endParaRPr lang="en-GB" sz="1000" dirty="0"/>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wheel(1)">
                                      <p:cBhvr>
                                        <p:cTn id="10" dur="2000"/>
                                        <p:tgtEl>
                                          <p:spTgt spid="33"/>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childTnLst>
                                </p:cTn>
                              </p:par>
                              <p:par>
                                <p:cTn id="18" presetID="10" presetClass="exit" presetSubtype="0" fill="hold" nodeType="withEffect">
                                  <p:stCondLst>
                                    <p:cond delay="0"/>
                                  </p:stCondLst>
                                  <p:childTnLst>
                                    <p:animEffect transition="out" filter="fade">
                                      <p:cBhvr>
                                        <p:cTn id="19" dur="1000"/>
                                        <p:tgtEl>
                                          <p:spTgt spid="34"/>
                                        </p:tgtEl>
                                      </p:cBhvr>
                                    </p:animEffect>
                                    <p:set>
                                      <p:cBhvr>
                                        <p:cTn id="20" dur="1" fill="hold">
                                          <p:stCondLst>
                                            <p:cond delay="999"/>
                                          </p:stCondLst>
                                        </p:cTn>
                                        <p:tgtEl>
                                          <p:spTgt spid="3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par>
                          <p:cTn id="24" fill="hold">
                            <p:stCondLst>
                              <p:cond delay="3500"/>
                            </p:stCondLst>
                            <p:childTnLst>
                              <p:par>
                                <p:cTn id="25" presetID="10" presetClass="exit" presetSubtype="0" fill="hold" grpId="1"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500"/>
                                        <p:tgtEl>
                                          <p:spTgt spid="5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500"/>
                                        <p:tgtEl>
                                          <p:spTgt spid="5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40" grpId="0" animBg="1"/>
      <p:bldP spid="33" grpId="0" animBg="1"/>
      <p:bldP spid="33" grpId="1" animBg="1"/>
      <p:bldP spid="43" grpId="0"/>
      <p:bldP spid="44" grpId="0"/>
      <p:bldP spid="45" grpId="0"/>
      <p:bldP spid="46" grpId="0"/>
      <p:bldP spid="47" grpId="0"/>
      <p:bldP spid="48" grpId="0"/>
      <p:bldP spid="49" grpId="0"/>
      <p:bldP spid="50" grpId="0"/>
      <p:bldP spid="51" grpId="0"/>
      <p:bldP spid="52" grpId="0"/>
      <p:bldP spid="53" grpId="0"/>
      <p:bldP spid="54" grpId="0"/>
      <p:bldP spid="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4" name="Rectangle 3"/>
          <p:cNvSpPr/>
          <p:nvPr/>
        </p:nvSpPr>
        <p:spPr>
          <a:xfrm>
            <a:off x="445574" y="702863"/>
            <a:ext cx="2923702"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Multiply 2 Digits by 1 Digit</a:t>
            </a:r>
            <a:endParaRPr lang="en-GB" sz="1600" b="1" dirty="0">
              <a:solidFill>
                <a:schemeClr val="bg1"/>
              </a:solidFill>
            </a:endParaRPr>
          </a:p>
        </p:txBody>
      </p:sp>
      <p:sp>
        <p:nvSpPr>
          <p:cNvPr id="5" name="TextBox 4"/>
          <p:cNvSpPr txBox="1"/>
          <p:nvPr/>
        </p:nvSpPr>
        <p:spPr>
          <a:xfrm>
            <a:off x="755650" y="1359955"/>
            <a:ext cx="7632700" cy="276999"/>
          </a:xfrm>
          <a:prstGeom prst="rect">
            <a:avLst/>
          </a:prstGeom>
          <a:noFill/>
        </p:spPr>
        <p:txBody>
          <a:bodyPr wrap="square" lIns="0" tIns="0" rIns="0" bIns="0" rtlCol="0">
            <a:spAutoFit/>
          </a:bodyPr>
          <a:lstStyle/>
          <a:p>
            <a:r>
              <a:rPr lang="en-GB" dirty="0"/>
              <a:t>Use short multiplication to solve these calculations.</a:t>
            </a:r>
          </a:p>
        </p:txBody>
      </p:sp>
      <p:sp>
        <p:nvSpPr>
          <p:cNvPr id="6" name="Rectangle 5"/>
          <p:cNvSpPr/>
          <p:nvPr/>
        </p:nvSpPr>
        <p:spPr>
          <a:xfrm>
            <a:off x="3369276"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7" name="Straight Connector 6"/>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817134"/>
            <a:ext cx="3689350" cy="523220"/>
          </a:xfrm>
          <a:prstGeom prst="rect">
            <a:avLst/>
          </a:prstGeom>
          <a:solidFill>
            <a:srgbClr val="2DB6BE"/>
          </a:solidFill>
        </p:spPr>
        <p:txBody>
          <a:bodyPr wrap="square" rtlCol="0">
            <a:spAutoFit/>
          </a:bodyPr>
          <a:lstStyle/>
          <a:p>
            <a:pPr algn="ctr"/>
            <a:r>
              <a:rPr lang="en-GB" sz="2800" dirty="0" smtClean="0">
                <a:solidFill>
                  <a:schemeClr val="bg1"/>
                </a:solidFill>
              </a:rPr>
              <a:t>62 × 8 = </a:t>
            </a:r>
            <a:r>
              <a:rPr lang="en-GB" sz="2800" dirty="0" smtClean="0">
                <a:solidFill>
                  <a:srgbClr val="2DB6BE"/>
                </a:solidFill>
              </a:rPr>
              <a:t>496</a:t>
            </a:r>
            <a:endParaRPr lang="en-GB" sz="2800" dirty="0">
              <a:solidFill>
                <a:srgbClr val="2DB6BE"/>
              </a:solidFill>
            </a:endParaRPr>
          </a:p>
        </p:txBody>
      </p:sp>
      <p:sp>
        <p:nvSpPr>
          <p:cNvPr id="9" name="TextBox 8"/>
          <p:cNvSpPr txBox="1"/>
          <p:nvPr/>
        </p:nvSpPr>
        <p:spPr>
          <a:xfrm>
            <a:off x="4711700" y="1817134"/>
            <a:ext cx="3676650" cy="523220"/>
          </a:xfrm>
          <a:prstGeom prst="rect">
            <a:avLst/>
          </a:prstGeom>
          <a:solidFill>
            <a:srgbClr val="596DC3"/>
          </a:solidFill>
        </p:spPr>
        <p:txBody>
          <a:bodyPr wrap="square" rtlCol="0">
            <a:spAutoFit/>
          </a:bodyPr>
          <a:lstStyle/>
          <a:p>
            <a:pPr algn="ctr"/>
            <a:r>
              <a:rPr lang="en-GB" sz="2800" dirty="0" smtClean="0">
                <a:solidFill>
                  <a:schemeClr val="bg1"/>
                </a:solidFill>
              </a:rPr>
              <a:t>55 × 6 = </a:t>
            </a:r>
            <a:r>
              <a:rPr lang="en-GB" sz="2800" dirty="0" smtClean="0">
                <a:solidFill>
                  <a:srgbClr val="596DC3"/>
                </a:solidFill>
              </a:rPr>
              <a:t>330</a:t>
            </a:r>
            <a:endParaRPr lang="en-GB" sz="2800" dirty="0">
              <a:solidFill>
                <a:srgbClr val="596DC3"/>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600478466"/>
              </p:ext>
            </p:extLst>
          </p:nvPr>
        </p:nvGraphicFramePr>
        <p:xfrm>
          <a:off x="5803581" y="2744384"/>
          <a:ext cx="1483200" cy="1854200"/>
        </p:xfrm>
        <a:graphic>
          <a:graphicData uri="http://schemas.openxmlformats.org/drawingml/2006/table">
            <a:tbl>
              <a:tblPr>
                <a:tableStyleId>{5C22544A-7EE6-4342-B048-85BDC9FD1C3A}</a:tableStyleId>
              </a:tblPr>
              <a:tblGrid>
                <a:gridCol w="370800">
                  <a:extLst>
                    <a:ext uri="{9D8B030D-6E8A-4147-A177-3AD203B41FA5}">
                      <a16:colId xmlns:a16="http://schemas.microsoft.com/office/drawing/2014/main" val="20000"/>
                    </a:ext>
                  </a:extLst>
                </a:gridCol>
                <a:gridCol w="370800">
                  <a:extLst>
                    <a:ext uri="{9D8B030D-6E8A-4147-A177-3AD203B41FA5}">
                      <a16:colId xmlns:a16="http://schemas.microsoft.com/office/drawing/2014/main" val="20001"/>
                    </a:ext>
                  </a:extLst>
                </a:gridCol>
                <a:gridCol w="370800">
                  <a:extLst>
                    <a:ext uri="{9D8B030D-6E8A-4147-A177-3AD203B41FA5}">
                      <a16:colId xmlns:a16="http://schemas.microsoft.com/office/drawing/2014/main" val="20002"/>
                    </a:ext>
                  </a:extLst>
                </a:gridCol>
                <a:gridCol w="370800">
                  <a:extLst>
                    <a:ext uri="{9D8B030D-6E8A-4147-A177-3AD203B41FA5}">
                      <a16:colId xmlns:a16="http://schemas.microsoft.com/office/drawing/2014/main" val="20003"/>
                    </a:ext>
                  </a:extLst>
                </a:gridCol>
              </a:tblGrid>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smtClean="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smtClean="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3" name="TextBox 12"/>
          <p:cNvSpPr txBox="1"/>
          <p:nvPr/>
        </p:nvSpPr>
        <p:spPr>
          <a:xfrm>
            <a:off x="6555979" y="3857493"/>
            <a:ext cx="366017" cy="369332"/>
          </a:xfrm>
          <a:prstGeom prst="rect">
            <a:avLst/>
          </a:prstGeom>
          <a:noFill/>
        </p:spPr>
        <p:txBody>
          <a:bodyPr wrap="square" rtlCol="0">
            <a:spAutoFit/>
          </a:bodyPr>
          <a:lstStyle/>
          <a:p>
            <a:pPr algn="ctr"/>
            <a:r>
              <a:rPr lang="en-GB" dirty="0" smtClean="0">
                <a:solidFill>
                  <a:srgbClr val="00B050"/>
                </a:solidFill>
              </a:rPr>
              <a:t>3</a:t>
            </a:r>
            <a:endParaRPr lang="en-GB" dirty="0">
              <a:solidFill>
                <a:srgbClr val="00B050"/>
              </a:solidFill>
            </a:endParaRPr>
          </a:p>
        </p:txBody>
      </p:sp>
      <p:sp>
        <p:nvSpPr>
          <p:cNvPr id="14" name="TextBox 13"/>
          <p:cNvSpPr txBox="1"/>
          <p:nvPr/>
        </p:nvSpPr>
        <p:spPr>
          <a:xfrm>
            <a:off x="6181022" y="3857493"/>
            <a:ext cx="366017" cy="369332"/>
          </a:xfrm>
          <a:prstGeom prst="rect">
            <a:avLst/>
          </a:prstGeom>
          <a:noFill/>
        </p:spPr>
        <p:txBody>
          <a:bodyPr wrap="square" rtlCol="0">
            <a:spAutoFit/>
          </a:bodyPr>
          <a:lstStyle/>
          <a:p>
            <a:pPr algn="ctr"/>
            <a:r>
              <a:rPr lang="en-GB" dirty="0" smtClean="0">
                <a:solidFill>
                  <a:srgbClr val="00B050"/>
                </a:solidFill>
              </a:rPr>
              <a:t>3</a:t>
            </a:r>
            <a:endParaRPr lang="en-GB" dirty="0">
              <a:solidFill>
                <a:srgbClr val="00B050"/>
              </a:solidFill>
            </a:endParaRPr>
          </a:p>
        </p:txBody>
      </p:sp>
      <p:sp>
        <p:nvSpPr>
          <p:cNvPr id="15" name="TextBox 14"/>
          <p:cNvSpPr txBox="1"/>
          <p:nvPr/>
        </p:nvSpPr>
        <p:spPr>
          <a:xfrm>
            <a:off x="6916851" y="3857493"/>
            <a:ext cx="366017" cy="369332"/>
          </a:xfrm>
          <a:prstGeom prst="rect">
            <a:avLst/>
          </a:prstGeom>
          <a:noFill/>
        </p:spPr>
        <p:txBody>
          <a:bodyPr wrap="square" rtlCol="0">
            <a:spAutoFit/>
          </a:bodyPr>
          <a:lstStyle/>
          <a:p>
            <a:pPr algn="ctr"/>
            <a:r>
              <a:rPr lang="en-GB" dirty="0" smtClean="0">
                <a:solidFill>
                  <a:srgbClr val="00B050"/>
                </a:solidFill>
              </a:rPr>
              <a:t>0</a:t>
            </a:r>
            <a:endParaRPr lang="en-GB" dirty="0">
              <a:solidFill>
                <a:srgbClr val="00B050"/>
              </a:solidFill>
            </a:endParaRPr>
          </a:p>
        </p:txBody>
      </p:sp>
      <p:sp>
        <p:nvSpPr>
          <p:cNvPr id="16" name="TextBox 15"/>
          <p:cNvSpPr txBox="1"/>
          <p:nvPr/>
        </p:nvSpPr>
        <p:spPr>
          <a:xfrm>
            <a:off x="6178450" y="4256300"/>
            <a:ext cx="366017" cy="276999"/>
          </a:xfrm>
          <a:prstGeom prst="rect">
            <a:avLst/>
          </a:prstGeom>
          <a:noFill/>
        </p:spPr>
        <p:txBody>
          <a:bodyPr wrap="square" rtlCol="0">
            <a:spAutoFit/>
          </a:bodyPr>
          <a:lstStyle/>
          <a:p>
            <a:pPr algn="ctr"/>
            <a:r>
              <a:rPr lang="en-GB" baseline="30000" dirty="0" smtClean="0">
                <a:solidFill>
                  <a:srgbClr val="00B050"/>
                </a:solidFill>
              </a:rPr>
              <a:t>3</a:t>
            </a:r>
            <a:endParaRPr lang="en-GB" baseline="30000" dirty="0">
              <a:solidFill>
                <a:srgbClr val="00B050"/>
              </a:solidFill>
            </a:endParaRPr>
          </a:p>
        </p:txBody>
      </p:sp>
      <p:grpSp>
        <p:nvGrpSpPr>
          <p:cNvPr id="39" name="Group 38"/>
          <p:cNvGrpSpPr/>
          <p:nvPr/>
        </p:nvGrpSpPr>
        <p:grpSpPr>
          <a:xfrm>
            <a:off x="5799668" y="2746941"/>
            <a:ext cx="1485773" cy="1107996"/>
            <a:chOff x="5799668" y="2746941"/>
            <a:chExt cx="1485773" cy="1107996"/>
          </a:xfrm>
        </p:grpSpPr>
        <p:sp>
          <p:nvSpPr>
            <p:cNvPr id="17" name="TextBox 16"/>
            <p:cNvSpPr txBox="1"/>
            <p:nvPr/>
          </p:nvSpPr>
          <p:spPr>
            <a:xfrm>
              <a:off x="6555979" y="2746941"/>
              <a:ext cx="366017" cy="369332"/>
            </a:xfrm>
            <a:prstGeom prst="rect">
              <a:avLst/>
            </a:prstGeom>
            <a:noFill/>
          </p:spPr>
          <p:txBody>
            <a:bodyPr wrap="square" rtlCol="0">
              <a:spAutoFit/>
            </a:bodyPr>
            <a:lstStyle/>
            <a:p>
              <a:pPr algn="ctr"/>
              <a:r>
                <a:rPr lang="en-GB" dirty="0" smtClean="0">
                  <a:solidFill>
                    <a:srgbClr val="00B050"/>
                  </a:solidFill>
                </a:rPr>
                <a:t>T</a:t>
              </a:r>
              <a:endParaRPr lang="en-GB" dirty="0">
                <a:solidFill>
                  <a:srgbClr val="00B050"/>
                </a:solidFill>
              </a:endParaRPr>
            </a:p>
          </p:txBody>
        </p:sp>
        <p:sp>
          <p:nvSpPr>
            <p:cNvPr id="18" name="TextBox 17"/>
            <p:cNvSpPr txBox="1"/>
            <p:nvPr/>
          </p:nvSpPr>
          <p:spPr>
            <a:xfrm>
              <a:off x="6181022" y="2746941"/>
              <a:ext cx="366017" cy="369332"/>
            </a:xfrm>
            <a:prstGeom prst="rect">
              <a:avLst/>
            </a:prstGeom>
            <a:noFill/>
          </p:spPr>
          <p:txBody>
            <a:bodyPr wrap="square" rtlCol="0">
              <a:spAutoFit/>
            </a:bodyPr>
            <a:lstStyle/>
            <a:p>
              <a:pPr algn="ctr"/>
              <a:r>
                <a:rPr lang="en-GB" dirty="0" smtClean="0">
                  <a:solidFill>
                    <a:srgbClr val="00B050"/>
                  </a:solidFill>
                </a:rPr>
                <a:t>H</a:t>
              </a:r>
              <a:endParaRPr lang="en-GB" dirty="0">
                <a:solidFill>
                  <a:srgbClr val="00B050"/>
                </a:solidFill>
              </a:endParaRPr>
            </a:p>
          </p:txBody>
        </p:sp>
        <p:sp>
          <p:nvSpPr>
            <p:cNvPr id="19" name="TextBox 18"/>
            <p:cNvSpPr txBox="1"/>
            <p:nvPr/>
          </p:nvSpPr>
          <p:spPr>
            <a:xfrm>
              <a:off x="6916851" y="2746941"/>
              <a:ext cx="366017" cy="369332"/>
            </a:xfrm>
            <a:prstGeom prst="rect">
              <a:avLst/>
            </a:prstGeom>
            <a:noFill/>
          </p:spPr>
          <p:txBody>
            <a:bodyPr wrap="square" rtlCol="0">
              <a:spAutoFit/>
            </a:bodyPr>
            <a:lstStyle/>
            <a:p>
              <a:pPr algn="ctr"/>
              <a:r>
                <a:rPr lang="en-GB" dirty="0">
                  <a:solidFill>
                    <a:srgbClr val="00B050"/>
                  </a:solidFill>
                </a:rPr>
                <a:t>O</a:t>
              </a:r>
            </a:p>
          </p:txBody>
        </p:sp>
        <p:sp>
          <p:nvSpPr>
            <p:cNvPr id="20" name="TextBox 19"/>
            <p:cNvSpPr txBox="1"/>
            <p:nvPr/>
          </p:nvSpPr>
          <p:spPr>
            <a:xfrm>
              <a:off x="6555979" y="3116273"/>
              <a:ext cx="366017" cy="369332"/>
            </a:xfrm>
            <a:prstGeom prst="rect">
              <a:avLst/>
            </a:prstGeom>
            <a:noFill/>
          </p:spPr>
          <p:txBody>
            <a:bodyPr wrap="square" rtlCol="0">
              <a:spAutoFit/>
            </a:bodyPr>
            <a:lstStyle/>
            <a:p>
              <a:pPr algn="ctr"/>
              <a:r>
                <a:rPr lang="en-GB" dirty="0" smtClean="0">
                  <a:solidFill>
                    <a:srgbClr val="00B050"/>
                  </a:solidFill>
                </a:rPr>
                <a:t>5</a:t>
              </a:r>
              <a:endParaRPr lang="en-GB" dirty="0">
                <a:solidFill>
                  <a:srgbClr val="00B050"/>
                </a:solidFill>
              </a:endParaRPr>
            </a:p>
          </p:txBody>
        </p:sp>
        <p:sp>
          <p:nvSpPr>
            <p:cNvPr id="21" name="TextBox 20"/>
            <p:cNvSpPr txBox="1"/>
            <p:nvPr/>
          </p:nvSpPr>
          <p:spPr>
            <a:xfrm>
              <a:off x="6916851" y="3116273"/>
              <a:ext cx="366017" cy="369332"/>
            </a:xfrm>
            <a:prstGeom prst="rect">
              <a:avLst/>
            </a:prstGeom>
            <a:noFill/>
          </p:spPr>
          <p:txBody>
            <a:bodyPr wrap="square" rtlCol="0">
              <a:spAutoFit/>
            </a:bodyPr>
            <a:lstStyle/>
            <a:p>
              <a:pPr algn="ctr"/>
              <a:r>
                <a:rPr lang="en-GB" dirty="0" smtClean="0">
                  <a:solidFill>
                    <a:srgbClr val="00B050"/>
                  </a:solidFill>
                </a:rPr>
                <a:t>5</a:t>
              </a:r>
              <a:endParaRPr lang="en-GB" dirty="0">
                <a:solidFill>
                  <a:srgbClr val="00B050"/>
                </a:solidFill>
              </a:endParaRPr>
            </a:p>
          </p:txBody>
        </p:sp>
        <p:sp>
          <p:nvSpPr>
            <p:cNvPr id="22" name="TextBox 21"/>
            <p:cNvSpPr txBox="1"/>
            <p:nvPr/>
          </p:nvSpPr>
          <p:spPr>
            <a:xfrm>
              <a:off x="6919424" y="3485605"/>
              <a:ext cx="366017" cy="369332"/>
            </a:xfrm>
            <a:prstGeom prst="rect">
              <a:avLst/>
            </a:prstGeom>
            <a:noFill/>
          </p:spPr>
          <p:txBody>
            <a:bodyPr wrap="square" rtlCol="0">
              <a:spAutoFit/>
            </a:bodyPr>
            <a:lstStyle/>
            <a:p>
              <a:pPr algn="ctr"/>
              <a:r>
                <a:rPr lang="en-GB" dirty="0" smtClean="0">
                  <a:solidFill>
                    <a:srgbClr val="00B050"/>
                  </a:solidFill>
                </a:rPr>
                <a:t>6</a:t>
              </a:r>
              <a:endParaRPr lang="en-GB" dirty="0">
                <a:solidFill>
                  <a:srgbClr val="00B050"/>
                </a:solidFill>
              </a:endParaRPr>
            </a:p>
          </p:txBody>
        </p:sp>
        <p:sp>
          <p:nvSpPr>
            <p:cNvPr id="23" name="TextBox 22"/>
            <p:cNvSpPr txBox="1"/>
            <p:nvPr/>
          </p:nvSpPr>
          <p:spPr>
            <a:xfrm>
              <a:off x="5799668" y="3478045"/>
              <a:ext cx="366017" cy="369332"/>
            </a:xfrm>
            <a:prstGeom prst="rect">
              <a:avLst/>
            </a:prstGeom>
            <a:noFill/>
          </p:spPr>
          <p:txBody>
            <a:bodyPr wrap="square" rtlCol="0">
              <a:spAutoFit/>
            </a:bodyPr>
            <a:lstStyle/>
            <a:p>
              <a:pPr algn="ctr"/>
              <a:r>
                <a:rPr lang="en-GB" dirty="0" smtClean="0">
                  <a:solidFill>
                    <a:srgbClr val="00B050"/>
                  </a:solidFill>
                </a:rPr>
                <a:t>×</a:t>
              </a:r>
              <a:endParaRPr lang="en-GB" dirty="0">
                <a:solidFill>
                  <a:srgbClr val="00B050"/>
                </a:solidFill>
              </a:endParaRPr>
            </a:p>
          </p:txBody>
        </p:sp>
      </p:grpSp>
      <p:sp>
        <p:nvSpPr>
          <p:cNvPr id="24" name="TextBox 23"/>
          <p:cNvSpPr txBox="1"/>
          <p:nvPr/>
        </p:nvSpPr>
        <p:spPr>
          <a:xfrm>
            <a:off x="6549629" y="4256300"/>
            <a:ext cx="366017" cy="276999"/>
          </a:xfrm>
          <a:prstGeom prst="rect">
            <a:avLst/>
          </a:prstGeom>
          <a:noFill/>
        </p:spPr>
        <p:txBody>
          <a:bodyPr wrap="square" rtlCol="0">
            <a:spAutoFit/>
          </a:bodyPr>
          <a:lstStyle/>
          <a:p>
            <a:pPr algn="ctr"/>
            <a:r>
              <a:rPr lang="en-GB" baseline="30000" dirty="0" smtClean="0">
                <a:solidFill>
                  <a:srgbClr val="00B050"/>
                </a:solidFill>
              </a:rPr>
              <a:t>3</a:t>
            </a:r>
            <a:endParaRPr lang="en-GB" baseline="30000" dirty="0">
              <a:solidFill>
                <a:srgbClr val="00B050"/>
              </a:solidFill>
            </a:endParaRPr>
          </a:p>
        </p:txBody>
      </p:sp>
      <p:graphicFrame>
        <p:nvGraphicFramePr>
          <p:cNvPr id="25" name="Table 24"/>
          <p:cNvGraphicFramePr>
            <a:graphicFrameLocks noGrp="1"/>
          </p:cNvGraphicFramePr>
          <p:nvPr>
            <p:extLst>
              <p:ext uri="{D42A27DB-BD31-4B8C-83A1-F6EECF244321}">
                <p14:modId xmlns:p14="http://schemas.microsoft.com/office/powerpoint/2010/main" val="3796648594"/>
              </p:ext>
            </p:extLst>
          </p:nvPr>
        </p:nvGraphicFramePr>
        <p:xfrm>
          <a:off x="1863216" y="2744384"/>
          <a:ext cx="1483200" cy="1854200"/>
        </p:xfrm>
        <a:graphic>
          <a:graphicData uri="http://schemas.openxmlformats.org/drawingml/2006/table">
            <a:tbl>
              <a:tblPr>
                <a:tableStyleId>{5C22544A-7EE6-4342-B048-85BDC9FD1C3A}</a:tableStyleId>
              </a:tblPr>
              <a:tblGrid>
                <a:gridCol w="370800">
                  <a:extLst>
                    <a:ext uri="{9D8B030D-6E8A-4147-A177-3AD203B41FA5}">
                      <a16:colId xmlns:a16="http://schemas.microsoft.com/office/drawing/2014/main" val="20000"/>
                    </a:ext>
                  </a:extLst>
                </a:gridCol>
                <a:gridCol w="370800">
                  <a:extLst>
                    <a:ext uri="{9D8B030D-6E8A-4147-A177-3AD203B41FA5}">
                      <a16:colId xmlns:a16="http://schemas.microsoft.com/office/drawing/2014/main" val="20001"/>
                    </a:ext>
                  </a:extLst>
                </a:gridCol>
                <a:gridCol w="370800">
                  <a:extLst>
                    <a:ext uri="{9D8B030D-6E8A-4147-A177-3AD203B41FA5}">
                      <a16:colId xmlns:a16="http://schemas.microsoft.com/office/drawing/2014/main" val="20002"/>
                    </a:ext>
                  </a:extLst>
                </a:gridCol>
                <a:gridCol w="370800">
                  <a:extLst>
                    <a:ext uri="{9D8B030D-6E8A-4147-A177-3AD203B41FA5}">
                      <a16:colId xmlns:a16="http://schemas.microsoft.com/office/drawing/2014/main" val="20003"/>
                    </a:ext>
                  </a:extLst>
                </a:gridCol>
              </a:tblGrid>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smtClean="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smtClean="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6" name="TextBox 25"/>
          <p:cNvSpPr txBox="1"/>
          <p:nvPr/>
        </p:nvSpPr>
        <p:spPr>
          <a:xfrm>
            <a:off x="2615614" y="3857493"/>
            <a:ext cx="366017" cy="369332"/>
          </a:xfrm>
          <a:prstGeom prst="rect">
            <a:avLst/>
          </a:prstGeom>
          <a:noFill/>
        </p:spPr>
        <p:txBody>
          <a:bodyPr wrap="square" rtlCol="0">
            <a:spAutoFit/>
          </a:bodyPr>
          <a:lstStyle/>
          <a:p>
            <a:pPr algn="ctr"/>
            <a:r>
              <a:rPr lang="en-GB" dirty="0" smtClean="0">
                <a:solidFill>
                  <a:srgbClr val="00B050"/>
                </a:solidFill>
              </a:rPr>
              <a:t>9</a:t>
            </a:r>
            <a:endParaRPr lang="en-GB" dirty="0">
              <a:solidFill>
                <a:srgbClr val="00B050"/>
              </a:solidFill>
            </a:endParaRPr>
          </a:p>
        </p:txBody>
      </p:sp>
      <p:sp>
        <p:nvSpPr>
          <p:cNvPr id="27" name="TextBox 26"/>
          <p:cNvSpPr txBox="1"/>
          <p:nvPr/>
        </p:nvSpPr>
        <p:spPr>
          <a:xfrm>
            <a:off x="2240657" y="3857493"/>
            <a:ext cx="366017" cy="369332"/>
          </a:xfrm>
          <a:prstGeom prst="rect">
            <a:avLst/>
          </a:prstGeom>
          <a:noFill/>
        </p:spPr>
        <p:txBody>
          <a:bodyPr wrap="square" rtlCol="0">
            <a:spAutoFit/>
          </a:bodyPr>
          <a:lstStyle/>
          <a:p>
            <a:pPr algn="ctr"/>
            <a:r>
              <a:rPr lang="en-GB" dirty="0" smtClean="0">
                <a:solidFill>
                  <a:srgbClr val="00B050"/>
                </a:solidFill>
              </a:rPr>
              <a:t>4</a:t>
            </a:r>
            <a:endParaRPr lang="en-GB" dirty="0">
              <a:solidFill>
                <a:srgbClr val="00B050"/>
              </a:solidFill>
            </a:endParaRPr>
          </a:p>
        </p:txBody>
      </p:sp>
      <p:sp>
        <p:nvSpPr>
          <p:cNvPr id="28" name="TextBox 27"/>
          <p:cNvSpPr txBox="1"/>
          <p:nvPr/>
        </p:nvSpPr>
        <p:spPr>
          <a:xfrm>
            <a:off x="2976486" y="3857493"/>
            <a:ext cx="366017" cy="369332"/>
          </a:xfrm>
          <a:prstGeom prst="rect">
            <a:avLst/>
          </a:prstGeom>
          <a:noFill/>
        </p:spPr>
        <p:txBody>
          <a:bodyPr wrap="square" rtlCol="0">
            <a:spAutoFit/>
          </a:bodyPr>
          <a:lstStyle/>
          <a:p>
            <a:pPr algn="ctr"/>
            <a:r>
              <a:rPr lang="en-GB" dirty="0" smtClean="0">
                <a:solidFill>
                  <a:srgbClr val="00B050"/>
                </a:solidFill>
              </a:rPr>
              <a:t>6</a:t>
            </a:r>
            <a:endParaRPr lang="en-GB" dirty="0">
              <a:solidFill>
                <a:srgbClr val="00B050"/>
              </a:solidFill>
            </a:endParaRPr>
          </a:p>
        </p:txBody>
      </p:sp>
      <p:sp>
        <p:nvSpPr>
          <p:cNvPr id="29" name="TextBox 28"/>
          <p:cNvSpPr txBox="1"/>
          <p:nvPr/>
        </p:nvSpPr>
        <p:spPr>
          <a:xfrm>
            <a:off x="2238085" y="4256300"/>
            <a:ext cx="366017" cy="276999"/>
          </a:xfrm>
          <a:prstGeom prst="rect">
            <a:avLst/>
          </a:prstGeom>
          <a:noFill/>
        </p:spPr>
        <p:txBody>
          <a:bodyPr wrap="square" rtlCol="0">
            <a:spAutoFit/>
          </a:bodyPr>
          <a:lstStyle/>
          <a:p>
            <a:pPr algn="ctr"/>
            <a:r>
              <a:rPr lang="en-GB" baseline="30000" dirty="0" smtClean="0">
                <a:solidFill>
                  <a:srgbClr val="00B050"/>
                </a:solidFill>
              </a:rPr>
              <a:t>4</a:t>
            </a:r>
            <a:endParaRPr lang="en-GB" baseline="30000" dirty="0">
              <a:solidFill>
                <a:srgbClr val="00B050"/>
              </a:solidFill>
            </a:endParaRPr>
          </a:p>
        </p:txBody>
      </p:sp>
      <p:grpSp>
        <p:nvGrpSpPr>
          <p:cNvPr id="38" name="Group 37"/>
          <p:cNvGrpSpPr/>
          <p:nvPr/>
        </p:nvGrpSpPr>
        <p:grpSpPr>
          <a:xfrm>
            <a:off x="1859303" y="2746941"/>
            <a:ext cx="1485773" cy="1107996"/>
            <a:chOff x="1859303" y="2746941"/>
            <a:chExt cx="1485773" cy="1107996"/>
          </a:xfrm>
        </p:grpSpPr>
        <p:sp>
          <p:nvSpPr>
            <p:cNvPr id="30" name="TextBox 29"/>
            <p:cNvSpPr txBox="1"/>
            <p:nvPr/>
          </p:nvSpPr>
          <p:spPr>
            <a:xfrm>
              <a:off x="2615614" y="2746941"/>
              <a:ext cx="366017" cy="369332"/>
            </a:xfrm>
            <a:prstGeom prst="rect">
              <a:avLst/>
            </a:prstGeom>
            <a:noFill/>
          </p:spPr>
          <p:txBody>
            <a:bodyPr wrap="square" rtlCol="0">
              <a:spAutoFit/>
            </a:bodyPr>
            <a:lstStyle/>
            <a:p>
              <a:pPr algn="ctr"/>
              <a:r>
                <a:rPr lang="en-GB" dirty="0" smtClean="0">
                  <a:solidFill>
                    <a:srgbClr val="00B050"/>
                  </a:solidFill>
                </a:rPr>
                <a:t>T</a:t>
              </a:r>
              <a:endParaRPr lang="en-GB" dirty="0">
                <a:solidFill>
                  <a:srgbClr val="00B050"/>
                </a:solidFill>
              </a:endParaRPr>
            </a:p>
          </p:txBody>
        </p:sp>
        <p:sp>
          <p:nvSpPr>
            <p:cNvPr id="31" name="TextBox 30"/>
            <p:cNvSpPr txBox="1"/>
            <p:nvPr/>
          </p:nvSpPr>
          <p:spPr>
            <a:xfrm>
              <a:off x="2240657" y="2746941"/>
              <a:ext cx="366017" cy="369332"/>
            </a:xfrm>
            <a:prstGeom prst="rect">
              <a:avLst/>
            </a:prstGeom>
            <a:noFill/>
          </p:spPr>
          <p:txBody>
            <a:bodyPr wrap="square" rtlCol="0">
              <a:spAutoFit/>
            </a:bodyPr>
            <a:lstStyle/>
            <a:p>
              <a:pPr algn="ctr"/>
              <a:r>
                <a:rPr lang="en-GB" dirty="0" smtClean="0">
                  <a:solidFill>
                    <a:srgbClr val="00B050"/>
                  </a:solidFill>
                </a:rPr>
                <a:t>H</a:t>
              </a:r>
              <a:endParaRPr lang="en-GB" dirty="0">
                <a:solidFill>
                  <a:srgbClr val="00B050"/>
                </a:solidFill>
              </a:endParaRPr>
            </a:p>
          </p:txBody>
        </p:sp>
        <p:sp>
          <p:nvSpPr>
            <p:cNvPr id="32" name="TextBox 31"/>
            <p:cNvSpPr txBox="1"/>
            <p:nvPr/>
          </p:nvSpPr>
          <p:spPr>
            <a:xfrm>
              <a:off x="2976486" y="2746941"/>
              <a:ext cx="366017" cy="369332"/>
            </a:xfrm>
            <a:prstGeom prst="rect">
              <a:avLst/>
            </a:prstGeom>
            <a:noFill/>
          </p:spPr>
          <p:txBody>
            <a:bodyPr wrap="square" rtlCol="0">
              <a:spAutoFit/>
            </a:bodyPr>
            <a:lstStyle/>
            <a:p>
              <a:pPr algn="ctr"/>
              <a:r>
                <a:rPr lang="en-GB" dirty="0">
                  <a:solidFill>
                    <a:srgbClr val="00B050"/>
                  </a:solidFill>
                </a:rPr>
                <a:t>O</a:t>
              </a:r>
            </a:p>
          </p:txBody>
        </p:sp>
        <p:sp>
          <p:nvSpPr>
            <p:cNvPr id="33" name="TextBox 32"/>
            <p:cNvSpPr txBox="1"/>
            <p:nvPr/>
          </p:nvSpPr>
          <p:spPr>
            <a:xfrm>
              <a:off x="2615614" y="3116273"/>
              <a:ext cx="366017" cy="369332"/>
            </a:xfrm>
            <a:prstGeom prst="rect">
              <a:avLst/>
            </a:prstGeom>
            <a:noFill/>
          </p:spPr>
          <p:txBody>
            <a:bodyPr wrap="square" rtlCol="0">
              <a:spAutoFit/>
            </a:bodyPr>
            <a:lstStyle/>
            <a:p>
              <a:pPr algn="ctr"/>
              <a:r>
                <a:rPr lang="en-GB" dirty="0" smtClean="0">
                  <a:solidFill>
                    <a:srgbClr val="00B050"/>
                  </a:solidFill>
                </a:rPr>
                <a:t>6</a:t>
              </a:r>
              <a:endParaRPr lang="en-GB" dirty="0">
                <a:solidFill>
                  <a:srgbClr val="00B050"/>
                </a:solidFill>
              </a:endParaRPr>
            </a:p>
          </p:txBody>
        </p:sp>
        <p:sp>
          <p:nvSpPr>
            <p:cNvPr id="34" name="TextBox 33"/>
            <p:cNvSpPr txBox="1"/>
            <p:nvPr/>
          </p:nvSpPr>
          <p:spPr>
            <a:xfrm>
              <a:off x="2976486" y="3116273"/>
              <a:ext cx="366017" cy="369332"/>
            </a:xfrm>
            <a:prstGeom prst="rect">
              <a:avLst/>
            </a:prstGeom>
            <a:noFill/>
          </p:spPr>
          <p:txBody>
            <a:bodyPr wrap="square" rtlCol="0">
              <a:spAutoFit/>
            </a:bodyPr>
            <a:lstStyle/>
            <a:p>
              <a:pPr algn="ctr"/>
              <a:r>
                <a:rPr lang="en-GB" dirty="0" smtClean="0">
                  <a:solidFill>
                    <a:srgbClr val="00B050"/>
                  </a:solidFill>
                </a:rPr>
                <a:t>2</a:t>
              </a:r>
              <a:endParaRPr lang="en-GB" dirty="0">
                <a:solidFill>
                  <a:srgbClr val="00B050"/>
                </a:solidFill>
              </a:endParaRPr>
            </a:p>
          </p:txBody>
        </p:sp>
        <p:sp>
          <p:nvSpPr>
            <p:cNvPr id="35" name="TextBox 34"/>
            <p:cNvSpPr txBox="1"/>
            <p:nvPr/>
          </p:nvSpPr>
          <p:spPr>
            <a:xfrm>
              <a:off x="2979059" y="3485605"/>
              <a:ext cx="366017" cy="369332"/>
            </a:xfrm>
            <a:prstGeom prst="rect">
              <a:avLst/>
            </a:prstGeom>
            <a:noFill/>
          </p:spPr>
          <p:txBody>
            <a:bodyPr wrap="square" rtlCol="0">
              <a:spAutoFit/>
            </a:bodyPr>
            <a:lstStyle/>
            <a:p>
              <a:pPr algn="ctr"/>
              <a:r>
                <a:rPr lang="en-GB" dirty="0" smtClean="0">
                  <a:solidFill>
                    <a:srgbClr val="00B050"/>
                  </a:solidFill>
                </a:rPr>
                <a:t>8</a:t>
              </a:r>
              <a:endParaRPr lang="en-GB" dirty="0">
                <a:solidFill>
                  <a:srgbClr val="00B050"/>
                </a:solidFill>
              </a:endParaRPr>
            </a:p>
          </p:txBody>
        </p:sp>
        <p:sp>
          <p:nvSpPr>
            <p:cNvPr id="36" name="TextBox 35"/>
            <p:cNvSpPr txBox="1"/>
            <p:nvPr/>
          </p:nvSpPr>
          <p:spPr>
            <a:xfrm>
              <a:off x="1859303" y="3478045"/>
              <a:ext cx="366017" cy="369332"/>
            </a:xfrm>
            <a:prstGeom prst="rect">
              <a:avLst/>
            </a:prstGeom>
            <a:noFill/>
          </p:spPr>
          <p:txBody>
            <a:bodyPr wrap="square" rtlCol="0">
              <a:spAutoFit/>
            </a:bodyPr>
            <a:lstStyle/>
            <a:p>
              <a:pPr algn="ctr"/>
              <a:r>
                <a:rPr lang="en-GB" dirty="0" smtClean="0">
                  <a:solidFill>
                    <a:srgbClr val="00B050"/>
                  </a:solidFill>
                </a:rPr>
                <a:t>×</a:t>
              </a:r>
              <a:endParaRPr lang="en-GB" dirty="0">
                <a:solidFill>
                  <a:srgbClr val="00B050"/>
                </a:solidFill>
              </a:endParaRPr>
            </a:p>
          </p:txBody>
        </p:sp>
      </p:grpSp>
      <p:sp>
        <p:nvSpPr>
          <p:cNvPr id="37" name="TextBox 36"/>
          <p:cNvSpPr txBox="1"/>
          <p:nvPr/>
        </p:nvSpPr>
        <p:spPr>
          <a:xfrm>
            <a:off x="2609264" y="4256300"/>
            <a:ext cx="366017" cy="276999"/>
          </a:xfrm>
          <a:prstGeom prst="rect">
            <a:avLst/>
          </a:prstGeom>
          <a:noFill/>
        </p:spPr>
        <p:txBody>
          <a:bodyPr wrap="square" rtlCol="0">
            <a:spAutoFit/>
          </a:bodyPr>
          <a:lstStyle/>
          <a:p>
            <a:pPr algn="ctr"/>
            <a:r>
              <a:rPr lang="en-GB" baseline="30000" dirty="0" smtClean="0">
                <a:solidFill>
                  <a:srgbClr val="00B050"/>
                </a:solidFill>
              </a:rPr>
              <a:t>1</a:t>
            </a:r>
            <a:endParaRPr lang="en-GB" baseline="30000" dirty="0">
              <a:solidFill>
                <a:srgbClr val="00B050"/>
              </a:solidFill>
            </a:endParaRPr>
          </a:p>
        </p:txBody>
      </p:sp>
      <p:sp>
        <p:nvSpPr>
          <p:cNvPr id="40" name="TextBox 39"/>
          <p:cNvSpPr txBox="1"/>
          <p:nvPr/>
        </p:nvSpPr>
        <p:spPr>
          <a:xfrm>
            <a:off x="2928494" y="1817134"/>
            <a:ext cx="814824" cy="523220"/>
          </a:xfrm>
          <a:prstGeom prst="rect">
            <a:avLst/>
          </a:prstGeom>
          <a:noFill/>
        </p:spPr>
        <p:txBody>
          <a:bodyPr wrap="square" rtlCol="0">
            <a:spAutoFit/>
          </a:bodyPr>
          <a:lstStyle/>
          <a:p>
            <a:pPr algn="ctr"/>
            <a:r>
              <a:rPr lang="en-GB" sz="2800" b="1" dirty="0" smtClean="0">
                <a:ln w="9525" cmpd="sng">
                  <a:solidFill>
                    <a:schemeClr val="bg1"/>
                  </a:solidFill>
                  <a:prstDash val="solid"/>
                </a:ln>
                <a:solidFill>
                  <a:srgbClr val="00B050"/>
                </a:solidFill>
              </a:rPr>
              <a:t>496</a:t>
            </a:r>
            <a:endParaRPr lang="en-GB" sz="2800" b="1" dirty="0">
              <a:ln w="9525" cmpd="sng">
                <a:solidFill>
                  <a:schemeClr val="bg1"/>
                </a:solidFill>
                <a:prstDash val="solid"/>
              </a:ln>
              <a:solidFill>
                <a:srgbClr val="00B050"/>
              </a:solidFill>
            </a:endParaRPr>
          </a:p>
        </p:txBody>
      </p:sp>
      <p:sp>
        <p:nvSpPr>
          <p:cNvPr id="41" name="TextBox 40"/>
          <p:cNvSpPr txBox="1"/>
          <p:nvPr/>
        </p:nvSpPr>
        <p:spPr>
          <a:xfrm>
            <a:off x="6849240" y="1817134"/>
            <a:ext cx="814824" cy="523220"/>
          </a:xfrm>
          <a:prstGeom prst="rect">
            <a:avLst/>
          </a:prstGeom>
          <a:noFill/>
        </p:spPr>
        <p:txBody>
          <a:bodyPr wrap="square" rtlCol="0">
            <a:spAutoFit/>
          </a:bodyPr>
          <a:lstStyle/>
          <a:p>
            <a:pPr algn="ctr"/>
            <a:r>
              <a:rPr lang="en-GB" sz="2800" b="1" dirty="0" smtClean="0">
                <a:ln w="9525" cmpd="sng">
                  <a:solidFill>
                    <a:schemeClr val="bg1"/>
                  </a:solidFill>
                  <a:prstDash val="solid"/>
                </a:ln>
                <a:solidFill>
                  <a:srgbClr val="00B050"/>
                </a:solidFill>
              </a:rPr>
              <a:t>330</a:t>
            </a:r>
            <a:endParaRPr lang="en-GB" sz="2800" b="1" dirty="0">
              <a:ln w="9525" cmpd="sng">
                <a:solidFill>
                  <a:schemeClr val="bg1"/>
                </a:solidFill>
                <a:prstDash val="solid"/>
              </a:ln>
              <a:solidFill>
                <a:srgbClr val="00B050"/>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945" y="3854937"/>
            <a:ext cx="2507740" cy="2419522"/>
          </a:xfrm>
          <a:prstGeom prst="rect">
            <a:avLst/>
          </a:prstGeom>
        </p:spPr>
      </p:pic>
    </p:spTree>
    <p:extLst>
      <p:ext uri="{BB962C8B-B14F-4D97-AF65-F5344CB8AC3E}">
        <p14:creationId xmlns:p14="http://schemas.microsoft.com/office/powerpoint/2010/main" val="13102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4" grpId="0"/>
      <p:bldP spid="26" grpId="0"/>
      <p:bldP spid="27" grpId="0"/>
      <p:bldP spid="28" grpId="0"/>
      <p:bldP spid="29" grpId="0"/>
      <p:bldP spid="37"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6" name="Rectangle 5"/>
          <p:cNvSpPr/>
          <p:nvPr/>
        </p:nvSpPr>
        <p:spPr>
          <a:xfrm>
            <a:off x="445574" y="702863"/>
            <a:ext cx="2923702"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2 Digits by 1 Digit</a:t>
            </a:r>
            <a:endParaRPr lang="en-GB" sz="1600" b="1" dirty="0">
              <a:solidFill>
                <a:schemeClr val="bg1"/>
              </a:solidFill>
            </a:endParaRPr>
          </a:p>
        </p:txBody>
      </p:sp>
      <p:sp>
        <p:nvSpPr>
          <p:cNvPr id="30" name="Rectangle 29"/>
          <p:cNvSpPr/>
          <p:nvPr/>
        </p:nvSpPr>
        <p:spPr>
          <a:xfrm>
            <a:off x="3369276"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smtClean="0">
                <a:solidFill>
                  <a:schemeClr val="bg1"/>
                </a:solidFill>
              </a:rPr>
              <a:t>Deeper</a:t>
            </a:r>
            <a:endParaRPr lang="en-GB" sz="1600" b="1" dirty="0">
              <a:solidFill>
                <a:schemeClr val="bg1"/>
              </a:solidFill>
            </a:endParaRPr>
          </a:p>
        </p:txBody>
      </p:sp>
      <p:cxnSp>
        <p:nvCxnSpPr>
          <p:cNvPr id="68" name="Straight Connector 67"/>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650" y="1306259"/>
            <a:ext cx="7632700" cy="276999"/>
          </a:xfrm>
          <a:prstGeom prst="rect">
            <a:avLst/>
          </a:prstGeom>
          <a:noFill/>
        </p:spPr>
        <p:txBody>
          <a:bodyPr wrap="square" lIns="0" tIns="0" rIns="0" bIns="0" rtlCol="0">
            <a:spAutoFit/>
          </a:bodyPr>
          <a:lstStyle/>
          <a:p>
            <a:r>
              <a:rPr lang="en-GB" dirty="0"/>
              <a:t>Read the statement below. Is it true or false? Explain your answer</a:t>
            </a:r>
            <a:r>
              <a:rPr lang="en-GB" dirty="0" smtClean="0"/>
              <a:t>.</a:t>
            </a:r>
            <a:endParaRPr lang="en-GB" dirty="0"/>
          </a:p>
        </p:txBody>
      </p:sp>
      <p:grpSp>
        <p:nvGrpSpPr>
          <p:cNvPr id="3" name="Group 2"/>
          <p:cNvGrpSpPr/>
          <p:nvPr/>
        </p:nvGrpSpPr>
        <p:grpSpPr>
          <a:xfrm>
            <a:off x="2416208" y="1774919"/>
            <a:ext cx="2667000" cy="1514475"/>
            <a:chOff x="4635501" y="2181225"/>
            <a:chExt cx="2667000" cy="1514475"/>
          </a:xfrm>
        </p:grpSpPr>
        <p:sp>
          <p:nvSpPr>
            <p:cNvPr id="2" name="Oval Callout 1"/>
            <p:cNvSpPr/>
            <p:nvPr/>
          </p:nvSpPr>
          <p:spPr>
            <a:xfrm>
              <a:off x="4635501" y="2181225"/>
              <a:ext cx="2667000" cy="1514475"/>
            </a:xfrm>
            <a:prstGeom prst="wedgeEllipseCallout">
              <a:avLst>
                <a:gd name="adj1" fmla="val -70806"/>
                <a:gd name="adj2" fmla="val -2474"/>
              </a:avLst>
            </a:prstGeom>
            <a:solidFill>
              <a:srgbClr val="2D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851400" y="2399526"/>
              <a:ext cx="2297339" cy="1107996"/>
            </a:xfrm>
            <a:prstGeom prst="rect">
              <a:avLst/>
            </a:prstGeom>
            <a:noFill/>
          </p:spPr>
          <p:txBody>
            <a:bodyPr wrap="square" lIns="0" tIns="0" rIns="0" bIns="0" rtlCol="0">
              <a:spAutoFit/>
            </a:bodyPr>
            <a:lstStyle/>
            <a:p>
              <a:pPr algn="ctr"/>
              <a:r>
                <a:rPr lang="en-GB" dirty="0">
                  <a:solidFill>
                    <a:schemeClr val="bg1"/>
                  </a:solidFill>
                </a:rPr>
                <a:t>When multiplying </a:t>
              </a:r>
              <a:r>
                <a:rPr lang="en-GB" dirty="0" smtClean="0">
                  <a:solidFill>
                    <a:schemeClr val="bg1"/>
                  </a:solidFill>
                </a:rPr>
                <a:t/>
              </a:r>
              <a:br>
                <a:rPr lang="en-GB" dirty="0" smtClean="0">
                  <a:solidFill>
                    <a:schemeClr val="bg1"/>
                  </a:solidFill>
                </a:rPr>
              </a:br>
              <a:r>
                <a:rPr lang="en-GB" dirty="0" smtClean="0">
                  <a:solidFill>
                    <a:schemeClr val="bg1"/>
                  </a:solidFill>
                </a:rPr>
                <a:t>a </a:t>
              </a:r>
              <a:r>
                <a:rPr lang="en-GB" dirty="0">
                  <a:solidFill>
                    <a:schemeClr val="bg1"/>
                  </a:solidFill>
                </a:rPr>
                <a:t>2-digit number by </a:t>
              </a:r>
              <a:r>
                <a:rPr lang="en-GB" dirty="0" smtClean="0">
                  <a:solidFill>
                    <a:schemeClr val="bg1"/>
                  </a:solidFill>
                </a:rPr>
                <a:t>2, </a:t>
              </a:r>
              <a:r>
                <a:rPr lang="en-GB" dirty="0">
                  <a:solidFill>
                    <a:schemeClr val="bg1"/>
                  </a:solidFill>
                </a:rPr>
                <a:t>you will never need to exchange.</a:t>
              </a:r>
            </a:p>
          </p:txBody>
        </p:sp>
      </p:grpSp>
      <p:sp>
        <p:nvSpPr>
          <p:cNvPr id="4" name="TextBox 3"/>
          <p:cNvSpPr txBox="1"/>
          <p:nvPr/>
        </p:nvSpPr>
        <p:spPr>
          <a:xfrm>
            <a:off x="2294966" y="3429000"/>
            <a:ext cx="3894820" cy="2108269"/>
          </a:xfrm>
          <a:prstGeom prst="rect">
            <a:avLst/>
          </a:prstGeom>
          <a:noFill/>
        </p:spPr>
        <p:txBody>
          <a:bodyPr wrap="square" rtlCol="0">
            <a:spAutoFit/>
          </a:bodyPr>
          <a:lstStyle/>
          <a:p>
            <a:pPr algn="just">
              <a:spcAft>
                <a:spcPts val="600"/>
              </a:spcAft>
            </a:pPr>
            <a:r>
              <a:rPr lang="en-GB" dirty="0">
                <a:solidFill>
                  <a:srgbClr val="00B050"/>
                </a:solidFill>
              </a:rPr>
              <a:t>False. </a:t>
            </a:r>
            <a:r>
              <a:rPr lang="en-GB" dirty="0" smtClean="0">
                <a:solidFill>
                  <a:srgbClr val="00B050"/>
                </a:solidFill>
              </a:rPr>
              <a:t>If </a:t>
            </a:r>
            <a:r>
              <a:rPr lang="en-GB" dirty="0">
                <a:solidFill>
                  <a:srgbClr val="00B050"/>
                </a:solidFill>
              </a:rPr>
              <a:t>the 2-digit number contains digits that are 5 or larger, you will need to exchange because you will get an amount higher than 9 when multiplying by 2. </a:t>
            </a:r>
            <a:endParaRPr lang="en-GB" dirty="0" smtClean="0">
              <a:solidFill>
                <a:srgbClr val="00B050"/>
              </a:solidFill>
            </a:endParaRPr>
          </a:p>
          <a:p>
            <a:pPr>
              <a:spcAft>
                <a:spcPts val="600"/>
              </a:spcAft>
            </a:pPr>
            <a:r>
              <a:rPr lang="en-GB" dirty="0" smtClean="0">
                <a:solidFill>
                  <a:srgbClr val="00B050"/>
                </a:solidFill>
              </a:rPr>
              <a:t>Therefore</a:t>
            </a:r>
            <a:r>
              <a:rPr lang="en-GB" dirty="0">
                <a:solidFill>
                  <a:srgbClr val="00B050"/>
                </a:solidFill>
              </a:rPr>
              <a:t>, you </a:t>
            </a:r>
            <a:r>
              <a:rPr lang="en-GB" dirty="0" smtClean="0">
                <a:solidFill>
                  <a:srgbClr val="00B050"/>
                </a:solidFill>
              </a:rPr>
              <a:t>will need </a:t>
            </a:r>
            <a:br>
              <a:rPr lang="en-GB" dirty="0" smtClean="0">
                <a:solidFill>
                  <a:srgbClr val="00B050"/>
                </a:solidFill>
              </a:rPr>
            </a:br>
            <a:r>
              <a:rPr lang="en-GB" dirty="0" smtClean="0">
                <a:solidFill>
                  <a:srgbClr val="00B050"/>
                </a:solidFill>
              </a:rPr>
              <a:t>to regroup</a:t>
            </a:r>
            <a:r>
              <a:rPr lang="en-GB" dirty="0">
                <a:solidFill>
                  <a:srgbClr val="00B050"/>
                </a:solidFill>
              </a:rPr>
              <a:t>, e.g</a:t>
            </a:r>
            <a:r>
              <a:rPr lang="en-GB" dirty="0" smtClean="0">
                <a:solidFill>
                  <a:srgbClr val="00B050"/>
                </a:solidFill>
              </a:rPr>
              <a:t>.</a:t>
            </a:r>
            <a:endParaRPr lang="en-GB" dirty="0">
              <a:solidFill>
                <a:srgbClr val="00B05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929610939"/>
              </p:ext>
            </p:extLst>
          </p:nvPr>
        </p:nvGraphicFramePr>
        <p:xfrm>
          <a:off x="5123089" y="4761900"/>
          <a:ext cx="972000" cy="1296000"/>
        </p:xfrm>
        <a:graphic>
          <a:graphicData uri="http://schemas.openxmlformats.org/drawingml/2006/table">
            <a:tbl>
              <a:tblPr>
                <a:tableStyleId>{5C22544A-7EE6-4342-B048-85BDC9FD1C3A}</a:tableStyleId>
              </a:tblPr>
              <a:tblGrid>
                <a:gridCol w="324000">
                  <a:extLst>
                    <a:ext uri="{9D8B030D-6E8A-4147-A177-3AD203B41FA5}">
                      <a16:colId xmlns:a16="http://schemas.microsoft.com/office/drawing/2014/main" val="20000"/>
                    </a:ext>
                  </a:extLst>
                </a:gridCol>
                <a:gridCol w="324000">
                  <a:extLst>
                    <a:ext uri="{9D8B030D-6E8A-4147-A177-3AD203B41FA5}">
                      <a16:colId xmlns:a16="http://schemas.microsoft.com/office/drawing/2014/main" val="20001"/>
                    </a:ext>
                  </a:extLst>
                </a:gridCol>
                <a:gridCol w="324000">
                  <a:extLst>
                    <a:ext uri="{9D8B030D-6E8A-4147-A177-3AD203B41FA5}">
                      <a16:colId xmlns:a16="http://schemas.microsoft.com/office/drawing/2014/main" val="20002"/>
                    </a:ext>
                  </a:extLst>
                </a:gridCol>
              </a:tblGrid>
              <a:tr h="324000">
                <a:tc>
                  <a:txBody>
                    <a:bodyPr/>
                    <a:lstStyle/>
                    <a:p>
                      <a:pPr algn="ctr"/>
                      <a:endParaRPr lang="en-GB"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solidFill>
                            <a:srgbClr val="00B050"/>
                          </a:solidFill>
                        </a:rPr>
                        <a:t>2</a:t>
                      </a:r>
                      <a:endParaRPr lang="en-GB"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solidFill>
                            <a:srgbClr val="00B050"/>
                          </a:solidFill>
                        </a:rPr>
                        <a:t>6</a:t>
                      </a:r>
                      <a:endParaRPr lang="en-GB"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4000">
                <a:tc>
                  <a:txBody>
                    <a:bodyPr/>
                    <a:lstStyle/>
                    <a:p>
                      <a:pPr algn="ctr"/>
                      <a:r>
                        <a:rPr lang="en-GB" dirty="0" smtClean="0">
                          <a:solidFill>
                            <a:srgbClr val="00B050"/>
                          </a:solidFill>
                        </a:rPr>
                        <a:t>×</a:t>
                      </a:r>
                      <a:endParaRPr lang="en-GB"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solidFill>
                            <a:srgbClr val="00B050"/>
                          </a:solidFill>
                        </a:rPr>
                        <a:t>2</a:t>
                      </a:r>
                      <a:endParaRPr lang="en-GB"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4000">
                <a:tc>
                  <a:txBody>
                    <a:bodyPr/>
                    <a:lstStyle/>
                    <a:p>
                      <a:pPr algn="ctr"/>
                      <a:endParaRPr lang="en-GB"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solidFill>
                            <a:srgbClr val="00B050"/>
                          </a:solidFill>
                        </a:rPr>
                        <a:t>5</a:t>
                      </a:r>
                      <a:endParaRPr lang="en-GB"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solidFill>
                            <a:srgbClr val="00B050"/>
                          </a:solidFill>
                        </a:rPr>
                        <a:t>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24000">
                <a:tc>
                  <a:txBody>
                    <a:bodyPr/>
                    <a:lstStyle/>
                    <a:p>
                      <a:pPr algn="ctr"/>
                      <a:endParaRPr lang="en-GB"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baseline="30000" dirty="0" smtClean="0">
                          <a:solidFill>
                            <a:srgbClr val="00B050"/>
                          </a:solidFill>
                        </a:rPr>
                        <a:t>1</a:t>
                      </a:r>
                      <a:endParaRPr lang="en-GB" baseline="30000" dirty="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smtClean="0">
                        <a:solidFill>
                          <a:srgbClr val="00B050"/>
                        </a:solidFill>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58497"/>
          <a:stretch/>
        </p:blipFill>
        <p:spPr>
          <a:xfrm>
            <a:off x="729274" y="1966572"/>
            <a:ext cx="1662235" cy="4724950"/>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2717" r="-14502"/>
          <a:stretch/>
        </p:blipFill>
        <p:spPr>
          <a:xfrm>
            <a:off x="6095089" y="1548850"/>
            <a:ext cx="2875084" cy="4724950"/>
          </a:xfrm>
          <a:prstGeom prst="rect">
            <a:avLst/>
          </a:prstGeom>
        </p:spPr>
      </p:pic>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6" name="Rectangle 5"/>
          <p:cNvSpPr/>
          <p:nvPr/>
        </p:nvSpPr>
        <p:spPr>
          <a:xfrm>
            <a:off x="445574" y="702863"/>
            <a:ext cx="2923702"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2 Digits by 1 Digit</a:t>
            </a:r>
            <a:endParaRPr lang="en-GB" sz="1600" b="1" dirty="0">
              <a:solidFill>
                <a:schemeClr val="bg1"/>
              </a:solidFill>
            </a:endParaRPr>
          </a:p>
        </p:txBody>
      </p:sp>
      <p:sp>
        <p:nvSpPr>
          <p:cNvPr id="30" name="Rectangle 29"/>
          <p:cNvSpPr/>
          <p:nvPr/>
        </p:nvSpPr>
        <p:spPr>
          <a:xfrm>
            <a:off x="3369276"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smtClean="0">
                <a:solidFill>
                  <a:schemeClr val="bg1"/>
                </a:solidFill>
              </a:rPr>
              <a:t>Deeper</a:t>
            </a:r>
            <a:endParaRPr lang="en-GB" sz="1600" b="1" dirty="0">
              <a:solidFill>
                <a:schemeClr val="bg1"/>
              </a:solidFill>
            </a:endParaRPr>
          </a:p>
        </p:txBody>
      </p:sp>
      <p:cxnSp>
        <p:nvCxnSpPr>
          <p:cNvPr id="68" name="Straight Connector 67"/>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650" y="1359955"/>
            <a:ext cx="7632700" cy="276999"/>
          </a:xfrm>
          <a:prstGeom prst="rect">
            <a:avLst/>
          </a:prstGeom>
          <a:noFill/>
        </p:spPr>
        <p:txBody>
          <a:bodyPr wrap="square" lIns="0" tIns="0" rIns="0" bIns="0" rtlCol="0">
            <a:spAutoFit/>
          </a:bodyPr>
          <a:lstStyle/>
          <a:p>
            <a:r>
              <a:rPr lang="en-GB" dirty="0"/>
              <a:t>Which of these methods is the odd one out? Explain your reasoning.</a:t>
            </a:r>
          </a:p>
        </p:txBody>
      </p:sp>
      <p:graphicFrame>
        <p:nvGraphicFramePr>
          <p:cNvPr id="12" name="Table 11"/>
          <p:cNvGraphicFramePr>
            <a:graphicFrameLocks noGrp="1"/>
          </p:cNvGraphicFramePr>
          <p:nvPr>
            <p:extLst>
              <p:ext uri="{D42A27DB-BD31-4B8C-83A1-F6EECF244321}">
                <p14:modId xmlns:p14="http://schemas.microsoft.com/office/powerpoint/2010/main" val="2937497228"/>
              </p:ext>
            </p:extLst>
          </p:nvPr>
        </p:nvGraphicFramePr>
        <p:xfrm>
          <a:off x="3336618" y="2275143"/>
          <a:ext cx="2497196" cy="2225040"/>
        </p:xfrm>
        <a:graphic>
          <a:graphicData uri="http://schemas.openxmlformats.org/drawingml/2006/table">
            <a:tbl>
              <a:tblPr>
                <a:tableStyleId>{5C22544A-7EE6-4342-B048-85BDC9FD1C3A}</a:tableStyleId>
              </a:tblPr>
              <a:tblGrid>
                <a:gridCol w="370800">
                  <a:extLst>
                    <a:ext uri="{9D8B030D-6E8A-4147-A177-3AD203B41FA5}">
                      <a16:colId xmlns:a16="http://schemas.microsoft.com/office/drawing/2014/main" val="20000"/>
                    </a:ext>
                  </a:extLst>
                </a:gridCol>
                <a:gridCol w="370800">
                  <a:extLst>
                    <a:ext uri="{9D8B030D-6E8A-4147-A177-3AD203B41FA5}">
                      <a16:colId xmlns:a16="http://schemas.microsoft.com/office/drawing/2014/main" val="20001"/>
                    </a:ext>
                  </a:extLst>
                </a:gridCol>
                <a:gridCol w="370800">
                  <a:extLst>
                    <a:ext uri="{9D8B030D-6E8A-4147-A177-3AD203B41FA5}">
                      <a16:colId xmlns:a16="http://schemas.microsoft.com/office/drawing/2014/main" val="20002"/>
                    </a:ext>
                  </a:extLst>
                </a:gridCol>
                <a:gridCol w="370800">
                  <a:extLst>
                    <a:ext uri="{9D8B030D-6E8A-4147-A177-3AD203B41FA5}">
                      <a16:colId xmlns:a16="http://schemas.microsoft.com/office/drawing/2014/main" val="20003"/>
                    </a:ext>
                  </a:extLst>
                </a:gridCol>
                <a:gridCol w="1013996">
                  <a:extLst>
                    <a:ext uri="{9D8B030D-6E8A-4147-A177-3AD203B41FA5}">
                      <a16:colId xmlns:a16="http://schemas.microsoft.com/office/drawing/2014/main" val="20004"/>
                    </a:ext>
                  </a:extLst>
                </a:gridCol>
              </a:tblGrid>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H</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O</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5</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6</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GB" dirty="0" smtClean="0"/>
                        <a: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4</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4</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GB" dirty="0" smtClean="0"/>
                        <a:t>(4 × 6)</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GB" dirty="0" smtClean="0"/>
                        <a: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0</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0</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t>(4 × 50)</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4</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664271085"/>
              </p:ext>
            </p:extLst>
          </p:nvPr>
        </p:nvGraphicFramePr>
        <p:xfrm>
          <a:off x="6251762" y="2269038"/>
          <a:ext cx="1483200" cy="1854200"/>
        </p:xfrm>
        <a:graphic>
          <a:graphicData uri="http://schemas.openxmlformats.org/drawingml/2006/table">
            <a:tbl>
              <a:tblPr>
                <a:tableStyleId>{5C22544A-7EE6-4342-B048-85BDC9FD1C3A}</a:tableStyleId>
              </a:tblPr>
              <a:tblGrid>
                <a:gridCol w="370800">
                  <a:extLst>
                    <a:ext uri="{9D8B030D-6E8A-4147-A177-3AD203B41FA5}">
                      <a16:colId xmlns:a16="http://schemas.microsoft.com/office/drawing/2014/main" val="20000"/>
                    </a:ext>
                  </a:extLst>
                </a:gridCol>
                <a:gridCol w="370800">
                  <a:extLst>
                    <a:ext uri="{9D8B030D-6E8A-4147-A177-3AD203B41FA5}">
                      <a16:colId xmlns:a16="http://schemas.microsoft.com/office/drawing/2014/main" val="20001"/>
                    </a:ext>
                  </a:extLst>
                </a:gridCol>
                <a:gridCol w="370800">
                  <a:extLst>
                    <a:ext uri="{9D8B030D-6E8A-4147-A177-3AD203B41FA5}">
                      <a16:colId xmlns:a16="http://schemas.microsoft.com/office/drawing/2014/main" val="20002"/>
                    </a:ext>
                  </a:extLst>
                </a:gridCol>
                <a:gridCol w="370800">
                  <a:extLst>
                    <a:ext uri="{9D8B030D-6E8A-4147-A177-3AD203B41FA5}">
                      <a16:colId xmlns:a16="http://schemas.microsoft.com/office/drawing/2014/main" val="20003"/>
                    </a:ext>
                  </a:extLst>
                </a:gridCol>
              </a:tblGrid>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H</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O</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9</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7</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GB" dirty="0" smtClean="0"/>
                        <a: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1</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9</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baseline="30000" dirty="0" smtClean="0"/>
                        <a:t>1</a:t>
                      </a:r>
                      <a:endParaRPr lang="en-GB" baseline="300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baseline="30000" dirty="0" smtClean="0"/>
                        <a:t>1</a:t>
                      </a:r>
                      <a:endParaRPr lang="en-GB" baseline="300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smtClean="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620744123"/>
              </p:ext>
            </p:extLst>
          </p:nvPr>
        </p:nvGraphicFramePr>
        <p:xfrm>
          <a:off x="1435470" y="2269038"/>
          <a:ext cx="1483200" cy="1854200"/>
        </p:xfrm>
        <a:graphic>
          <a:graphicData uri="http://schemas.openxmlformats.org/drawingml/2006/table">
            <a:tbl>
              <a:tblPr>
                <a:tableStyleId>{5C22544A-7EE6-4342-B048-85BDC9FD1C3A}</a:tableStyleId>
              </a:tblPr>
              <a:tblGrid>
                <a:gridCol w="370800">
                  <a:extLst>
                    <a:ext uri="{9D8B030D-6E8A-4147-A177-3AD203B41FA5}">
                      <a16:colId xmlns:a16="http://schemas.microsoft.com/office/drawing/2014/main" val="20000"/>
                    </a:ext>
                  </a:extLst>
                </a:gridCol>
                <a:gridCol w="370800">
                  <a:extLst>
                    <a:ext uri="{9D8B030D-6E8A-4147-A177-3AD203B41FA5}">
                      <a16:colId xmlns:a16="http://schemas.microsoft.com/office/drawing/2014/main" val="20001"/>
                    </a:ext>
                  </a:extLst>
                </a:gridCol>
                <a:gridCol w="370800">
                  <a:extLst>
                    <a:ext uri="{9D8B030D-6E8A-4147-A177-3AD203B41FA5}">
                      <a16:colId xmlns:a16="http://schemas.microsoft.com/office/drawing/2014/main" val="20002"/>
                    </a:ext>
                  </a:extLst>
                </a:gridCol>
                <a:gridCol w="370800">
                  <a:extLst>
                    <a:ext uri="{9D8B030D-6E8A-4147-A177-3AD203B41FA5}">
                      <a16:colId xmlns:a16="http://schemas.microsoft.com/office/drawing/2014/main" val="20003"/>
                    </a:ext>
                  </a:extLst>
                </a:gridCol>
              </a:tblGrid>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H</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O</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7</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GB" dirty="0" smtClean="0"/>
                        <a:t>×</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3</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dirty="0" smtClean="0"/>
                        <a:t>2</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1</a:t>
                      </a: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smtClean="0"/>
                        <a:t>6</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GB"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baseline="30000" dirty="0" smtClean="0"/>
                        <a:t>2</a:t>
                      </a:r>
                      <a:endParaRPr lang="en-GB" baseline="300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baseline="30000" dirty="0" smtClean="0"/>
                        <a:t>1</a:t>
                      </a:r>
                      <a:endParaRPr lang="en-GB" baseline="300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dirty="0" smtClean="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5" name="TextBox 14"/>
          <p:cNvSpPr txBox="1"/>
          <p:nvPr/>
        </p:nvSpPr>
        <p:spPr>
          <a:xfrm>
            <a:off x="1945110" y="1815553"/>
            <a:ext cx="463920" cy="369332"/>
          </a:xfrm>
          <a:prstGeom prst="rect">
            <a:avLst/>
          </a:prstGeom>
          <a:noFill/>
        </p:spPr>
        <p:txBody>
          <a:bodyPr wrap="square" lIns="0" tIns="0" rIns="0" bIns="0" rtlCol="0">
            <a:spAutoFit/>
          </a:bodyPr>
          <a:lstStyle/>
          <a:p>
            <a:pPr algn="ctr"/>
            <a:r>
              <a:rPr lang="en-GB" sz="2400" b="1" dirty="0" smtClean="0">
                <a:solidFill>
                  <a:srgbClr val="2DB6BE"/>
                </a:solidFill>
              </a:rPr>
              <a:t>A</a:t>
            </a:r>
            <a:endParaRPr lang="en-GB" sz="2400" b="1" dirty="0">
              <a:solidFill>
                <a:srgbClr val="2DB6BE"/>
              </a:solidFill>
            </a:endParaRPr>
          </a:p>
        </p:txBody>
      </p:sp>
      <p:sp>
        <p:nvSpPr>
          <p:cNvPr id="16" name="TextBox 15"/>
          <p:cNvSpPr txBox="1"/>
          <p:nvPr/>
        </p:nvSpPr>
        <p:spPr>
          <a:xfrm>
            <a:off x="4340040" y="1815553"/>
            <a:ext cx="463920" cy="369332"/>
          </a:xfrm>
          <a:prstGeom prst="rect">
            <a:avLst/>
          </a:prstGeom>
          <a:noFill/>
        </p:spPr>
        <p:txBody>
          <a:bodyPr wrap="square" lIns="0" tIns="0" rIns="0" bIns="0" rtlCol="0">
            <a:spAutoFit/>
          </a:bodyPr>
          <a:lstStyle/>
          <a:p>
            <a:pPr algn="ctr"/>
            <a:r>
              <a:rPr lang="en-GB" sz="2400" b="1" dirty="0" smtClean="0">
                <a:solidFill>
                  <a:srgbClr val="2DB6BE"/>
                </a:solidFill>
              </a:rPr>
              <a:t>B</a:t>
            </a:r>
            <a:endParaRPr lang="en-GB" sz="2400" b="1" dirty="0">
              <a:solidFill>
                <a:srgbClr val="2DB6BE"/>
              </a:solidFill>
            </a:endParaRPr>
          </a:p>
        </p:txBody>
      </p:sp>
      <p:sp>
        <p:nvSpPr>
          <p:cNvPr id="17" name="TextBox 16"/>
          <p:cNvSpPr txBox="1"/>
          <p:nvPr/>
        </p:nvSpPr>
        <p:spPr>
          <a:xfrm>
            <a:off x="6761402" y="1815553"/>
            <a:ext cx="463920" cy="369332"/>
          </a:xfrm>
          <a:prstGeom prst="rect">
            <a:avLst/>
          </a:prstGeom>
          <a:noFill/>
        </p:spPr>
        <p:txBody>
          <a:bodyPr wrap="square" lIns="0" tIns="0" rIns="0" bIns="0" rtlCol="0">
            <a:spAutoFit/>
          </a:bodyPr>
          <a:lstStyle/>
          <a:p>
            <a:pPr algn="ctr"/>
            <a:r>
              <a:rPr lang="en-GB" sz="2400" b="1" dirty="0" smtClean="0">
                <a:solidFill>
                  <a:srgbClr val="2DB6BE"/>
                </a:solidFill>
              </a:rPr>
              <a:t>C</a:t>
            </a:r>
            <a:endParaRPr lang="en-GB" sz="2400" b="1" dirty="0">
              <a:solidFill>
                <a:srgbClr val="2DB6BE"/>
              </a:solidFill>
            </a:endParaRPr>
          </a:p>
        </p:txBody>
      </p:sp>
      <p:sp>
        <p:nvSpPr>
          <p:cNvPr id="9" name="Rectangle 8"/>
          <p:cNvSpPr/>
          <p:nvPr/>
        </p:nvSpPr>
        <p:spPr>
          <a:xfrm>
            <a:off x="3217363" y="4722664"/>
            <a:ext cx="4761865" cy="1477328"/>
          </a:xfrm>
          <a:prstGeom prst="rect">
            <a:avLst/>
          </a:prstGeom>
        </p:spPr>
        <p:txBody>
          <a:bodyPr wrap="square">
            <a:spAutoFit/>
          </a:bodyPr>
          <a:lstStyle/>
          <a:p>
            <a:r>
              <a:rPr lang="en-GB" dirty="0">
                <a:solidFill>
                  <a:srgbClr val="00B050"/>
                </a:solidFill>
              </a:rPr>
              <a:t>B is the odd one out because it is the only calculation that has been completed using the expanded multiplication method. A and </a:t>
            </a:r>
            <a:r>
              <a:rPr lang="en-GB" dirty="0" smtClean="0">
                <a:solidFill>
                  <a:srgbClr val="00B050"/>
                </a:solidFill>
              </a:rPr>
              <a:t>C </a:t>
            </a:r>
            <a:r>
              <a:rPr lang="en-GB" dirty="0">
                <a:solidFill>
                  <a:srgbClr val="00B050"/>
                </a:solidFill>
              </a:rPr>
              <a:t>have both been solved using the short multiplication method.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638" y="4012567"/>
            <a:ext cx="1858436" cy="2397025"/>
          </a:xfrm>
          <a:prstGeom prst="rect">
            <a:avLst/>
          </a:prstGeom>
        </p:spPr>
      </p:pic>
    </p:spTree>
    <p:extLst>
      <p:ext uri="{BB962C8B-B14F-4D97-AF65-F5344CB8AC3E}">
        <p14:creationId xmlns:p14="http://schemas.microsoft.com/office/powerpoint/2010/main" val="5036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69276"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smtClean="0">
                <a:solidFill>
                  <a:schemeClr val="bg1"/>
                </a:solidFill>
              </a:rPr>
              <a:t>Deeper</a:t>
            </a:r>
            <a:endParaRPr lang="en-GB" sz="1600" b="1" dirty="0">
              <a:solidFill>
                <a:schemeClr val="bg1"/>
              </a:solidFill>
            </a:endParaRPr>
          </a:p>
        </p:txBody>
      </p:sp>
      <p:sp>
        <p:nvSpPr>
          <p:cNvPr id="7" name="Rectangle 6"/>
          <p:cNvSpPr/>
          <p:nvPr/>
        </p:nvSpPr>
        <p:spPr>
          <a:xfrm>
            <a:off x="445574" y="702863"/>
            <a:ext cx="2923702"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2 Digits by 1 Digit</a:t>
            </a:r>
            <a:endParaRPr lang="en-GB" sz="1600" b="1" dirty="0">
              <a:solidFill>
                <a:schemeClr val="bg1"/>
              </a:solidFill>
            </a:endParaRP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cxnSp>
        <p:nvCxnSpPr>
          <p:cNvPr id="77" name="Straight Connector 76"/>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35250" y="1234799"/>
            <a:ext cx="2667000" cy="1185453"/>
          </a:xfrm>
          <a:prstGeom prst="rect">
            <a:avLst/>
          </a:prstGeom>
          <a:noFill/>
        </p:spPr>
        <p:txBody>
          <a:bodyPr wrap="square" lIns="0" tIns="0" rIns="0" bIns="0" rtlCol="0">
            <a:spAutoFit/>
          </a:bodyPr>
          <a:lstStyle/>
          <a:p>
            <a:pPr>
              <a:lnSpc>
                <a:spcPct val="107000"/>
              </a:lnSpc>
              <a:spcAft>
                <a:spcPts val="800"/>
              </a:spcAft>
            </a:pPr>
            <a:r>
              <a:rPr lang="en-GB" dirty="0"/>
              <a:t>I</a:t>
            </a:r>
            <a:r>
              <a:rPr lang="en-GB" dirty="0" smtClean="0"/>
              <a:t>dentify </a:t>
            </a:r>
            <a:r>
              <a:rPr lang="en-GB" dirty="0"/>
              <a:t>and explain the mistake in Carrie’s </a:t>
            </a:r>
            <a:r>
              <a:rPr lang="en-GB" dirty="0" smtClean="0"/>
              <a:t>work.</a:t>
            </a:r>
            <a:br>
              <a:rPr lang="en-GB" dirty="0" smtClean="0"/>
            </a:br>
            <a:r>
              <a:rPr lang="en-GB" dirty="0" smtClean="0"/>
              <a:t>Then</a:t>
            </a:r>
            <a:r>
              <a:rPr lang="en-GB" dirty="0"/>
              <a:t>, work out the correct answer.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1895" t="13531" r="7565" b="10254"/>
          <a:stretch/>
        </p:blipFill>
        <p:spPr>
          <a:xfrm>
            <a:off x="-16933" y="1163007"/>
            <a:ext cx="4828419" cy="5148780"/>
          </a:xfrm>
          <a:prstGeom prst="rect">
            <a:avLst/>
          </a:prstGeom>
        </p:spPr>
      </p:pic>
      <p:sp>
        <p:nvSpPr>
          <p:cNvPr id="3" name="TextBox 2"/>
          <p:cNvSpPr txBox="1"/>
          <p:nvPr/>
        </p:nvSpPr>
        <p:spPr>
          <a:xfrm>
            <a:off x="1789694" y="2280762"/>
            <a:ext cx="1350440" cy="1549976"/>
          </a:xfrm>
          <a:prstGeom prst="rect">
            <a:avLst/>
          </a:prstGeom>
          <a:noFill/>
        </p:spPr>
        <p:txBody>
          <a:bodyPr wrap="square" rtlCol="0">
            <a:spAutoFit/>
          </a:bodyPr>
          <a:lstStyle/>
          <a:p>
            <a:pPr algn="r">
              <a:lnSpc>
                <a:spcPct val="74000"/>
              </a:lnSpc>
            </a:pPr>
            <a:r>
              <a:rPr lang="en-GB" sz="3200" dirty="0" smtClean="0">
                <a:latin typeface="Kalam" panose="02000000000000000000" pitchFamily="2" charset="0"/>
                <a:cs typeface="Kalam" panose="02000000000000000000" pitchFamily="2" charset="0"/>
              </a:rPr>
              <a:t>8 7</a:t>
            </a:r>
          </a:p>
          <a:p>
            <a:pPr algn="r">
              <a:lnSpc>
                <a:spcPct val="72000"/>
              </a:lnSpc>
            </a:pPr>
            <a:r>
              <a:rPr lang="en-GB" sz="3200" dirty="0" smtClean="0">
                <a:latin typeface="Kalam" panose="02000000000000000000" pitchFamily="2" charset="0"/>
                <a:cs typeface="Kalam" panose="02000000000000000000" pitchFamily="2" charset="0"/>
              </a:rPr>
              <a:t>×      3</a:t>
            </a:r>
          </a:p>
          <a:p>
            <a:pPr algn="r">
              <a:lnSpc>
                <a:spcPct val="65000"/>
              </a:lnSpc>
            </a:pPr>
            <a:r>
              <a:rPr lang="en-GB" sz="3200" dirty="0" smtClean="0">
                <a:latin typeface="Kalam" panose="02000000000000000000" pitchFamily="2" charset="0"/>
                <a:cs typeface="Kalam" panose="02000000000000000000" pitchFamily="2" charset="0"/>
              </a:rPr>
              <a:t>2 6 8</a:t>
            </a:r>
          </a:p>
          <a:p>
            <a:pPr algn="ctr">
              <a:lnSpc>
                <a:spcPct val="85000"/>
              </a:lnSpc>
            </a:pPr>
            <a:r>
              <a:rPr lang="en-GB" sz="3200" dirty="0" smtClean="0">
                <a:latin typeface="Kalam" panose="02000000000000000000" pitchFamily="2" charset="0"/>
                <a:cs typeface="Kalam" panose="02000000000000000000" pitchFamily="2" charset="0"/>
              </a:rPr>
              <a:t>   </a:t>
            </a:r>
            <a:r>
              <a:rPr lang="en-GB" sz="3200" baseline="30000" dirty="0" smtClean="0">
                <a:latin typeface="Kalam" panose="02000000000000000000" pitchFamily="2" charset="0"/>
                <a:cs typeface="Kalam" panose="02000000000000000000" pitchFamily="2" charset="0"/>
              </a:rPr>
              <a:t>2</a:t>
            </a:r>
            <a:r>
              <a:rPr lang="en-GB" sz="3200" baseline="30000" dirty="0" smtClean="0">
                <a:solidFill>
                  <a:srgbClr val="FEF8ED"/>
                </a:solidFill>
                <a:latin typeface="Kalam" panose="02000000000000000000" pitchFamily="2" charset="0"/>
                <a:cs typeface="Kalam" panose="02000000000000000000" pitchFamily="2" charset="0"/>
              </a:rPr>
              <a:t>x</a:t>
            </a:r>
            <a:r>
              <a:rPr lang="en-GB" sz="3200" baseline="30000" dirty="0" smtClean="0">
                <a:latin typeface="Kalam" panose="02000000000000000000" pitchFamily="2" charset="0"/>
                <a:cs typeface="Kalam" panose="02000000000000000000" pitchFamily="2" charset="0"/>
              </a:rPr>
              <a:t> </a:t>
            </a:r>
            <a:endParaRPr lang="en-GB" sz="3200" baseline="30000" dirty="0">
              <a:latin typeface="Kalam" panose="02000000000000000000" pitchFamily="2" charset="0"/>
              <a:cs typeface="Kalam" panose="02000000000000000000" pitchFamily="2" charset="0"/>
            </a:endParaRPr>
          </a:p>
        </p:txBody>
      </p:sp>
      <p:cxnSp>
        <p:nvCxnSpPr>
          <p:cNvPr id="14" name="Straight Connector 13"/>
          <p:cNvCxnSpPr/>
          <p:nvPr/>
        </p:nvCxnSpPr>
        <p:spPr>
          <a:xfrm>
            <a:off x="1789694" y="2952750"/>
            <a:ext cx="1345401" cy="1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789694" y="3302000"/>
            <a:ext cx="1345401" cy="240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225172" flipH="1">
            <a:off x="5866443" y="2611572"/>
            <a:ext cx="256276" cy="5193556"/>
          </a:xfrm>
          <a:prstGeom prst="rect">
            <a:avLst/>
          </a:prstGeom>
        </p:spPr>
      </p:pic>
      <p:sp>
        <p:nvSpPr>
          <p:cNvPr id="23" name="TextBox 22"/>
          <p:cNvSpPr txBox="1"/>
          <p:nvPr/>
        </p:nvSpPr>
        <p:spPr>
          <a:xfrm>
            <a:off x="5235250" y="2645285"/>
            <a:ext cx="2667000" cy="1568058"/>
          </a:xfrm>
          <a:prstGeom prst="rect">
            <a:avLst/>
          </a:prstGeom>
          <a:noFill/>
        </p:spPr>
        <p:txBody>
          <a:bodyPr wrap="square" lIns="0" tIns="0" rIns="0" bIns="0" rtlCol="0">
            <a:spAutoFit/>
          </a:bodyPr>
          <a:lstStyle/>
          <a:p>
            <a:pPr>
              <a:lnSpc>
                <a:spcPct val="107000"/>
              </a:lnSpc>
              <a:spcAft>
                <a:spcPts val="800"/>
              </a:spcAft>
            </a:pPr>
            <a:r>
              <a:rPr lang="en-GB" dirty="0">
                <a:solidFill>
                  <a:srgbClr val="00B050"/>
                </a:solidFill>
              </a:rPr>
              <a:t>Carrie has incorrectly calculated 3 × 7 as 28 instead of 21.</a:t>
            </a:r>
          </a:p>
          <a:p>
            <a:pPr>
              <a:lnSpc>
                <a:spcPct val="107000"/>
              </a:lnSpc>
              <a:spcAft>
                <a:spcPts val="800"/>
              </a:spcAft>
            </a:pPr>
            <a:r>
              <a:rPr lang="en-GB" dirty="0">
                <a:solidFill>
                  <a:srgbClr val="00B050"/>
                </a:solidFill>
              </a:rPr>
              <a:t>The correct answer for this calculation should </a:t>
            </a:r>
            <a:r>
              <a:rPr lang="en-GB" dirty="0" smtClean="0">
                <a:solidFill>
                  <a:srgbClr val="00B050"/>
                </a:solidFill>
              </a:rPr>
              <a:t>be: </a:t>
            </a:r>
            <a:endParaRPr lang="en-GB" dirty="0">
              <a:solidFill>
                <a:srgbClr val="00B050"/>
              </a:solidFill>
            </a:endParaRPr>
          </a:p>
        </p:txBody>
      </p:sp>
      <p:grpSp>
        <p:nvGrpSpPr>
          <p:cNvPr id="20" name="Group 19"/>
          <p:cNvGrpSpPr/>
          <p:nvPr/>
        </p:nvGrpSpPr>
        <p:grpSpPr>
          <a:xfrm>
            <a:off x="1789694" y="4022476"/>
            <a:ext cx="1350440" cy="1574598"/>
            <a:chOff x="1789694" y="4022476"/>
            <a:chExt cx="1350440" cy="1574598"/>
          </a:xfrm>
        </p:grpSpPr>
        <p:sp>
          <p:nvSpPr>
            <p:cNvPr id="24" name="TextBox 23"/>
            <p:cNvSpPr txBox="1"/>
            <p:nvPr/>
          </p:nvSpPr>
          <p:spPr>
            <a:xfrm>
              <a:off x="1789694" y="4022476"/>
              <a:ext cx="1350440" cy="1574598"/>
            </a:xfrm>
            <a:prstGeom prst="rect">
              <a:avLst/>
            </a:prstGeom>
            <a:noFill/>
          </p:spPr>
          <p:txBody>
            <a:bodyPr wrap="square" rtlCol="0">
              <a:spAutoFit/>
            </a:bodyPr>
            <a:lstStyle/>
            <a:p>
              <a:pPr algn="r">
                <a:lnSpc>
                  <a:spcPct val="74000"/>
                </a:lnSpc>
              </a:pPr>
              <a:r>
                <a:rPr lang="en-GB" sz="3200" dirty="0" smtClean="0">
                  <a:solidFill>
                    <a:srgbClr val="00B050"/>
                  </a:solidFill>
                  <a:latin typeface="Kalam" panose="02000000000000000000" pitchFamily="2" charset="0"/>
                  <a:cs typeface="Kalam" panose="02000000000000000000" pitchFamily="2" charset="0"/>
                </a:rPr>
                <a:t>8 7</a:t>
              </a:r>
            </a:p>
            <a:p>
              <a:pPr algn="r">
                <a:lnSpc>
                  <a:spcPct val="72000"/>
                </a:lnSpc>
              </a:pPr>
              <a:r>
                <a:rPr lang="en-GB" sz="3200" dirty="0" smtClean="0">
                  <a:solidFill>
                    <a:srgbClr val="00B050"/>
                  </a:solidFill>
                  <a:latin typeface="Kalam" panose="02000000000000000000" pitchFamily="2" charset="0"/>
                  <a:cs typeface="Kalam" panose="02000000000000000000" pitchFamily="2" charset="0"/>
                </a:rPr>
                <a:t>×      3</a:t>
              </a:r>
            </a:p>
            <a:p>
              <a:pPr algn="r">
                <a:lnSpc>
                  <a:spcPct val="70000"/>
                </a:lnSpc>
              </a:pPr>
              <a:r>
                <a:rPr lang="en-GB" sz="3200" dirty="0" smtClean="0">
                  <a:solidFill>
                    <a:srgbClr val="00B050"/>
                  </a:solidFill>
                  <a:latin typeface="Kalam" panose="02000000000000000000" pitchFamily="2" charset="0"/>
                  <a:cs typeface="Kalam" panose="02000000000000000000" pitchFamily="2" charset="0"/>
                </a:rPr>
                <a:t>2 6 1</a:t>
              </a:r>
            </a:p>
            <a:p>
              <a:pPr algn="ctr">
                <a:lnSpc>
                  <a:spcPct val="85000"/>
                </a:lnSpc>
              </a:pPr>
              <a:r>
                <a:rPr lang="en-GB" sz="3200" dirty="0" smtClean="0">
                  <a:solidFill>
                    <a:srgbClr val="00B050"/>
                  </a:solidFill>
                  <a:latin typeface="Kalam" panose="02000000000000000000" pitchFamily="2" charset="0"/>
                  <a:cs typeface="Kalam" panose="02000000000000000000" pitchFamily="2" charset="0"/>
                </a:rPr>
                <a:t>   </a:t>
              </a:r>
              <a:r>
                <a:rPr lang="en-GB" sz="3200" baseline="30000" dirty="0" smtClean="0">
                  <a:solidFill>
                    <a:srgbClr val="00B050"/>
                  </a:solidFill>
                  <a:latin typeface="Kalam" panose="02000000000000000000" pitchFamily="2" charset="0"/>
                  <a:cs typeface="Kalam" panose="02000000000000000000" pitchFamily="2" charset="0"/>
                </a:rPr>
                <a:t>2</a:t>
              </a:r>
              <a:r>
                <a:rPr lang="en-GB" sz="3200" baseline="30000" dirty="0" smtClean="0">
                  <a:solidFill>
                    <a:srgbClr val="F8EFE3"/>
                  </a:solidFill>
                  <a:latin typeface="Kalam" panose="02000000000000000000" pitchFamily="2" charset="0"/>
                  <a:cs typeface="Kalam" panose="02000000000000000000" pitchFamily="2" charset="0"/>
                </a:rPr>
                <a:t>x</a:t>
              </a:r>
              <a:r>
                <a:rPr lang="en-GB" sz="3200" baseline="30000" dirty="0" smtClean="0">
                  <a:solidFill>
                    <a:srgbClr val="00B050"/>
                  </a:solidFill>
                  <a:latin typeface="Kalam" panose="02000000000000000000" pitchFamily="2" charset="0"/>
                  <a:cs typeface="Kalam" panose="02000000000000000000" pitchFamily="2" charset="0"/>
                </a:rPr>
                <a:t> </a:t>
              </a:r>
              <a:endParaRPr lang="en-GB" sz="3200" baseline="30000" dirty="0">
                <a:solidFill>
                  <a:srgbClr val="00B050"/>
                </a:solidFill>
                <a:latin typeface="Kalam" panose="02000000000000000000" pitchFamily="2" charset="0"/>
                <a:cs typeface="Kalam" panose="02000000000000000000" pitchFamily="2" charset="0"/>
              </a:endParaRPr>
            </a:p>
          </p:txBody>
        </p:sp>
        <p:cxnSp>
          <p:nvCxnSpPr>
            <p:cNvPr id="25" name="Straight Connector 24"/>
            <p:cNvCxnSpPr/>
            <p:nvPr/>
          </p:nvCxnSpPr>
          <p:spPr>
            <a:xfrm>
              <a:off x="1789694" y="4702931"/>
              <a:ext cx="1345401" cy="127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89694" y="5065486"/>
              <a:ext cx="1345401" cy="2402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5574" y="702863"/>
            <a:ext cx="2923702"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2 Digits by 1 Digit</a:t>
            </a:r>
            <a:endParaRPr lang="en-GB" sz="1600" b="1" dirty="0">
              <a:solidFill>
                <a:schemeClr val="bg1"/>
              </a:solidFill>
            </a:endParaRP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369276"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smtClean="0">
                <a:solidFill>
                  <a:schemeClr val="bg1"/>
                </a:solidFill>
              </a:rPr>
              <a:t>Deepest</a:t>
            </a:r>
            <a:endParaRPr lang="en-GB" sz="1600" b="1" dirty="0">
              <a:solidFill>
                <a:schemeClr val="bg1"/>
              </a:solidFill>
            </a:endParaRPr>
          </a:p>
        </p:txBody>
      </p:sp>
      <p:cxnSp>
        <p:nvCxnSpPr>
          <p:cNvPr id="77" name="Straight Connector 76"/>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5650" y="1551323"/>
            <a:ext cx="3053617" cy="553998"/>
          </a:xfrm>
          <a:prstGeom prst="rect">
            <a:avLst/>
          </a:prstGeom>
          <a:noFill/>
        </p:spPr>
        <p:txBody>
          <a:bodyPr wrap="square" lIns="0" tIns="0" rIns="0" bIns="0" rtlCol="0">
            <a:spAutoFit/>
          </a:bodyPr>
          <a:lstStyle/>
          <a:p>
            <a:r>
              <a:rPr lang="en-GB" dirty="0"/>
              <a:t>Can you identify the missing digits in this calculation?</a:t>
            </a:r>
          </a:p>
        </p:txBody>
      </p:sp>
      <p:graphicFrame>
        <p:nvGraphicFramePr>
          <p:cNvPr id="17" name="Table 16"/>
          <p:cNvGraphicFramePr>
            <a:graphicFrameLocks noGrp="1"/>
          </p:cNvGraphicFramePr>
          <p:nvPr>
            <p:extLst>
              <p:ext uri="{D42A27DB-BD31-4B8C-83A1-F6EECF244321}">
                <p14:modId xmlns:p14="http://schemas.microsoft.com/office/powerpoint/2010/main" val="2251892018"/>
              </p:ext>
            </p:extLst>
          </p:nvPr>
        </p:nvGraphicFramePr>
        <p:xfrm>
          <a:off x="4906108" y="1551323"/>
          <a:ext cx="2932584" cy="2932900"/>
        </p:xfrm>
        <a:graphic>
          <a:graphicData uri="http://schemas.openxmlformats.org/drawingml/2006/table">
            <a:tbl>
              <a:tblPr>
                <a:tableStyleId>{5C22544A-7EE6-4342-B048-85BDC9FD1C3A}</a:tableStyleId>
              </a:tblPr>
              <a:tblGrid>
                <a:gridCol w="733146">
                  <a:extLst>
                    <a:ext uri="{9D8B030D-6E8A-4147-A177-3AD203B41FA5}">
                      <a16:colId xmlns:a16="http://schemas.microsoft.com/office/drawing/2014/main" val="20000"/>
                    </a:ext>
                  </a:extLst>
                </a:gridCol>
                <a:gridCol w="733146">
                  <a:extLst>
                    <a:ext uri="{9D8B030D-6E8A-4147-A177-3AD203B41FA5}">
                      <a16:colId xmlns:a16="http://schemas.microsoft.com/office/drawing/2014/main" val="20001"/>
                    </a:ext>
                  </a:extLst>
                </a:gridCol>
                <a:gridCol w="733146">
                  <a:extLst>
                    <a:ext uri="{9D8B030D-6E8A-4147-A177-3AD203B41FA5}">
                      <a16:colId xmlns:a16="http://schemas.microsoft.com/office/drawing/2014/main" val="20002"/>
                    </a:ext>
                  </a:extLst>
                </a:gridCol>
                <a:gridCol w="733146">
                  <a:extLst>
                    <a:ext uri="{9D8B030D-6E8A-4147-A177-3AD203B41FA5}">
                      <a16:colId xmlns:a16="http://schemas.microsoft.com/office/drawing/2014/main" val="20003"/>
                    </a:ext>
                  </a:extLst>
                </a:gridCol>
              </a:tblGrid>
              <a:tr h="733225">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3500" dirty="0" smtClean="0"/>
                        <a:t>9</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33225">
                <a:tc>
                  <a:txBody>
                    <a:bodyPr/>
                    <a:lstStyle/>
                    <a:p>
                      <a:pPr algn="ctr"/>
                      <a:r>
                        <a:rPr lang="en-GB" sz="3500" dirty="0" smtClean="0"/>
                        <a:t>×</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33225">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3500" dirty="0" smtClean="0"/>
                        <a:t>5</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3500" dirty="0" smtClean="0"/>
                        <a:t>5</a:t>
                      </a: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3500" dirty="0" smtClean="0"/>
                        <a:t>3</a:t>
                      </a:r>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33225">
                <a:tc>
                  <a:txBody>
                    <a:bodyPr/>
                    <a:lstStyle/>
                    <a:p>
                      <a:pPr algn="ctr"/>
                      <a:endParaRPr lang="en-GB" sz="35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3500" baseline="300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3500" baseline="30000" dirty="0" smtClean="0"/>
                        <a:t>6</a:t>
                      </a:r>
                      <a:endParaRPr lang="en-GB" sz="3500" baseline="30000" dirty="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3500" dirty="0" smtClean="0"/>
                    </a:p>
                  </a:txBody>
                  <a:tcPr marL="180795" marR="180795" marT="90397" marB="903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7278439" y="2330357"/>
            <a:ext cx="414867" cy="630942"/>
          </a:xfrm>
          <a:prstGeom prst="rect">
            <a:avLst/>
          </a:prstGeom>
          <a:noFill/>
        </p:spPr>
        <p:txBody>
          <a:bodyPr wrap="square" rtlCol="0">
            <a:spAutoFit/>
          </a:bodyPr>
          <a:lstStyle/>
          <a:p>
            <a:r>
              <a:rPr lang="en-GB" sz="3500" dirty="0" smtClean="0">
                <a:solidFill>
                  <a:srgbClr val="00B050"/>
                </a:solidFill>
              </a:rPr>
              <a:t>7</a:t>
            </a:r>
            <a:endParaRPr lang="en-GB" sz="3500" dirty="0">
              <a:solidFill>
                <a:srgbClr val="00B050"/>
              </a:solidFill>
            </a:endParaRPr>
          </a:p>
        </p:txBody>
      </p:sp>
      <p:sp>
        <p:nvSpPr>
          <p:cNvPr id="21" name="TextBox 20"/>
          <p:cNvSpPr txBox="1"/>
          <p:nvPr/>
        </p:nvSpPr>
        <p:spPr>
          <a:xfrm>
            <a:off x="6533372" y="1593757"/>
            <a:ext cx="414867" cy="630942"/>
          </a:xfrm>
          <a:prstGeom prst="rect">
            <a:avLst/>
          </a:prstGeom>
          <a:noFill/>
        </p:spPr>
        <p:txBody>
          <a:bodyPr wrap="square" rtlCol="0">
            <a:spAutoFit/>
          </a:bodyPr>
          <a:lstStyle/>
          <a:p>
            <a:r>
              <a:rPr lang="en-GB" sz="3500" dirty="0" smtClean="0">
                <a:solidFill>
                  <a:srgbClr val="00B050"/>
                </a:solidFill>
              </a:rPr>
              <a:t>7</a:t>
            </a:r>
            <a:endParaRPr lang="en-GB" sz="3500" dirty="0">
              <a:solidFill>
                <a:srgbClr val="00B050"/>
              </a:solidFill>
            </a:endParaRPr>
          </a:p>
        </p:txBody>
      </p:sp>
      <p:sp>
        <p:nvSpPr>
          <p:cNvPr id="22" name="TextBox 21"/>
          <p:cNvSpPr txBox="1"/>
          <p:nvPr/>
        </p:nvSpPr>
        <p:spPr>
          <a:xfrm>
            <a:off x="5847571" y="3888225"/>
            <a:ext cx="414867" cy="451406"/>
          </a:xfrm>
          <a:prstGeom prst="rect">
            <a:avLst/>
          </a:prstGeom>
          <a:noFill/>
        </p:spPr>
        <p:txBody>
          <a:bodyPr wrap="square" rtlCol="0">
            <a:spAutoFit/>
          </a:bodyPr>
          <a:lstStyle/>
          <a:p>
            <a:r>
              <a:rPr lang="en-GB" sz="3500" baseline="30000" dirty="0" smtClean="0">
                <a:solidFill>
                  <a:srgbClr val="00B050"/>
                </a:solidFill>
              </a:rPr>
              <a:t>5</a:t>
            </a:r>
            <a:endParaRPr lang="en-GB" sz="3500" baseline="30000" dirty="0">
              <a:solidFill>
                <a:srgbClr val="00B050"/>
              </a:solidFill>
            </a:endParaRPr>
          </a:p>
        </p:txBody>
      </p:sp>
      <p:sp>
        <p:nvSpPr>
          <p:cNvPr id="5" name="Rectangle 4"/>
          <p:cNvSpPr/>
          <p:nvPr/>
        </p:nvSpPr>
        <p:spPr>
          <a:xfrm>
            <a:off x="6420393" y="1593757"/>
            <a:ext cx="640823" cy="630942"/>
          </a:xfrm>
          <a:prstGeom prst="rect">
            <a:avLst/>
          </a:prstGeom>
          <a:noFill/>
          <a:ln w="25400">
            <a:solidFill>
              <a:srgbClr val="2D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6408" y="2324595"/>
            <a:ext cx="640823" cy="630942"/>
          </a:xfrm>
          <a:prstGeom prst="rect">
            <a:avLst/>
          </a:prstGeom>
          <a:noFill/>
          <a:ln w="25400">
            <a:solidFill>
              <a:srgbClr val="2D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689083" y="3798457"/>
            <a:ext cx="640823" cy="630942"/>
          </a:xfrm>
          <a:prstGeom prst="rect">
            <a:avLst/>
          </a:prstGeom>
          <a:noFill/>
          <a:ln w="25400">
            <a:solidFill>
              <a:srgbClr val="2D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3671183"/>
            <a:ext cx="5087084" cy="2386717"/>
          </a:xfrm>
          <a:prstGeom prst="rect">
            <a:avLst/>
          </a:prstGeom>
        </p:spPr>
      </p:pic>
    </p:spTree>
    <p:extLst>
      <p:ext uri="{BB962C8B-B14F-4D97-AF65-F5344CB8AC3E}">
        <p14:creationId xmlns:p14="http://schemas.microsoft.com/office/powerpoint/2010/main" val="276990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427BB997-074F-4A73-BCC3-A160949C16AA}" vid="{3779DEE8-1EA6-4D01-BADE-96D173D04F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717</TotalTime>
  <Words>612</Words>
  <Application>Microsoft Office PowerPoint</Application>
  <PresentationFormat>On-screen Show (4:3)</PresentationFormat>
  <Paragraphs>222</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Kalam</vt:lpstr>
      <vt:lpstr>Tuffy</vt:lpstr>
      <vt:lpstr>Tuffy-TTF</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 Ford</dc:creator>
  <cp:lastModifiedBy>Caroline Leeming</cp:lastModifiedBy>
  <cp:revision>30</cp:revision>
  <dcterms:created xsi:type="dcterms:W3CDTF">2019-11-20T13:32:15Z</dcterms:created>
  <dcterms:modified xsi:type="dcterms:W3CDTF">2021-01-17T14:51:13Z</dcterms:modified>
</cp:coreProperties>
</file>