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4" r:id="rId3"/>
    <p:sldId id="265" r:id="rId4"/>
    <p:sldId id="266" r:id="rId5"/>
    <p:sldId id="267" r:id="rId6"/>
    <p:sldId id="268"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115" d="100"/>
          <a:sy n="115" d="100"/>
        </p:scale>
        <p:origin x="4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8F958-8595-4730-BB28-683FA225B395}" type="datetimeFigureOut">
              <a:rPr lang="en-GB" smtClean="0"/>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CA8E6-2E2B-4564-B503-7E98E0B0B61A}" type="slidenum">
              <a:rPr lang="en-GB" smtClean="0"/>
              <a:t>‹#›</a:t>
            </a:fld>
            <a:endParaRPr lang="en-GB"/>
          </a:p>
        </p:txBody>
      </p:sp>
    </p:spTree>
    <p:extLst>
      <p:ext uri="{BB962C8B-B14F-4D97-AF65-F5344CB8AC3E}">
        <p14:creationId xmlns:p14="http://schemas.microsoft.com/office/powerpoint/2010/main" val="308272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E7CB68-3DD2-4D71-B794-67EC8B45CD6F}" type="slidenum">
              <a:rPr lang="en-GB" smtClean="0"/>
              <a:t>2</a:t>
            </a:fld>
            <a:endParaRPr lang="en-GB"/>
          </a:p>
        </p:txBody>
      </p:sp>
    </p:spTree>
    <p:extLst>
      <p:ext uri="{BB962C8B-B14F-4D97-AF65-F5344CB8AC3E}">
        <p14:creationId xmlns:p14="http://schemas.microsoft.com/office/powerpoint/2010/main" val="143770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E7CB68-3DD2-4D71-B794-67EC8B45CD6F}" type="slidenum">
              <a:rPr lang="en-GB" smtClean="0"/>
              <a:t>3</a:t>
            </a:fld>
            <a:endParaRPr lang="en-GB"/>
          </a:p>
        </p:txBody>
      </p:sp>
    </p:spTree>
    <p:extLst>
      <p:ext uri="{BB962C8B-B14F-4D97-AF65-F5344CB8AC3E}">
        <p14:creationId xmlns:p14="http://schemas.microsoft.com/office/powerpoint/2010/main" val="257483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E7CB68-3DD2-4D71-B794-67EC8B45CD6F}" type="slidenum">
              <a:rPr lang="en-GB" smtClean="0"/>
              <a:t>4</a:t>
            </a:fld>
            <a:endParaRPr lang="en-GB"/>
          </a:p>
        </p:txBody>
      </p:sp>
    </p:spTree>
    <p:extLst>
      <p:ext uri="{BB962C8B-B14F-4D97-AF65-F5344CB8AC3E}">
        <p14:creationId xmlns:p14="http://schemas.microsoft.com/office/powerpoint/2010/main" val="179924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E7CB68-3DD2-4D71-B794-67EC8B45CD6F}" type="slidenum">
              <a:rPr lang="en-GB" smtClean="0"/>
              <a:t>5</a:t>
            </a:fld>
            <a:endParaRPr lang="en-GB"/>
          </a:p>
        </p:txBody>
      </p:sp>
    </p:spTree>
    <p:extLst>
      <p:ext uri="{BB962C8B-B14F-4D97-AF65-F5344CB8AC3E}">
        <p14:creationId xmlns:p14="http://schemas.microsoft.com/office/powerpoint/2010/main" val="255159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E7CB68-3DD2-4D71-B794-67EC8B45CD6F}" type="slidenum">
              <a:rPr lang="en-GB" smtClean="0"/>
              <a:t>6</a:t>
            </a:fld>
            <a:endParaRPr lang="en-GB"/>
          </a:p>
        </p:txBody>
      </p:sp>
    </p:spTree>
    <p:extLst>
      <p:ext uri="{BB962C8B-B14F-4D97-AF65-F5344CB8AC3E}">
        <p14:creationId xmlns:p14="http://schemas.microsoft.com/office/powerpoint/2010/main" val="287762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E7CB68-3DD2-4D71-B794-67EC8B45CD6F}" type="slidenum">
              <a:rPr lang="en-GB" smtClean="0"/>
              <a:t>8</a:t>
            </a:fld>
            <a:endParaRPr lang="en-GB"/>
          </a:p>
        </p:txBody>
      </p:sp>
    </p:spTree>
    <p:extLst>
      <p:ext uri="{BB962C8B-B14F-4D97-AF65-F5344CB8AC3E}">
        <p14:creationId xmlns:p14="http://schemas.microsoft.com/office/powerpoint/2010/main" val="1264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F02BC71-6C71-452A-9116-22074EC3F077}"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303082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02BC71-6C71-452A-9116-22074EC3F077}"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402913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02BC71-6C71-452A-9116-22074EC3F077}"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189831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F02BC71-6C71-452A-9116-22074EC3F077}"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168798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02BC71-6C71-452A-9116-22074EC3F077}"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34631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F02BC71-6C71-452A-9116-22074EC3F077}"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201262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F02BC71-6C71-452A-9116-22074EC3F077}" type="datetimeFigureOut">
              <a:rPr lang="en-GB" smtClean="0"/>
              <a:t>07/12/2020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31461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F02BC71-6C71-452A-9116-22074EC3F077}" type="datetimeFigureOut">
              <a:rPr lang="en-GB" smtClean="0"/>
              <a:t>07/12/2020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74538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2BC71-6C71-452A-9116-22074EC3F077}" type="datetimeFigureOut">
              <a:rPr lang="en-GB" smtClean="0"/>
              <a:t>07/12/2020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406844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02BC71-6C71-452A-9116-22074EC3F077}"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249107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02BC71-6C71-452A-9116-22074EC3F077}"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7F46D-8CEB-4A49-A912-8D8F81811140}" type="slidenum">
              <a:rPr lang="en-GB" smtClean="0"/>
              <a:t>‹#›</a:t>
            </a:fld>
            <a:endParaRPr lang="en-GB"/>
          </a:p>
        </p:txBody>
      </p:sp>
    </p:spTree>
    <p:extLst>
      <p:ext uri="{BB962C8B-B14F-4D97-AF65-F5344CB8AC3E}">
        <p14:creationId xmlns:p14="http://schemas.microsoft.com/office/powerpoint/2010/main" val="246000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2BC71-6C71-452A-9116-22074EC3F077}" type="datetimeFigureOut">
              <a:rPr lang="en-GB" smtClean="0"/>
              <a:t>07/12/2020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7F46D-8CEB-4A49-A912-8D8F81811140}" type="slidenum">
              <a:rPr lang="en-GB" smtClean="0"/>
              <a:t>‹#›</a:t>
            </a:fld>
            <a:endParaRPr lang="en-GB"/>
          </a:p>
        </p:txBody>
      </p:sp>
    </p:spTree>
    <p:extLst>
      <p:ext uri="{BB962C8B-B14F-4D97-AF65-F5344CB8AC3E}">
        <p14:creationId xmlns:p14="http://schemas.microsoft.com/office/powerpoint/2010/main" val="3058997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98890-DEA8-4CA0-8BE5-75DF504FA39C}"/>
              </a:ext>
            </a:extLst>
          </p:cNvPr>
          <p:cNvPicPr>
            <a:picLocks noChangeAspect="1"/>
          </p:cNvPicPr>
          <p:nvPr/>
        </p:nvPicPr>
        <p:blipFill>
          <a:blip r:embed="rId2"/>
          <a:stretch>
            <a:fillRect/>
          </a:stretch>
        </p:blipFill>
        <p:spPr>
          <a:xfrm>
            <a:off x="3626446" y="3703320"/>
            <a:ext cx="4939108" cy="3031178"/>
          </a:xfrm>
          <a:prstGeom prst="rect">
            <a:avLst/>
          </a:prstGeom>
        </p:spPr>
      </p:pic>
      <p:sp>
        <p:nvSpPr>
          <p:cNvPr id="4" name="Footer Placeholder 3">
            <a:extLst>
              <a:ext uri="{FF2B5EF4-FFF2-40B4-BE49-F238E27FC236}">
                <a16:creationId xmlns:a16="http://schemas.microsoft.com/office/drawing/2014/main" id="{B924E116-3E28-4A8B-A72E-580B41CFF0E8}"/>
              </a:ext>
            </a:extLst>
          </p:cNvPr>
          <p:cNvSpPr>
            <a:spLocks noGrp="1"/>
          </p:cNvSpPr>
          <p:nvPr>
            <p:ph type="ftr" sz="quarter" idx="11"/>
          </p:nvPr>
        </p:nvSpPr>
        <p:spPr>
          <a:xfrm>
            <a:off x="3949831" y="6356350"/>
            <a:ext cx="4203569" cy="365125"/>
          </a:xfrm>
        </p:spPr>
        <p:txBody>
          <a:bodyPr/>
          <a:lstStyle/>
          <a:p>
            <a:r>
              <a:rPr lang="en-GB"/>
              <a:t>© All rights reserved Northampton Primary Academy Trust 2020</a:t>
            </a:r>
            <a:endParaRPr lang="en-US"/>
          </a:p>
        </p:txBody>
      </p:sp>
      <p:sp>
        <p:nvSpPr>
          <p:cNvPr id="5" name="TextBox 1">
            <a:extLst>
              <a:ext uri="{FF2B5EF4-FFF2-40B4-BE49-F238E27FC236}">
                <a16:creationId xmlns:a16="http://schemas.microsoft.com/office/drawing/2014/main" id="{C6725CE2-E904-42A4-B4A5-9A4C62EADCA0}"/>
              </a:ext>
            </a:extLst>
          </p:cNvPr>
          <p:cNvSpPr txBox="1"/>
          <p:nvPr/>
        </p:nvSpPr>
        <p:spPr>
          <a:xfrm>
            <a:off x="1436317" y="987468"/>
            <a:ext cx="9110597" cy="23698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Calibri Light"/>
                <a:cs typeface="Calibri Light"/>
              </a:rPr>
              <a:t/>
            </a:r>
            <a:br>
              <a:rPr lang="en-US" sz="4400">
                <a:latin typeface="Calibri Light"/>
                <a:cs typeface="Calibri Light"/>
              </a:rPr>
            </a:br>
            <a:r>
              <a:rPr lang="en-US" sz="4400">
                <a:latin typeface="Calibri Light"/>
                <a:cs typeface="Calibri Light"/>
              </a:rPr>
              <a:t>Lesson 6</a:t>
            </a:r>
            <a:endParaRPr lang="en-US" sz="5400">
              <a:ea typeface="+mn-lt"/>
              <a:cs typeface="+mn-lt"/>
            </a:endParaRPr>
          </a:p>
          <a:p>
            <a:pPr algn="ctr"/>
            <a:r>
              <a:rPr lang="en-GB" sz="6000" i="1">
                <a:latin typeface="Calibri Light"/>
              </a:rPr>
              <a:t>What is Space?</a:t>
            </a:r>
            <a:endParaRPr lang="en-US"/>
          </a:p>
        </p:txBody>
      </p:sp>
    </p:spTree>
    <p:extLst>
      <p:ext uri="{BB962C8B-B14F-4D97-AF65-F5344CB8AC3E}">
        <p14:creationId xmlns:p14="http://schemas.microsoft.com/office/powerpoint/2010/main" val="151602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1ECF-A573-46B4-AE4B-FFD9B3746BE9}"/>
              </a:ext>
            </a:extLst>
          </p:cNvPr>
          <p:cNvSpPr>
            <a:spLocks noGrp="1"/>
          </p:cNvSpPr>
          <p:nvPr>
            <p:ph type="title"/>
          </p:nvPr>
        </p:nvSpPr>
        <p:spPr>
          <a:xfrm>
            <a:off x="974759" y="-227192"/>
            <a:ext cx="10515600" cy="1325563"/>
          </a:xfrm>
        </p:spPr>
        <p:txBody>
          <a:bodyPr/>
          <a:lstStyle/>
          <a:p>
            <a:pPr algn="ctr"/>
            <a:r>
              <a:rPr lang="en-GB" dirty="0">
                <a:latin typeface="Calibri"/>
                <a:cs typeface="Calibri Light"/>
              </a:rPr>
              <a:t>Retrieval Quiz</a:t>
            </a:r>
            <a:endParaRPr lang="en-US" dirty="0">
              <a:cs typeface="Calibri Light" panose="020F0302020204030204"/>
            </a:endParaRPr>
          </a:p>
        </p:txBody>
      </p:sp>
      <p:sp>
        <p:nvSpPr>
          <p:cNvPr id="7" name="Content Placeholder 6">
            <a:extLst>
              <a:ext uri="{FF2B5EF4-FFF2-40B4-BE49-F238E27FC236}">
                <a16:creationId xmlns:a16="http://schemas.microsoft.com/office/drawing/2014/main" id="{31DDFA38-4F59-A04C-AD34-32EE947E5C9E}"/>
              </a:ext>
            </a:extLst>
          </p:cNvPr>
          <p:cNvSpPr>
            <a:spLocks noGrp="1"/>
          </p:cNvSpPr>
          <p:nvPr>
            <p:ph idx="1"/>
          </p:nvPr>
        </p:nvSpPr>
        <p:spPr>
          <a:xfrm>
            <a:off x="169860" y="623456"/>
            <a:ext cx="11509522" cy="5469774"/>
          </a:xfrm>
        </p:spPr>
        <p:txBody>
          <a:bodyPr vert="horz" lIns="91440" tIns="45720" rIns="91440" bIns="45720" rtlCol="0" anchor="t">
            <a:normAutofit fontScale="85000" lnSpcReduction="10000"/>
          </a:bodyPr>
          <a:lstStyle/>
          <a:p>
            <a:pPr marL="514350" indent="-514350">
              <a:buAutoNum type="arabicPeriod"/>
            </a:pPr>
            <a:r>
              <a:rPr lang="en-GB" dirty="0"/>
              <a:t>What is a year?</a:t>
            </a:r>
          </a:p>
          <a:p>
            <a:pPr marL="514350" indent="-514350">
              <a:buAutoNum type="arabicPeriod"/>
            </a:pPr>
            <a:r>
              <a:rPr lang="en-GB" dirty="0"/>
              <a:t>Why does our view of the Moon change?</a:t>
            </a:r>
            <a:endParaRPr lang="en-GB" dirty="0">
              <a:cs typeface="Calibri"/>
            </a:endParaRPr>
          </a:p>
          <a:p>
            <a:pPr marL="514350" indent="-514350">
              <a:buAutoNum type="arabicPeriod"/>
            </a:pPr>
            <a:r>
              <a:rPr lang="en-GB" dirty="0"/>
              <a:t>Which is the largest planet in our Solar System?</a:t>
            </a:r>
            <a:endParaRPr lang="en-GB" dirty="0">
              <a:cs typeface="Calibri"/>
            </a:endParaRPr>
          </a:p>
          <a:p>
            <a:pPr marL="514350" indent="-514350">
              <a:buAutoNum type="arabicPeriod"/>
            </a:pPr>
            <a:r>
              <a:rPr lang="en-GB" dirty="0"/>
              <a:t>Give two pieces of evidence that suggest the Earth is spherical.</a:t>
            </a:r>
            <a:endParaRPr lang="en-GB" dirty="0">
              <a:cs typeface="Calibri"/>
            </a:endParaRPr>
          </a:p>
          <a:p>
            <a:pPr marL="514350" indent="-514350">
              <a:buAutoNum type="arabicPeriod"/>
            </a:pPr>
            <a:r>
              <a:rPr lang="en-GB" dirty="0"/>
              <a:t>Which planet is furthest from the Sun?</a:t>
            </a:r>
            <a:endParaRPr lang="en-GB" dirty="0">
              <a:cs typeface="Calibri"/>
            </a:endParaRPr>
          </a:p>
          <a:p>
            <a:pPr marL="514350" indent="-514350">
              <a:buAutoNum type="arabicPeriod"/>
            </a:pPr>
            <a:r>
              <a:rPr lang="en-GB" dirty="0"/>
              <a:t>Name two parts of the International Space Station.</a:t>
            </a:r>
            <a:endParaRPr lang="en-GB" dirty="0">
              <a:cs typeface="Calibri"/>
            </a:endParaRPr>
          </a:p>
          <a:p>
            <a:pPr marL="514350" indent="-514350">
              <a:buAutoNum type="arabicPeriod"/>
            </a:pPr>
            <a:r>
              <a:rPr lang="en-GB" dirty="0"/>
              <a:t>Which planets are Earth’s neighbours?</a:t>
            </a:r>
            <a:endParaRPr lang="en-GB" dirty="0">
              <a:cs typeface="Calibri"/>
            </a:endParaRPr>
          </a:p>
          <a:p>
            <a:pPr marL="514350" indent="-514350">
              <a:buAutoNum type="arabicPeriod"/>
            </a:pPr>
            <a:r>
              <a:rPr lang="en-GB" dirty="0"/>
              <a:t>Name the two main types of satellite and provide an example of each.</a:t>
            </a:r>
            <a:endParaRPr lang="en-GB" dirty="0">
              <a:cs typeface="Calibri"/>
            </a:endParaRPr>
          </a:p>
          <a:p>
            <a:pPr marL="514350" indent="-514350">
              <a:buAutoNum type="arabicPeriod"/>
            </a:pPr>
            <a:r>
              <a:rPr lang="en-GB" dirty="0"/>
              <a:t>What is the name given for the path taken by objects around the Sun.</a:t>
            </a:r>
            <a:endParaRPr lang="en-GB" dirty="0">
              <a:cs typeface="Calibri"/>
            </a:endParaRPr>
          </a:p>
          <a:p>
            <a:pPr marL="514350" indent="-514350">
              <a:buAutoNum type="arabicPeriod"/>
            </a:pPr>
            <a:r>
              <a:rPr lang="en-GB" i="1" dirty="0"/>
              <a:t>Uranus is a gas planet.</a:t>
            </a:r>
            <a:r>
              <a:rPr lang="en-GB" dirty="0"/>
              <a:t> True or False. Explain your answer. </a:t>
            </a:r>
            <a:endParaRPr lang="en-GB" dirty="0">
              <a:cs typeface="Calibri"/>
            </a:endParaRPr>
          </a:p>
          <a:p>
            <a:pPr marL="514350" indent="-514350">
              <a:buAutoNum type="arabicPeriod"/>
            </a:pPr>
            <a:r>
              <a:rPr lang="en-GB" dirty="0"/>
              <a:t>What is the difference between an asteroid and a meteoroid?</a:t>
            </a:r>
            <a:endParaRPr lang="en-GB" dirty="0">
              <a:cs typeface="Calibri"/>
            </a:endParaRPr>
          </a:p>
          <a:p>
            <a:pPr marL="514350" indent="-514350">
              <a:buAutoNum type="arabicPeriod"/>
            </a:pPr>
            <a:r>
              <a:rPr lang="en-GB" i="1" dirty="0"/>
              <a:t>There is only one Earth, one Sun and one Moon.</a:t>
            </a:r>
            <a:r>
              <a:rPr lang="en-GB" dirty="0"/>
              <a:t> True or False. Explain</a:t>
            </a:r>
            <a:r>
              <a:rPr lang="en-GB" dirty="0" smtClean="0"/>
              <a:t>.</a:t>
            </a:r>
          </a:p>
          <a:p>
            <a:pPr marL="514350" indent="-514350">
              <a:buAutoNum type="arabicPeriod"/>
            </a:pPr>
            <a:r>
              <a:rPr lang="en-GB" dirty="0" smtClean="0"/>
              <a:t>Come up with a question for the rest of the teams based on our learning this term</a:t>
            </a:r>
          </a:p>
          <a:p>
            <a:pPr marL="514350" indent="-514350">
              <a:buAutoNum type="arabicPeriod"/>
            </a:pPr>
            <a:endParaRPr lang="en-GB" dirty="0">
              <a:cs typeface="Calibri"/>
            </a:endParaRPr>
          </a:p>
          <a:p>
            <a:pPr marL="514350" indent="-514350">
              <a:buAutoNum type="arabicPeriod"/>
            </a:pPr>
            <a:endParaRPr lang="en-GB" dirty="0"/>
          </a:p>
          <a:p>
            <a:pPr marL="514350" indent="-514350">
              <a:buAutoNum type="arabicPeriod"/>
            </a:pPr>
            <a:endParaRPr lang="en-US" dirty="0"/>
          </a:p>
        </p:txBody>
      </p:sp>
      <p:sp>
        <p:nvSpPr>
          <p:cNvPr id="5" name="Footer Placeholder 4">
            <a:extLst>
              <a:ext uri="{FF2B5EF4-FFF2-40B4-BE49-F238E27FC236}">
                <a16:creationId xmlns:a16="http://schemas.microsoft.com/office/drawing/2014/main" id="{699B4E54-4D49-4CC6-B22F-139EBF718891}"/>
              </a:ext>
            </a:extLst>
          </p:cNvPr>
          <p:cNvSpPr>
            <a:spLocks noGrp="1"/>
          </p:cNvSpPr>
          <p:nvPr>
            <p:ph type="ftr" sz="quarter" idx="11"/>
          </p:nvPr>
        </p:nvSpPr>
        <p:spPr>
          <a:xfrm>
            <a:off x="4038599" y="6356350"/>
            <a:ext cx="4549219" cy="365125"/>
          </a:xfrm>
        </p:spPr>
        <p:txBody>
          <a:bodyPr/>
          <a:lstStyle/>
          <a:p>
            <a:r>
              <a:rPr lang="en-GB" dirty="0"/>
              <a:t>© All rights reserved Northampton Primary Academy Trust 2020</a:t>
            </a:r>
            <a:endParaRPr lang="en-US" dirty="0"/>
          </a:p>
        </p:txBody>
      </p:sp>
    </p:spTree>
    <p:extLst>
      <p:ext uri="{BB962C8B-B14F-4D97-AF65-F5344CB8AC3E}">
        <p14:creationId xmlns:p14="http://schemas.microsoft.com/office/powerpoint/2010/main" val="175975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1ECF-A573-46B4-AE4B-FFD9B3746BE9}"/>
              </a:ext>
            </a:extLst>
          </p:cNvPr>
          <p:cNvSpPr>
            <a:spLocks noGrp="1"/>
          </p:cNvSpPr>
          <p:nvPr>
            <p:ph type="title"/>
          </p:nvPr>
        </p:nvSpPr>
        <p:spPr>
          <a:xfrm>
            <a:off x="974759" y="-227192"/>
            <a:ext cx="10515600" cy="1325563"/>
          </a:xfrm>
        </p:spPr>
        <p:txBody>
          <a:bodyPr/>
          <a:lstStyle/>
          <a:p>
            <a:pPr algn="ctr"/>
            <a:r>
              <a:rPr lang="en-GB">
                <a:latin typeface="Calibri"/>
                <a:cs typeface="Calibri Light"/>
              </a:rPr>
              <a:t>Retrieval Quiz – Answers</a:t>
            </a:r>
            <a:endParaRPr lang="en-US">
              <a:cs typeface="Calibri Light" panose="020F0302020204030204"/>
            </a:endParaRPr>
          </a:p>
        </p:txBody>
      </p:sp>
      <p:sp>
        <p:nvSpPr>
          <p:cNvPr id="7" name="Content Placeholder 6">
            <a:extLst>
              <a:ext uri="{FF2B5EF4-FFF2-40B4-BE49-F238E27FC236}">
                <a16:creationId xmlns:a16="http://schemas.microsoft.com/office/drawing/2014/main" id="{31DDFA38-4F59-A04C-AD34-32EE947E5C9E}"/>
              </a:ext>
            </a:extLst>
          </p:cNvPr>
          <p:cNvSpPr>
            <a:spLocks noGrp="1"/>
          </p:cNvSpPr>
          <p:nvPr>
            <p:ph idx="1"/>
          </p:nvPr>
        </p:nvSpPr>
        <p:spPr>
          <a:xfrm>
            <a:off x="264257" y="922170"/>
            <a:ext cx="11663486" cy="5712826"/>
          </a:xfrm>
        </p:spPr>
        <p:txBody>
          <a:bodyPr vert="horz" lIns="91440" tIns="45720" rIns="91440" bIns="45720" rtlCol="0" anchor="t">
            <a:normAutofit lnSpcReduction="10000"/>
          </a:bodyPr>
          <a:lstStyle/>
          <a:p>
            <a:pPr marL="0" indent="0">
              <a:buNone/>
            </a:pPr>
            <a:r>
              <a:rPr lang="en-GB" sz="2600"/>
              <a:t>What is a year?</a:t>
            </a:r>
            <a:r>
              <a:rPr lang="en-GB" sz="2600">
                <a:solidFill>
                  <a:srgbClr val="FF0000"/>
                </a:solidFill>
              </a:rPr>
              <a:t> The amount of time it takes for a planet to orbit the Sun.</a:t>
            </a:r>
            <a:endParaRPr lang="en-GB" sz="2600"/>
          </a:p>
          <a:p>
            <a:pPr marL="0" indent="0">
              <a:buNone/>
            </a:pPr>
            <a:r>
              <a:rPr lang="en-GB" sz="2600"/>
              <a:t>Why does our view of the Moon change? </a:t>
            </a:r>
            <a:r>
              <a:rPr lang="en-GB" sz="2600">
                <a:solidFill>
                  <a:srgbClr val="FF0000"/>
                </a:solidFill>
              </a:rPr>
              <a:t>As the Moon orbits the Earth, we only see part of the surface of the Moon which is facing the Sun (except when we see a Full Moon – here  we see </a:t>
            </a:r>
            <a:r>
              <a:rPr lang="en-GB" sz="2600" b="1" i="1">
                <a:solidFill>
                  <a:srgbClr val="FF0000"/>
                </a:solidFill>
              </a:rPr>
              <a:t>all</a:t>
            </a:r>
            <a:r>
              <a:rPr lang="en-GB" sz="2600">
                <a:solidFill>
                  <a:srgbClr val="FF0000"/>
                </a:solidFill>
              </a:rPr>
              <a:t> of the surface being illuminated by the light of the Sun).</a:t>
            </a:r>
            <a:endParaRPr lang="en-GB" sz="2600"/>
          </a:p>
          <a:p>
            <a:pPr marL="0" indent="0">
              <a:buNone/>
            </a:pPr>
            <a:r>
              <a:rPr lang="en-GB" sz="2600"/>
              <a:t>Which is the largest planet in our Solar System? </a:t>
            </a:r>
            <a:r>
              <a:rPr lang="en-GB" sz="2600" dirty="0">
                <a:solidFill>
                  <a:srgbClr val="FF0000"/>
                </a:solidFill>
              </a:rPr>
              <a:t>Jupiter.</a:t>
            </a:r>
            <a:endParaRPr lang="en-GB" sz="2600" dirty="0">
              <a:cs typeface="Calibri"/>
            </a:endParaRPr>
          </a:p>
          <a:p>
            <a:pPr marL="0" indent="0">
              <a:buNone/>
            </a:pPr>
            <a:r>
              <a:rPr lang="en-GB" sz="2600"/>
              <a:t>Give two pieces of evidence that suggest the Earth is spherical. </a:t>
            </a:r>
            <a:r>
              <a:rPr lang="en-GB" sz="2600">
                <a:solidFill>
                  <a:srgbClr val="FF0000"/>
                </a:solidFill>
              </a:rPr>
              <a:t>Aeroplanes have never seen the edge of the world; photographs of Earth taken from space; Aristotle’s evidence of a ship’s hull disappearing from view first; sailors who circumnavigate the world have never reached the edge; different constellations are seen from different parts of the Earth; 'round' shadows cast on the Moon during a lunar eclipse; Ancient Greeks explaining that the Sun was not above them.  </a:t>
            </a:r>
            <a:endParaRPr lang="en-GB" sz="2600"/>
          </a:p>
          <a:p>
            <a:pPr marL="0" indent="0">
              <a:buNone/>
            </a:pPr>
            <a:r>
              <a:rPr lang="en-GB" sz="2600"/>
              <a:t>Which planet is furthest from the Sun? </a:t>
            </a:r>
            <a:r>
              <a:rPr lang="en-GB" sz="2600">
                <a:solidFill>
                  <a:srgbClr val="FF0000"/>
                </a:solidFill>
              </a:rPr>
              <a:t>Neptune. </a:t>
            </a:r>
            <a:endParaRPr lang="en-GB" sz="2600"/>
          </a:p>
          <a:p>
            <a:pPr marL="0" indent="0">
              <a:buNone/>
            </a:pPr>
            <a:r>
              <a:rPr lang="en-GB" sz="2600"/>
              <a:t>Name two parts of the International Space Station. </a:t>
            </a:r>
            <a:r>
              <a:rPr lang="en-GB" sz="2600">
                <a:solidFill>
                  <a:srgbClr val="FF0000"/>
                </a:solidFill>
              </a:rPr>
              <a:t>Module, node, solar</a:t>
            </a:r>
            <a:endParaRPr lang="en-GB" sz="2600">
              <a:solidFill>
                <a:srgbClr val="FF0000"/>
              </a:solidFill>
              <a:cs typeface="Calibri"/>
            </a:endParaRPr>
          </a:p>
          <a:p>
            <a:pPr marL="0" indent="0">
              <a:buNone/>
            </a:pPr>
            <a:r>
              <a:rPr lang="en-GB" sz="2600">
                <a:solidFill>
                  <a:srgbClr val="FF0000"/>
                </a:solidFill>
              </a:rPr>
              <a:t>panels/array, robot arm, airlock or docking ports.</a:t>
            </a:r>
            <a:endParaRPr lang="en-GB" sz="2600"/>
          </a:p>
          <a:p>
            <a:pPr marL="514350" indent="-514350">
              <a:buAutoNum type="arabicPeriod"/>
            </a:pPr>
            <a:endParaRPr lang="en-US"/>
          </a:p>
        </p:txBody>
      </p:sp>
      <p:sp>
        <p:nvSpPr>
          <p:cNvPr id="5" name="Footer Placeholder 4">
            <a:extLst>
              <a:ext uri="{FF2B5EF4-FFF2-40B4-BE49-F238E27FC236}">
                <a16:creationId xmlns:a16="http://schemas.microsoft.com/office/drawing/2014/main" id="{699B4E54-4D49-4CC6-B22F-139EBF718891}"/>
              </a:ext>
            </a:extLst>
          </p:cNvPr>
          <p:cNvSpPr>
            <a:spLocks noGrp="1"/>
          </p:cNvSpPr>
          <p:nvPr>
            <p:ph type="ftr" sz="quarter" idx="11"/>
          </p:nvPr>
        </p:nvSpPr>
        <p:spPr>
          <a:xfrm>
            <a:off x="4038600" y="6356350"/>
            <a:ext cx="4662340" cy="365125"/>
          </a:xfrm>
        </p:spPr>
        <p:txBody>
          <a:bodyPr/>
          <a:lstStyle/>
          <a:p>
            <a:r>
              <a:rPr lang="en-GB" dirty="0"/>
              <a:t>© All rights reserved Northampton Primary Academy Trust 2020</a:t>
            </a:r>
            <a:endParaRPr lang="en-US" dirty="0"/>
          </a:p>
        </p:txBody>
      </p:sp>
      <p:pic>
        <p:nvPicPr>
          <p:cNvPr id="4" name="Picture 3">
            <a:extLst>
              <a:ext uri="{FF2B5EF4-FFF2-40B4-BE49-F238E27FC236}">
                <a16:creationId xmlns:a16="http://schemas.microsoft.com/office/drawing/2014/main" id="{4904BCB0-AFB7-4159-B00D-8F92565BBAD3}"/>
              </a:ext>
            </a:extLst>
          </p:cNvPr>
          <p:cNvPicPr>
            <a:picLocks noChangeAspect="1"/>
          </p:cNvPicPr>
          <p:nvPr/>
        </p:nvPicPr>
        <p:blipFill rotWithShape="1">
          <a:blip r:embed="rId3"/>
          <a:srcRect l="15535" t="10188" r="17992" b="16278"/>
          <a:stretch/>
        </p:blipFill>
        <p:spPr>
          <a:xfrm>
            <a:off x="10601863" y="5734867"/>
            <a:ext cx="1325880" cy="900129"/>
          </a:xfrm>
          <a:prstGeom prst="rect">
            <a:avLst/>
          </a:prstGeom>
        </p:spPr>
      </p:pic>
    </p:spTree>
    <p:extLst>
      <p:ext uri="{BB962C8B-B14F-4D97-AF65-F5344CB8AC3E}">
        <p14:creationId xmlns:p14="http://schemas.microsoft.com/office/powerpoint/2010/main" val="1148377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1ECF-A573-46B4-AE4B-FFD9B3746BE9}"/>
              </a:ext>
            </a:extLst>
          </p:cNvPr>
          <p:cNvSpPr>
            <a:spLocks noGrp="1"/>
          </p:cNvSpPr>
          <p:nvPr>
            <p:ph type="title"/>
          </p:nvPr>
        </p:nvSpPr>
        <p:spPr>
          <a:xfrm>
            <a:off x="1043038" y="-335074"/>
            <a:ext cx="10515600" cy="1325563"/>
          </a:xfrm>
        </p:spPr>
        <p:txBody>
          <a:bodyPr/>
          <a:lstStyle/>
          <a:p>
            <a:pPr algn="ctr"/>
            <a:r>
              <a:rPr lang="en-GB">
                <a:latin typeface="Calibri"/>
                <a:cs typeface="Calibri Light"/>
              </a:rPr>
              <a:t>Retrieval Quiz - Answers</a:t>
            </a:r>
            <a:endParaRPr lang="en-US">
              <a:cs typeface="Calibri Light" panose="020F0302020204030204"/>
            </a:endParaRPr>
          </a:p>
        </p:txBody>
      </p:sp>
      <p:sp>
        <p:nvSpPr>
          <p:cNvPr id="7" name="Content Placeholder 6">
            <a:extLst>
              <a:ext uri="{FF2B5EF4-FFF2-40B4-BE49-F238E27FC236}">
                <a16:creationId xmlns:a16="http://schemas.microsoft.com/office/drawing/2014/main" id="{31DDFA38-4F59-A04C-AD34-32EE947E5C9E}"/>
              </a:ext>
            </a:extLst>
          </p:cNvPr>
          <p:cNvSpPr>
            <a:spLocks noGrp="1"/>
          </p:cNvSpPr>
          <p:nvPr>
            <p:ph idx="1"/>
          </p:nvPr>
        </p:nvSpPr>
        <p:spPr>
          <a:xfrm>
            <a:off x="355054" y="747200"/>
            <a:ext cx="11572689" cy="5661256"/>
          </a:xfrm>
        </p:spPr>
        <p:txBody>
          <a:bodyPr vert="horz" lIns="91440" tIns="45720" rIns="91440" bIns="45720" rtlCol="0" anchor="t">
            <a:normAutofit fontScale="92500" lnSpcReduction="10000"/>
          </a:bodyPr>
          <a:lstStyle/>
          <a:p>
            <a:pPr marL="0" indent="0">
              <a:buNone/>
            </a:pPr>
            <a:r>
              <a:rPr lang="en-GB" sz="2800"/>
              <a:t>Name two parts of the International Space Station. </a:t>
            </a:r>
            <a:r>
              <a:rPr lang="en-GB" sz="2800">
                <a:solidFill>
                  <a:srgbClr val="FF0000"/>
                </a:solidFill>
              </a:rPr>
              <a:t>Module, node, solar</a:t>
            </a:r>
          </a:p>
          <a:p>
            <a:pPr marL="0" indent="0">
              <a:buNone/>
            </a:pPr>
            <a:r>
              <a:rPr lang="en-GB" sz="2800">
                <a:solidFill>
                  <a:srgbClr val="FF0000"/>
                </a:solidFill>
              </a:rPr>
              <a:t>array, robot arm, airlock or docking ports</a:t>
            </a:r>
            <a:r>
              <a:rPr lang="en-GB">
                <a:solidFill>
                  <a:srgbClr val="FF0000"/>
                </a:solidFill>
              </a:rPr>
              <a:t> </a:t>
            </a:r>
            <a:endParaRPr lang="en-GB" sz="800"/>
          </a:p>
          <a:p>
            <a:pPr marL="0" indent="0">
              <a:buNone/>
            </a:pPr>
            <a:r>
              <a:rPr lang="en-GB"/>
              <a:t>Which planets are Earth’s neighbours? </a:t>
            </a:r>
            <a:r>
              <a:rPr lang="en-GB">
                <a:solidFill>
                  <a:srgbClr val="FF0000"/>
                </a:solidFill>
              </a:rPr>
              <a:t>Venus and Mars</a:t>
            </a:r>
            <a:endParaRPr lang="en-GB" sz="800"/>
          </a:p>
          <a:p>
            <a:pPr marL="0" indent="0">
              <a:buNone/>
            </a:pPr>
            <a:r>
              <a:rPr lang="en-GB"/>
              <a:t>Name the two main types of satellite and provide an example of each. </a:t>
            </a:r>
            <a:r>
              <a:rPr lang="en-GB">
                <a:solidFill>
                  <a:srgbClr val="FF0000"/>
                </a:solidFill>
              </a:rPr>
              <a:t>Natural – the Moon and Earth; artificial – the ISS</a:t>
            </a:r>
            <a:endParaRPr lang="en-GB" sz="800"/>
          </a:p>
          <a:p>
            <a:pPr marL="0" indent="0">
              <a:buNone/>
            </a:pPr>
            <a:r>
              <a:rPr lang="en-GB"/>
              <a:t>What is the name given for the path taken by objects around the Sun? </a:t>
            </a:r>
            <a:r>
              <a:rPr lang="en-GB">
                <a:solidFill>
                  <a:srgbClr val="FF0000"/>
                </a:solidFill>
              </a:rPr>
              <a:t>Orbit</a:t>
            </a:r>
            <a:endParaRPr lang="en-GB" sz="800"/>
          </a:p>
          <a:p>
            <a:pPr marL="0" indent="0">
              <a:buNone/>
            </a:pPr>
            <a:r>
              <a:rPr lang="en-GB"/>
              <a:t>Uranus is a gas planet. True or False. Explain why? </a:t>
            </a:r>
            <a:r>
              <a:rPr lang="en-GB">
                <a:solidFill>
                  <a:srgbClr val="FF0000"/>
                </a:solidFill>
              </a:rPr>
              <a:t>False. Although it does have a thick atmosphere of gas, it is mostly made up of icy materials flowing on a solid core.</a:t>
            </a:r>
            <a:endParaRPr lang="en-GB"/>
          </a:p>
          <a:p>
            <a:pPr marL="0" indent="0">
              <a:buNone/>
            </a:pPr>
            <a:r>
              <a:rPr lang="en-GB"/>
              <a:t>What is the difference between an asteroid and a meteoroid? </a:t>
            </a:r>
            <a:r>
              <a:rPr lang="en-GB">
                <a:solidFill>
                  <a:srgbClr val="FF0000"/>
                </a:solidFill>
              </a:rPr>
              <a:t>A meteoroid is smaller than an asteroid. (Note: a meteoroid is known as a meteor if it enters the Earth's atmosphere and a meteorite if it strikes the Earth's or Moon's surface).</a:t>
            </a:r>
            <a:endParaRPr lang="en-GB">
              <a:solidFill>
                <a:srgbClr val="FF0000"/>
              </a:solidFill>
              <a:cs typeface="Calibri"/>
            </a:endParaRPr>
          </a:p>
          <a:p>
            <a:pPr marL="0" indent="0">
              <a:buNone/>
            </a:pPr>
            <a:r>
              <a:rPr lang="en-GB"/>
              <a:t>There is only one Sun, one Earth and one Moon.</a:t>
            </a:r>
            <a:r>
              <a:rPr lang="en-GB">
                <a:solidFill>
                  <a:srgbClr val="FF0000"/>
                </a:solidFill>
              </a:rPr>
              <a:t> False. There is only one Earth but if other stars have planets orbiting them then they can also be described as 'suns'; likewise, there are lots of moons orbiting different planets.</a:t>
            </a:r>
            <a:r>
              <a:rPr lang="en-GB"/>
              <a:t> </a:t>
            </a:r>
            <a:endParaRPr lang="en-US"/>
          </a:p>
        </p:txBody>
      </p:sp>
      <p:sp>
        <p:nvSpPr>
          <p:cNvPr id="5" name="Footer Placeholder 4">
            <a:extLst>
              <a:ext uri="{FF2B5EF4-FFF2-40B4-BE49-F238E27FC236}">
                <a16:creationId xmlns:a16="http://schemas.microsoft.com/office/drawing/2014/main" id="{699B4E54-4D49-4CC6-B22F-139EBF718891}"/>
              </a:ext>
            </a:extLst>
          </p:cNvPr>
          <p:cNvSpPr>
            <a:spLocks noGrp="1"/>
          </p:cNvSpPr>
          <p:nvPr>
            <p:ph type="ftr" sz="quarter" idx="11"/>
          </p:nvPr>
        </p:nvSpPr>
        <p:spPr>
          <a:xfrm>
            <a:off x="4038600" y="6356350"/>
            <a:ext cx="4850876" cy="365125"/>
          </a:xfrm>
        </p:spPr>
        <p:txBody>
          <a:bodyPr/>
          <a:lstStyle/>
          <a:p>
            <a:r>
              <a:rPr lang="en-GB" dirty="0"/>
              <a:t>© All rights reserved Northampton Primary Academy Trust 2020</a:t>
            </a:r>
            <a:endParaRPr lang="en-US" dirty="0"/>
          </a:p>
        </p:txBody>
      </p:sp>
      <p:pic>
        <p:nvPicPr>
          <p:cNvPr id="4" name="Picture 3">
            <a:extLst>
              <a:ext uri="{FF2B5EF4-FFF2-40B4-BE49-F238E27FC236}">
                <a16:creationId xmlns:a16="http://schemas.microsoft.com/office/drawing/2014/main" id="{4904BCB0-AFB7-4159-B00D-8F92565BBAD3}"/>
              </a:ext>
            </a:extLst>
          </p:cNvPr>
          <p:cNvPicPr>
            <a:picLocks noChangeAspect="1"/>
          </p:cNvPicPr>
          <p:nvPr/>
        </p:nvPicPr>
        <p:blipFill rotWithShape="1">
          <a:blip r:embed="rId3"/>
          <a:srcRect l="15535" t="10188" r="17992" b="16278"/>
          <a:stretch/>
        </p:blipFill>
        <p:spPr>
          <a:xfrm>
            <a:off x="10829139" y="5889163"/>
            <a:ext cx="1098603" cy="745833"/>
          </a:xfrm>
          <a:prstGeom prst="rect">
            <a:avLst/>
          </a:prstGeom>
        </p:spPr>
      </p:pic>
    </p:spTree>
    <p:extLst>
      <p:ext uri="{BB962C8B-B14F-4D97-AF65-F5344CB8AC3E}">
        <p14:creationId xmlns:p14="http://schemas.microsoft.com/office/powerpoint/2010/main" val="282849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1ECF-A573-46B4-AE4B-FFD9B3746BE9}"/>
              </a:ext>
            </a:extLst>
          </p:cNvPr>
          <p:cNvSpPr>
            <a:spLocks noGrp="1"/>
          </p:cNvSpPr>
          <p:nvPr>
            <p:ph type="title"/>
          </p:nvPr>
        </p:nvSpPr>
        <p:spPr>
          <a:xfrm>
            <a:off x="614376" y="498954"/>
            <a:ext cx="10515600" cy="563477"/>
          </a:xfrm>
        </p:spPr>
        <p:txBody>
          <a:bodyPr>
            <a:noAutofit/>
          </a:bodyPr>
          <a:lstStyle/>
          <a:p>
            <a:pPr algn="ctr"/>
            <a:r>
              <a:rPr lang="en-GB" sz="3600">
                <a:latin typeface="Calibri"/>
                <a:cs typeface="Calibri Light"/>
              </a:rPr>
              <a:t>Helen Sharman</a:t>
            </a:r>
            <a:br>
              <a:rPr lang="en-GB" sz="3600">
                <a:latin typeface="Calibri"/>
                <a:cs typeface="Calibri Light"/>
              </a:rPr>
            </a:br>
            <a:endParaRPr lang="en-US" sz="3600">
              <a:cs typeface="Calibri Light" panose="020F0302020204030204"/>
            </a:endParaRPr>
          </a:p>
        </p:txBody>
      </p:sp>
      <p:sp>
        <p:nvSpPr>
          <p:cNvPr id="3" name="Content Placeholder 2">
            <a:extLst>
              <a:ext uri="{FF2B5EF4-FFF2-40B4-BE49-F238E27FC236}">
                <a16:creationId xmlns:a16="http://schemas.microsoft.com/office/drawing/2014/main" id="{F2ED44CE-1922-2343-B819-F7B043520BA4}"/>
              </a:ext>
            </a:extLst>
          </p:cNvPr>
          <p:cNvSpPr>
            <a:spLocks noGrp="1"/>
          </p:cNvSpPr>
          <p:nvPr>
            <p:ph idx="1"/>
          </p:nvPr>
        </p:nvSpPr>
        <p:spPr>
          <a:xfrm>
            <a:off x="163841" y="3429000"/>
            <a:ext cx="11744352" cy="2849450"/>
          </a:xfrm>
        </p:spPr>
        <p:txBody>
          <a:bodyPr vert="horz" lIns="91440" tIns="45720" rIns="91440" bIns="45720" rtlCol="0" anchor="t">
            <a:noAutofit/>
          </a:bodyPr>
          <a:lstStyle/>
          <a:p>
            <a:pPr marL="0" indent="0">
              <a:buNone/>
            </a:pPr>
            <a:endParaRPr lang="en-GB" sz="2000"/>
          </a:p>
          <a:p>
            <a:pPr marL="0" indent="0">
              <a:buNone/>
            </a:pPr>
            <a:r>
              <a:rPr lang="en-GB" sz="2000" dirty="0"/>
              <a:t>Helen was initially unsure whether to apply for the advert because she had no previous experience of space but the advertisement stated that no experience was necessary. She did, however, have to meet certain criteria: she had to be British, aged between 21-40, be a certain weight, come from a scientific background and have a high level of fitness and strong linguistic (language) skills. </a:t>
            </a:r>
            <a:endParaRPr lang="en-GB" sz="2000" dirty="0">
              <a:cs typeface="Calibri"/>
            </a:endParaRPr>
          </a:p>
          <a:p>
            <a:pPr marL="0" indent="0">
              <a:buNone/>
            </a:pPr>
            <a:endParaRPr lang="en-GB" sz="800"/>
          </a:p>
          <a:p>
            <a:pPr marL="0" indent="0">
              <a:buNone/>
            </a:pPr>
            <a:r>
              <a:rPr lang="en-GB" sz="2000" dirty="0"/>
              <a:t>Helen applied for the job and was one of two candidates selected to train in the Soviet Union. She underwent months of rigorous training at the Yuri Gagarin training centre in Star City - a Russian state-of-the-art cosmonaut training facility named after the first human to journey into outer space. The selection process </a:t>
            </a:r>
            <a:endParaRPr lang="en-US" sz="2000" dirty="0"/>
          </a:p>
        </p:txBody>
      </p:sp>
      <p:sp>
        <p:nvSpPr>
          <p:cNvPr id="5" name="Footer Placeholder 4">
            <a:extLst>
              <a:ext uri="{FF2B5EF4-FFF2-40B4-BE49-F238E27FC236}">
                <a16:creationId xmlns:a16="http://schemas.microsoft.com/office/drawing/2014/main" id="{699B4E54-4D49-4CC6-B22F-139EBF718891}"/>
              </a:ext>
            </a:extLst>
          </p:cNvPr>
          <p:cNvSpPr>
            <a:spLocks noGrp="1"/>
          </p:cNvSpPr>
          <p:nvPr>
            <p:ph type="ftr" sz="quarter" idx="11"/>
          </p:nvPr>
        </p:nvSpPr>
        <p:spPr>
          <a:xfrm>
            <a:off x="4038600" y="6452433"/>
            <a:ext cx="5322216" cy="323085"/>
          </a:xfrm>
        </p:spPr>
        <p:txBody>
          <a:bodyPr/>
          <a:lstStyle/>
          <a:p>
            <a:r>
              <a:rPr lang="en-GB" dirty="0"/>
              <a:t>© All rights reserved Northampton Primary Academy Trust 2020</a:t>
            </a:r>
            <a:endParaRPr lang="en-US" dirty="0"/>
          </a:p>
        </p:txBody>
      </p:sp>
      <p:pic>
        <p:nvPicPr>
          <p:cNvPr id="4" name="Picture 3">
            <a:extLst>
              <a:ext uri="{FF2B5EF4-FFF2-40B4-BE49-F238E27FC236}">
                <a16:creationId xmlns:a16="http://schemas.microsoft.com/office/drawing/2014/main" id="{4904BCB0-AFB7-4159-B00D-8F92565BBAD3}"/>
              </a:ext>
            </a:extLst>
          </p:cNvPr>
          <p:cNvPicPr>
            <a:picLocks noChangeAspect="1"/>
          </p:cNvPicPr>
          <p:nvPr/>
        </p:nvPicPr>
        <p:blipFill rotWithShape="1">
          <a:blip r:embed="rId3"/>
          <a:srcRect l="15535" t="10188" r="17992" b="16278"/>
          <a:stretch/>
        </p:blipFill>
        <p:spPr>
          <a:xfrm>
            <a:off x="10975941" y="6129347"/>
            <a:ext cx="951802" cy="646171"/>
          </a:xfrm>
          <a:prstGeom prst="rect">
            <a:avLst/>
          </a:prstGeom>
        </p:spPr>
      </p:pic>
      <p:pic>
        <p:nvPicPr>
          <p:cNvPr id="8" name="Picture 7">
            <a:extLst>
              <a:ext uri="{FF2B5EF4-FFF2-40B4-BE49-F238E27FC236}">
                <a16:creationId xmlns:a16="http://schemas.microsoft.com/office/drawing/2014/main" id="{3702FFD0-E413-4A41-A91A-38D8153313DE}"/>
              </a:ext>
            </a:extLst>
          </p:cNvPr>
          <p:cNvPicPr>
            <a:picLocks noChangeAspect="1"/>
          </p:cNvPicPr>
          <p:nvPr/>
        </p:nvPicPr>
        <p:blipFill>
          <a:blip r:embed="rId4"/>
          <a:stretch>
            <a:fillRect/>
          </a:stretch>
        </p:blipFill>
        <p:spPr>
          <a:xfrm>
            <a:off x="10178995" y="1384341"/>
            <a:ext cx="1748747" cy="2338325"/>
          </a:xfrm>
          <a:prstGeom prst="rect">
            <a:avLst/>
          </a:prstGeom>
        </p:spPr>
      </p:pic>
      <p:sp>
        <p:nvSpPr>
          <p:cNvPr id="12" name="TextBox 11">
            <a:extLst>
              <a:ext uri="{FF2B5EF4-FFF2-40B4-BE49-F238E27FC236}">
                <a16:creationId xmlns:a16="http://schemas.microsoft.com/office/drawing/2014/main" id="{0E643A05-49DE-9F4E-A5D6-F2A694447E0F}"/>
              </a:ext>
            </a:extLst>
          </p:cNvPr>
          <p:cNvSpPr txBox="1"/>
          <p:nvPr/>
        </p:nvSpPr>
        <p:spPr>
          <a:xfrm>
            <a:off x="163841" y="1327916"/>
            <a:ext cx="9909398" cy="2554545"/>
          </a:xfrm>
          <a:prstGeom prst="rect">
            <a:avLst/>
          </a:prstGeom>
          <a:noFill/>
        </p:spPr>
        <p:txBody>
          <a:bodyPr wrap="square" lIns="91440" tIns="45720" rIns="91440" bIns="45720" rtlCol="0" anchor="t">
            <a:spAutoFit/>
          </a:bodyPr>
          <a:lstStyle/>
          <a:p>
            <a:r>
              <a:rPr lang="en-GB" sz="2000" dirty="0"/>
              <a:t>Helen Patricia Sharman (born 30</a:t>
            </a:r>
            <a:r>
              <a:rPr lang="en-GB" sz="2000" baseline="30000" dirty="0"/>
              <a:t>th</a:t>
            </a:r>
            <a:r>
              <a:rPr lang="en-GB" sz="2000" dirty="0"/>
              <a:t> May 1963) was a British engineer and chemist who became the first British citizen to go into space. While working as a research chemist for Mars Confectionary Ltd, Sharman responded to a radio advertisement for astronauts and was selected from more than 13,000 applicants to be part of </a:t>
            </a:r>
            <a:r>
              <a:rPr lang="en-GB" sz="2000" i="1" dirty="0"/>
              <a:t>Project Juno</a:t>
            </a:r>
            <a:r>
              <a:rPr lang="en-GB" sz="2000" dirty="0"/>
              <a:t> – a commercial cosmonaut mission. The mission was a partnership between the United Kingdom and Russia; at that time, the UK didn’t have a space flight programme so extra money was raised to pay for a seat on one of the Russia’s space missions.</a:t>
            </a:r>
          </a:p>
          <a:p>
            <a:pPr algn="l"/>
            <a:endParaRPr lang="en-US" sz="2000"/>
          </a:p>
        </p:txBody>
      </p:sp>
      <p:sp>
        <p:nvSpPr>
          <p:cNvPr id="13" name="TextBox 12">
            <a:extLst>
              <a:ext uri="{FF2B5EF4-FFF2-40B4-BE49-F238E27FC236}">
                <a16:creationId xmlns:a16="http://schemas.microsoft.com/office/drawing/2014/main" id="{D1C3D3B0-B1A7-AB4D-9AEE-F90FE3873DED}"/>
              </a:ext>
            </a:extLst>
          </p:cNvPr>
          <p:cNvSpPr txBox="1"/>
          <p:nvPr/>
        </p:nvSpPr>
        <p:spPr>
          <a:xfrm>
            <a:off x="241584" y="820864"/>
            <a:ext cx="11686159" cy="400110"/>
          </a:xfrm>
          <a:prstGeom prst="rect">
            <a:avLst/>
          </a:prstGeom>
          <a:noFill/>
        </p:spPr>
        <p:txBody>
          <a:bodyPr wrap="square" lIns="91440" tIns="45720" rIns="91440" bIns="45720" rtlCol="0" anchor="t">
            <a:spAutoFit/>
          </a:bodyPr>
          <a:lstStyle/>
          <a:p>
            <a:pPr algn="ctr"/>
            <a:r>
              <a:rPr lang="en-GB" sz="2000" i="1" dirty="0"/>
              <a:t>“There’s no greater beauty than seeing the Earth from up high - and I’ll never forget the first time I saw it.”</a:t>
            </a:r>
            <a:endParaRPr lang="en-US" sz="2000" i="1" dirty="0"/>
          </a:p>
        </p:txBody>
      </p:sp>
    </p:spTree>
    <p:extLst>
      <p:ext uri="{BB962C8B-B14F-4D97-AF65-F5344CB8AC3E}">
        <p14:creationId xmlns:p14="http://schemas.microsoft.com/office/powerpoint/2010/main" val="208375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ED44CE-1922-2343-B819-F7B043520BA4}"/>
              </a:ext>
            </a:extLst>
          </p:cNvPr>
          <p:cNvSpPr>
            <a:spLocks noGrp="1"/>
          </p:cNvSpPr>
          <p:nvPr>
            <p:ph idx="1"/>
          </p:nvPr>
        </p:nvSpPr>
        <p:spPr>
          <a:xfrm>
            <a:off x="264257" y="194185"/>
            <a:ext cx="11744352" cy="6062409"/>
          </a:xfrm>
        </p:spPr>
        <p:txBody>
          <a:bodyPr vert="horz" lIns="91440" tIns="45720" rIns="91440" bIns="45720" rtlCol="0" anchor="t">
            <a:noAutofit/>
          </a:bodyPr>
          <a:lstStyle/>
          <a:p>
            <a:pPr marL="0" indent="0">
              <a:buNone/>
            </a:pPr>
            <a:r>
              <a:rPr lang="en-GB" sz="2000" dirty="0"/>
              <a:t>involved tough physical and psychological tests. For instance, she was tested to see if she could live in a cramped and confined environment and to see how well she would cope with weightlessness and motion sickness. Helen was even tested on her ability to pilot rocket systems. </a:t>
            </a:r>
          </a:p>
          <a:p>
            <a:pPr marL="0" indent="0">
              <a:buNone/>
            </a:pPr>
            <a:endParaRPr lang="en-GB" sz="800"/>
          </a:p>
          <a:p>
            <a:pPr marL="0" indent="0">
              <a:buNone/>
            </a:pPr>
            <a:r>
              <a:rPr lang="en-GB" sz="2000" dirty="0"/>
              <a:t>Helen was the only successful candidate to complete the training and was finally launched into space aboard Soyuz TM-12 on 18</a:t>
            </a:r>
            <a:r>
              <a:rPr lang="en-GB" sz="2000" baseline="30000" dirty="0"/>
              <a:t>th</a:t>
            </a:r>
            <a:r>
              <a:rPr lang="en-GB" sz="2000" dirty="0"/>
              <a:t> May 1991. </a:t>
            </a:r>
            <a:endParaRPr lang="en-GB" sz="2000" dirty="0">
              <a:cs typeface="Calibri"/>
            </a:endParaRPr>
          </a:p>
          <a:p>
            <a:pPr marL="0" indent="0">
              <a:buNone/>
            </a:pPr>
            <a:endParaRPr lang="en-GB" sz="100"/>
          </a:p>
          <a:p>
            <a:pPr marL="0" indent="0">
              <a:buNone/>
            </a:pPr>
            <a:r>
              <a:rPr lang="en-GB" sz="2000" i="1"/>
              <a:t>	“After take-off, we left the atmosphere and suddenly light streamed in through the window. We </a:t>
            </a:r>
            <a:r>
              <a:rPr lang="en-GB" sz="2000" i="1" dirty="0"/>
              <a:t>were                      	over the Pacific Ocean. The gloriously deep blue seas took my breath away.”  </a:t>
            </a:r>
            <a:endParaRPr lang="en-GB" sz="2000" i="1">
              <a:cs typeface="Calibri"/>
            </a:endParaRPr>
          </a:p>
          <a:p>
            <a:pPr marL="0" indent="0">
              <a:buNone/>
            </a:pPr>
            <a:r>
              <a:rPr lang="en-GB" sz="2000" i="1" dirty="0"/>
              <a:t>			Helen Sharman, The Guardian 5</a:t>
            </a:r>
            <a:r>
              <a:rPr lang="en-GB" sz="2000" i="1" baseline="30000" dirty="0"/>
              <a:t>th</a:t>
            </a:r>
            <a:r>
              <a:rPr lang="en-GB" sz="2000" i="1" dirty="0"/>
              <a:t> Jan 2020</a:t>
            </a:r>
            <a:endParaRPr lang="en-GB" sz="2000" i="1">
              <a:cs typeface="Calibri"/>
            </a:endParaRPr>
          </a:p>
          <a:p>
            <a:pPr marL="0" indent="0">
              <a:buNone/>
            </a:pPr>
            <a:endParaRPr lang="en-GB" sz="100"/>
          </a:p>
          <a:p>
            <a:pPr marL="0" indent="0">
              <a:buNone/>
            </a:pPr>
            <a:r>
              <a:rPr lang="en-GB" sz="2000" dirty="0"/>
              <a:t>Helen spent a total of eight days on the Mir Space Station. During her time on board, Helen carried out a range of scientific experiments focusing on agriculture and medicine. The weightless conditions in space enabled her to investigate and grow things she couldn’t grow on planet Earth. She was also responsible for photographing </a:t>
            </a:r>
            <a:r>
              <a:rPr lang="en-GB" sz="2000"/>
              <a:t>the British Isles and communicating with children in British schools by radio transmission.</a:t>
            </a:r>
            <a:endParaRPr lang="en-GB" sz="2000">
              <a:cs typeface="Calibri"/>
            </a:endParaRPr>
          </a:p>
          <a:p>
            <a:pPr marL="0" indent="0">
              <a:buNone/>
            </a:pPr>
            <a:endParaRPr lang="en-GB" sz="800"/>
          </a:p>
          <a:p>
            <a:pPr marL="0" indent="0">
              <a:buNone/>
            </a:pPr>
            <a:r>
              <a:rPr lang="en-GB" sz="2000" dirty="0"/>
              <a:t>Helen Sharman went from working in a chocolate factory to becoming the youngest ever person to go into space and is one of only 39 women to do so. She was awarded an OBE in 1993 and has since had several school buildings named after her in the UK and throughout Europe. Sharman’s story shows that if you choose a life in Science there is no limit to what you can achieve - it took Helen Sharman to the stars!</a:t>
            </a:r>
            <a:endParaRPr lang="en-GB" sz="1200"/>
          </a:p>
        </p:txBody>
      </p:sp>
      <p:sp>
        <p:nvSpPr>
          <p:cNvPr id="5" name="Footer Placeholder 4">
            <a:extLst>
              <a:ext uri="{FF2B5EF4-FFF2-40B4-BE49-F238E27FC236}">
                <a16:creationId xmlns:a16="http://schemas.microsoft.com/office/drawing/2014/main" id="{699B4E54-4D49-4CC6-B22F-139EBF718891}"/>
              </a:ext>
            </a:extLst>
          </p:cNvPr>
          <p:cNvSpPr>
            <a:spLocks noGrp="1"/>
          </p:cNvSpPr>
          <p:nvPr>
            <p:ph type="ftr" sz="quarter" idx="11"/>
          </p:nvPr>
        </p:nvSpPr>
        <p:spPr>
          <a:xfrm>
            <a:off x="4229782" y="6256594"/>
            <a:ext cx="6036007" cy="518924"/>
          </a:xfrm>
        </p:spPr>
        <p:txBody>
          <a:bodyPr/>
          <a:lstStyle/>
          <a:p>
            <a:r>
              <a:rPr lang="en-GB" dirty="0"/>
              <a:t>© All rights reserved Northampton Primary Academy Trust 2020</a:t>
            </a:r>
            <a:endParaRPr lang="en-US" dirty="0"/>
          </a:p>
        </p:txBody>
      </p:sp>
      <p:pic>
        <p:nvPicPr>
          <p:cNvPr id="4" name="Picture 3">
            <a:extLst>
              <a:ext uri="{FF2B5EF4-FFF2-40B4-BE49-F238E27FC236}">
                <a16:creationId xmlns:a16="http://schemas.microsoft.com/office/drawing/2014/main" id="{4904BCB0-AFB7-4159-B00D-8F92565BBAD3}"/>
              </a:ext>
            </a:extLst>
          </p:cNvPr>
          <p:cNvPicPr>
            <a:picLocks noChangeAspect="1"/>
          </p:cNvPicPr>
          <p:nvPr/>
        </p:nvPicPr>
        <p:blipFill rotWithShape="1">
          <a:blip r:embed="rId3"/>
          <a:srcRect l="15535" t="10188" r="17992" b="16278"/>
          <a:stretch/>
        </p:blipFill>
        <p:spPr>
          <a:xfrm>
            <a:off x="10975941" y="6129347"/>
            <a:ext cx="951802" cy="646171"/>
          </a:xfrm>
          <a:prstGeom prst="rect">
            <a:avLst/>
          </a:prstGeom>
        </p:spPr>
      </p:pic>
    </p:spTree>
    <p:extLst>
      <p:ext uri="{BB962C8B-B14F-4D97-AF65-F5344CB8AC3E}">
        <p14:creationId xmlns:p14="http://schemas.microsoft.com/office/powerpoint/2010/main" val="261453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7D3DDA-7596-4677-9188-30FF7A444CC9}"/>
              </a:ext>
            </a:extLst>
          </p:cNvPr>
          <p:cNvSpPr>
            <a:spLocks noGrp="1"/>
          </p:cNvSpPr>
          <p:nvPr>
            <p:ph type="ftr" sz="quarter" idx="11"/>
          </p:nvPr>
        </p:nvSpPr>
        <p:spPr>
          <a:xfrm>
            <a:off x="4038599" y="6356350"/>
            <a:ext cx="5727569" cy="365125"/>
          </a:xfrm>
        </p:spPr>
        <p:txBody>
          <a:bodyPr/>
          <a:lstStyle/>
          <a:p>
            <a:r>
              <a:rPr lang="en-GB" dirty="0"/>
              <a:t>© All rights reserved Northampton Primary Academy Trust 2020</a:t>
            </a:r>
            <a:endParaRPr lang="en-US" dirty="0"/>
          </a:p>
        </p:txBody>
      </p:sp>
      <p:sp>
        <p:nvSpPr>
          <p:cNvPr id="3" name="TextBox 2">
            <a:extLst>
              <a:ext uri="{FF2B5EF4-FFF2-40B4-BE49-F238E27FC236}">
                <a16:creationId xmlns:a16="http://schemas.microsoft.com/office/drawing/2014/main" id="{346B5C7F-72A0-4C7C-8035-77C32CB82AB5}"/>
              </a:ext>
            </a:extLst>
          </p:cNvPr>
          <p:cNvSpPr txBox="1"/>
          <p:nvPr/>
        </p:nvSpPr>
        <p:spPr>
          <a:xfrm>
            <a:off x="544606" y="387724"/>
            <a:ext cx="1140534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cs typeface="Calibri"/>
              </a:rPr>
              <a:t>Helen Sharman: Questions </a:t>
            </a:r>
            <a:endParaRPr lang="en-GB" sz="2400" b="1" dirty="0">
              <a:cs typeface="Calibri"/>
            </a:endParaRPr>
          </a:p>
          <a:p>
            <a:endParaRPr lang="en-GB" sz="2400" b="1" dirty="0">
              <a:cs typeface="Calibri"/>
            </a:endParaRPr>
          </a:p>
          <a:p>
            <a:pPr>
              <a:buAutoNum type="arabicPeriod"/>
            </a:pPr>
            <a:r>
              <a:rPr lang="en-GB" sz="2000">
                <a:cs typeface="Calibri"/>
              </a:rPr>
              <a:t>What was Helen’s original job before being selected for astronaut training? </a:t>
            </a:r>
            <a:endParaRPr lang="en-GB" sz="2000" dirty="0">
              <a:cs typeface="Calibri"/>
            </a:endParaRPr>
          </a:p>
          <a:p>
            <a:endParaRPr lang="en-GB" sz="2000" dirty="0">
              <a:cs typeface="Calibri"/>
            </a:endParaRPr>
          </a:p>
          <a:p>
            <a:pPr>
              <a:buAutoNum type="arabicPeriod" startAt="2"/>
            </a:pPr>
            <a:r>
              <a:rPr lang="en-GB" sz="2000">
                <a:cs typeface="Calibri"/>
              </a:rPr>
              <a:t>She was chosen to be part of Project Juno. This was a partnership between which two countries? </a:t>
            </a:r>
            <a:endParaRPr lang="en-GB" sz="2000" dirty="0">
              <a:cs typeface="Calibri"/>
            </a:endParaRPr>
          </a:p>
          <a:p>
            <a:endParaRPr lang="en-GB" sz="2000" dirty="0">
              <a:cs typeface="Calibri"/>
            </a:endParaRPr>
          </a:p>
          <a:p>
            <a:pPr>
              <a:buAutoNum type="arabicPeriod" startAt="3"/>
            </a:pPr>
            <a:r>
              <a:rPr lang="en-GB" sz="2000">
                <a:cs typeface="Calibri"/>
              </a:rPr>
              <a:t>To apply for the job, Helen had to prove she could meet certain criteria. What were they? </a:t>
            </a:r>
            <a:endParaRPr lang="en-GB" sz="2000" dirty="0">
              <a:cs typeface="Calibri"/>
            </a:endParaRPr>
          </a:p>
          <a:p>
            <a:endParaRPr lang="en-GB" sz="2000" dirty="0">
              <a:cs typeface="Calibri"/>
            </a:endParaRPr>
          </a:p>
          <a:p>
            <a:pPr>
              <a:buAutoNum type="arabicPeriod" startAt="4"/>
            </a:pPr>
            <a:r>
              <a:rPr lang="en-GB" sz="2000">
                <a:cs typeface="Calibri"/>
              </a:rPr>
              <a:t>How long did Helen spend on the Mir Space Station? </a:t>
            </a:r>
            <a:endParaRPr lang="en-GB" sz="2000" dirty="0">
              <a:cs typeface="Calibri"/>
            </a:endParaRPr>
          </a:p>
          <a:p>
            <a:endParaRPr lang="en-GB" sz="2000" dirty="0">
              <a:cs typeface="Calibri"/>
            </a:endParaRPr>
          </a:p>
          <a:p>
            <a:pPr>
              <a:buAutoNum type="arabicPeriod" startAt="5"/>
            </a:pPr>
            <a:r>
              <a:rPr lang="en-GB" sz="2000">
                <a:cs typeface="Calibri"/>
              </a:rPr>
              <a:t>What evidence in the text suggests that Helen was amazed by what she saw whilst in space? </a:t>
            </a:r>
            <a:endParaRPr lang="en-GB" sz="2000" dirty="0">
              <a:cs typeface="Calibri"/>
            </a:endParaRPr>
          </a:p>
          <a:p>
            <a:endParaRPr lang="en-GB" sz="2000" dirty="0">
              <a:cs typeface="Calibri"/>
            </a:endParaRPr>
          </a:p>
          <a:p>
            <a:pPr>
              <a:buAutoNum type="arabicPeriod" startAt="6"/>
            </a:pPr>
            <a:r>
              <a:rPr lang="en-GB" sz="2000">
                <a:cs typeface="Calibri"/>
              </a:rPr>
              <a:t>How do you think Helen felt when she was told that she’d successfully completed the training and selection to be part of Project Juno? </a:t>
            </a:r>
            <a:endParaRPr lang="en-GB" sz="2000" dirty="0">
              <a:cs typeface="Calibri"/>
            </a:endParaRPr>
          </a:p>
        </p:txBody>
      </p:sp>
    </p:spTree>
    <p:extLst>
      <p:ext uri="{BB962C8B-B14F-4D97-AF65-F5344CB8AC3E}">
        <p14:creationId xmlns:p14="http://schemas.microsoft.com/office/powerpoint/2010/main" val="237518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1ECF-A573-46B4-AE4B-FFD9B3746BE9}"/>
              </a:ext>
            </a:extLst>
          </p:cNvPr>
          <p:cNvSpPr>
            <a:spLocks noGrp="1"/>
          </p:cNvSpPr>
          <p:nvPr>
            <p:ph type="title"/>
          </p:nvPr>
        </p:nvSpPr>
        <p:spPr/>
        <p:txBody>
          <a:bodyPr/>
          <a:lstStyle/>
          <a:p>
            <a:pPr algn="ctr"/>
            <a:r>
              <a:rPr lang="en-GB">
                <a:latin typeface="Calibri"/>
                <a:cs typeface="Calibri Light"/>
              </a:rPr>
              <a:t>Jobs associated with Space  </a:t>
            </a:r>
            <a:endParaRPr lang="en-US">
              <a:cs typeface="Calibri Light" panose="020F0302020204030204"/>
            </a:endParaRPr>
          </a:p>
        </p:txBody>
      </p:sp>
      <p:sp>
        <p:nvSpPr>
          <p:cNvPr id="3" name="Content Placeholder 2">
            <a:extLst>
              <a:ext uri="{FF2B5EF4-FFF2-40B4-BE49-F238E27FC236}">
                <a16:creationId xmlns:a16="http://schemas.microsoft.com/office/drawing/2014/main" id="{A143A00A-0D50-0440-9B33-28D1BD2FEF8E}"/>
              </a:ext>
            </a:extLst>
          </p:cNvPr>
          <p:cNvSpPr>
            <a:spLocks noGrp="1"/>
          </p:cNvSpPr>
          <p:nvPr>
            <p:ph idx="1"/>
          </p:nvPr>
        </p:nvSpPr>
        <p:spPr>
          <a:xfrm>
            <a:off x="838200" y="2116883"/>
            <a:ext cx="10515600" cy="3132238"/>
          </a:xfrm>
        </p:spPr>
        <p:txBody>
          <a:bodyPr vert="horz" lIns="91440" tIns="45720" rIns="91440" bIns="45720" rtlCol="0" anchor="t">
            <a:normAutofit lnSpcReduction="10000"/>
          </a:bodyPr>
          <a:lstStyle/>
          <a:p>
            <a:pPr marL="0" indent="0" algn="ctr">
              <a:buNone/>
            </a:pPr>
            <a:r>
              <a:rPr lang="en-GB" sz="3200" dirty="0"/>
              <a:t>What types of jobs could you do that are associated with space or the study of space and the universe? </a:t>
            </a:r>
          </a:p>
          <a:p>
            <a:pPr marL="0" indent="0" algn="ctr">
              <a:buNone/>
            </a:pPr>
            <a:endParaRPr lang="en-GB" sz="3200" dirty="0"/>
          </a:p>
          <a:p>
            <a:pPr marL="0" indent="0" algn="ctr">
              <a:buNone/>
            </a:pPr>
            <a:r>
              <a:rPr lang="en-GB" sz="3200" dirty="0"/>
              <a:t>Why are people fascinated by space</a:t>
            </a:r>
            <a:r>
              <a:rPr lang="en-GB" sz="3200" dirty="0" smtClean="0"/>
              <a:t>?</a:t>
            </a:r>
          </a:p>
          <a:p>
            <a:pPr marL="0" indent="0" algn="ctr">
              <a:buNone/>
            </a:pPr>
            <a:endParaRPr lang="en-GB" sz="3200" dirty="0"/>
          </a:p>
          <a:p>
            <a:pPr marL="0" indent="0" algn="ctr">
              <a:buNone/>
            </a:pPr>
            <a:r>
              <a:rPr lang="en-GB" sz="3200" dirty="0" smtClean="0"/>
              <a:t>Create a mind map/ list of jobs in or to do with space.  </a:t>
            </a:r>
            <a:endParaRPr lang="en-US" sz="3200" dirty="0"/>
          </a:p>
        </p:txBody>
      </p:sp>
      <p:sp>
        <p:nvSpPr>
          <p:cNvPr id="5" name="Footer Placeholder 4">
            <a:extLst>
              <a:ext uri="{FF2B5EF4-FFF2-40B4-BE49-F238E27FC236}">
                <a16:creationId xmlns:a16="http://schemas.microsoft.com/office/drawing/2014/main" id="{699B4E54-4D49-4CC6-B22F-139EBF718891}"/>
              </a:ext>
            </a:extLst>
          </p:cNvPr>
          <p:cNvSpPr>
            <a:spLocks noGrp="1"/>
          </p:cNvSpPr>
          <p:nvPr>
            <p:ph type="ftr" sz="quarter" idx="11"/>
          </p:nvPr>
        </p:nvSpPr>
        <p:spPr>
          <a:xfrm>
            <a:off x="4038600" y="6356350"/>
            <a:ext cx="5086546" cy="365125"/>
          </a:xfrm>
        </p:spPr>
        <p:txBody>
          <a:bodyPr/>
          <a:lstStyle/>
          <a:p>
            <a:r>
              <a:rPr lang="en-GB" dirty="0"/>
              <a:t>© All rights reserved Northampton Primary Academy Trust 2020</a:t>
            </a:r>
            <a:endParaRPr lang="en-US" dirty="0"/>
          </a:p>
        </p:txBody>
      </p:sp>
      <p:pic>
        <p:nvPicPr>
          <p:cNvPr id="4" name="Picture 3">
            <a:extLst>
              <a:ext uri="{FF2B5EF4-FFF2-40B4-BE49-F238E27FC236}">
                <a16:creationId xmlns:a16="http://schemas.microsoft.com/office/drawing/2014/main" id="{4904BCB0-AFB7-4159-B00D-8F92565BBAD3}"/>
              </a:ext>
            </a:extLst>
          </p:cNvPr>
          <p:cNvPicPr>
            <a:picLocks noChangeAspect="1"/>
          </p:cNvPicPr>
          <p:nvPr/>
        </p:nvPicPr>
        <p:blipFill rotWithShape="1">
          <a:blip r:embed="rId3"/>
          <a:srcRect l="15535" t="10188" r="17992" b="16278"/>
          <a:stretch/>
        </p:blipFill>
        <p:spPr>
          <a:xfrm>
            <a:off x="10601863" y="5734867"/>
            <a:ext cx="1325880" cy="900129"/>
          </a:xfrm>
          <a:prstGeom prst="rect">
            <a:avLst/>
          </a:prstGeom>
        </p:spPr>
      </p:pic>
    </p:spTree>
    <p:extLst>
      <p:ext uri="{BB962C8B-B14F-4D97-AF65-F5344CB8AC3E}">
        <p14:creationId xmlns:p14="http://schemas.microsoft.com/office/powerpoint/2010/main" val="111053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539</Words>
  <Application>Microsoft Office PowerPoint</Application>
  <PresentationFormat>Widescreen</PresentationFormat>
  <Paragraphs>84</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Retrieval Quiz</vt:lpstr>
      <vt:lpstr>Retrieval Quiz – Answers</vt:lpstr>
      <vt:lpstr>Retrieval Quiz - Answers</vt:lpstr>
      <vt:lpstr>Helen Sharman </vt:lpstr>
      <vt:lpstr>PowerPoint Presentation</vt:lpstr>
      <vt:lpstr>PowerPoint Presentation</vt:lpstr>
      <vt:lpstr>Jobs associated with Space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Leeming</dc:creator>
  <cp:lastModifiedBy>Caroline Leeming</cp:lastModifiedBy>
  <cp:revision>10</cp:revision>
  <dcterms:created xsi:type="dcterms:W3CDTF">2020-12-05T16:00:27Z</dcterms:created>
  <dcterms:modified xsi:type="dcterms:W3CDTF">2020-12-07T18:50:43Z</dcterms:modified>
</cp:coreProperties>
</file>