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72" r:id="rId2"/>
    <p:sldId id="273" r:id="rId3"/>
    <p:sldId id="274" r:id="rId4"/>
    <p:sldId id="276" r:id="rId5"/>
    <p:sldId id="275" r:id="rId6"/>
    <p:sldId id="278" r:id="rId7"/>
    <p:sldId id="280" r:id="rId8"/>
    <p:sldId id="279" r:id="rId9"/>
    <p:sldId id="277" r:id="rId10"/>
    <p:sldId id="281" r:id="rId11"/>
    <p:sldId id="256" r:id="rId12"/>
    <p:sldId id="282" r:id="rId13"/>
    <p:sldId id="283" r:id="rId14"/>
    <p:sldId id="284" r:id="rId15"/>
    <p:sldId id="285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1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0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A8F958-8595-4730-BB28-683FA225B395}" type="datetimeFigureOut">
              <a:rPr lang="en-GB" smtClean="0"/>
              <a:t>05/12/2020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ECA8E6-2E2B-4564-B503-7E98E0B0B6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27252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2BC71-6C71-452A-9116-22074EC3F077}" type="datetimeFigureOut">
              <a:rPr lang="en-GB" smtClean="0"/>
              <a:t>05/12/2020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7F46D-8CEB-4A49-A912-8D8F818111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0821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2BC71-6C71-452A-9116-22074EC3F077}" type="datetimeFigureOut">
              <a:rPr lang="en-GB" smtClean="0"/>
              <a:t>05/12/2020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7F46D-8CEB-4A49-A912-8D8F818111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91301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2BC71-6C71-452A-9116-22074EC3F077}" type="datetimeFigureOut">
              <a:rPr lang="en-GB" smtClean="0"/>
              <a:t>05/12/2020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7F46D-8CEB-4A49-A912-8D8F818111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83135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2BC71-6C71-452A-9116-22074EC3F077}" type="datetimeFigureOut">
              <a:rPr lang="en-GB" smtClean="0"/>
              <a:t>05/12/2020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7F46D-8CEB-4A49-A912-8D8F818111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79840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2BC71-6C71-452A-9116-22074EC3F077}" type="datetimeFigureOut">
              <a:rPr lang="en-GB" smtClean="0"/>
              <a:t>05/12/2020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7F46D-8CEB-4A49-A912-8D8F818111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3168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2BC71-6C71-452A-9116-22074EC3F077}" type="datetimeFigureOut">
              <a:rPr lang="en-GB" smtClean="0"/>
              <a:t>05/12/2020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7F46D-8CEB-4A49-A912-8D8F818111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2623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2BC71-6C71-452A-9116-22074EC3F077}" type="datetimeFigureOut">
              <a:rPr lang="en-GB" smtClean="0"/>
              <a:t>05/12/2020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7F46D-8CEB-4A49-A912-8D8F818111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6130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2BC71-6C71-452A-9116-22074EC3F077}" type="datetimeFigureOut">
              <a:rPr lang="en-GB" smtClean="0"/>
              <a:t>05/12/2020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7F46D-8CEB-4A49-A912-8D8F818111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5381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2BC71-6C71-452A-9116-22074EC3F077}" type="datetimeFigureOut">
              <a:rPr lang="en-GB" smtClean="0"/>
              <a:t>05/12/2020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7F46D-8CEB-4A49-A912-8D8F818111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84482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2BC71-6C71-452A-9116-22074EC3F077}" type="datetimeFigureOut">
              <a:rPr lang="en-GB" smtClean="0"/>
              <a:t>05/12/2020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7F46D-8CEB-4A49-A912-8D8F818111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1074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2BC71-6C71-452A-9116-22074EC3F077}" type="datetimeFigureOut">
              <a:rPr lang="en-GB" smtClean="0"/>
              <a:t>05/12/2020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7F46D-8CEB-4A49-A912-8D8F818111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00031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02BC71-6C71-452A-9116-22074EC3F077}" type="datetimeFigureOut">
              <a:rPr lang="en-GB" smtClean="0"/>
              <a:t>05/12/2020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57F46D-8CEB-4A49-A912-8D8F818111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8997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7548" y="-225724"/>
            <a:ext cx="9868407" cy="68634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0" dirty="0" smtClean="0">
                <a:latin typeface="Sassoon" panose="0200050304000009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snow </a:t>
            </a:r>
            <a:r>
              <a:rPr lang="en-GB" sz="12000" dirty="0">
                <a:latin typeface="Sassoon" panose="0200050304000009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laid </a:t>
            </a:r>
            <a:endParaRPr lang="en-GB" sz="12000" dirty="0" smtClean="0">
              <a:latin typeface="Sassoon" panose="02000503040000090004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12000" dirty="0" smtClean="0">
                <a:latin typeface="Sassoon" panose="0200050304000009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siege </a:t>
            </a:r>
          </a:p>
          <a:p>
            <a:r>
              <a:rPr lang="en-GB" sz="12000" dirty="0" smtClean="0">
                <a:latin typeface="Sassoon" panose="0200050304000009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to </a:t>
            </a:r>
            <a:r>
              <a:rPr lang="en-GB" sz="12000" dirty="0">
                <a:latin typeface="Sassoon" panose="0200050304000009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GB" sz="12000" dirty="0" smtClean="0">
                <a:latin typeface="Sassoon" panose="0200050304000009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city  </a:t>
            </a:r>
            <a:r>
              <a:rPr lang="en-GB" sz="20000" dirty="0" smtClean="0">
                <a:latin typeface="Sassoon" panose="0200050304000009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GB" sz="20000" dirty="0">
              <a:effectLst/>
              <a:latin typeface="Sassoon" panose="02000503040000090004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29336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4552" y="362773"/>
            <a:ext cx="11050385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GB" sz="4400" dirty="0" smtClean="0">
                <a:solidFill>
                  <a:srgbClr val="000000"/>
                </a:solidFill>
                <a:latin typeface="Sassoon" panose="02000503040000090004" pitchFamily="2" charset="0"/>
              </a:rPr>
              <a:t>Siege- when an enemy surrounds a town cutting off all supplies</a:t>
            </a:r>
            <a:r>
              <a:rPr lang="en-GB" sz="4400" dirty="0">
                <a:solidFill>
                  <a:srgbClr val="000000"/>
                </a:solidFill>
                <a:latin typeface="Sassoon" panose="02000503040000090004" pitchFamily="2" charset="0"/>
              </a:rPr>
              <a:t> </a:t>
            </a:r>
          </a:p>
          <a:p>
            <a:pPr fontAlgn="base"/>
            <a:r>
              <a:rPr lang="en-GB" sz="4400" dirty="0">
                <a:solidFill>
                  <a:srgbClr val="000000"/>
                </a:solidFill>
                <a:latin typeface="Sassoon" panose="02000503040000090004" pitchFamily="2" charset="0"/>
              </a:rPr>
              <a:t>Grim- very serious or gloomy </a:t>
            </a:r>
          </a:p>
          <a:p>
            <a:pPr fontAlgn="base"/>
            <a:r>
              <a:rPr lang="en-GB" sz="4400" dirty="0" smtClean="0">
                <a:solidFill>
                  <a:srgbClr val="000000"/>
                </a:solidFill>
                <a:latin typeface="Sassoon" panose="02000503040000090004" pitchFamily="2" charset="0"/>
              </a:rPr>
              <a:t>Tottering- shaking or swaying as if about to collapse </a:t>
            </a:r>
          </a:p>
          <a:p>
            <a:pPr fontAlgn="base"/>
            <a:r>
              <a:rPr lang="en-GB" sz="4400" dirty="0" smtClean="0">
                <a:solidFill>
                  <a:srgbClr val="000000"/>
                </a:solidFill>
                <a:latin typeface="Sassoon" panose="02000503040000090004" pitchFamily="2" charset="0"/>
              </a:rPr>
              <a:t>Grate- iron bars for holding wood </a:t>
            </a:r>
            <a:r>
              <a:rPr lang="en-GB" dirty="0" smtClean="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  <a:endParaRPr lang="en-GB" b="0" i="0" u="none" strike="noStrike" dirty="0">
              <a:solidFill>
                <a:srgbClr val="000000"/>
              </a:solidFill>
              <a:effectLst/>
              <a:latin typeface="&amp;quot"/>
            </a:endParaRPr>
          </a:p>
        </p:txBody>
      </p:sp>
    </p:spTree>
    <p:extLst>
      <p:ext uri="{BB962C8B-B14F-4D97-AF65-F5344CB8AC3E}">
        <p14:creationId xmlns:p14="http://schemas.microsoft.com/office/powerpoint/2010/main" val="11465029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263" y="-14679"/>
            <a:ext cx="10701474" cy="6887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5633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mtClean="0"/>
              <a:t>Imagine! 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mtClean="0"/>
              <a:t>How to make descriptions more vivid and colourful. </a:t>
            </a:r>
          </a:p>
        </p:txBody>
      </p:sp>
    </p:spTree>
    <p:extLst>
      <p:ext uri="{BB962C8B-B14F-4D97-AF65-F5344CB8AC3E}">
        <p14:creationId xmlns:p14="http://schemas.microsoft.com/office/powerpoint/2010/main" val="745465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mtClean="0"/>
              <a:t>Similes 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When we say something is like something else we are using a simile. </a:t>
            </a:r>
          </a:p>
          <a:p>
            <a:pPr eaLnBrk="1" hangingPunct="1"/>
            <a:endParaRPr lang="en-GB" altLang="en-US" smtClean="0"/>
          </a:p>
          <a:p>
            <a:pPr eaLnBrk="1" hangingPunct="1"/>
            <a:r>
              <a:rPr lang="en-GB" altLang="en-US" smtClean="0"/>
              <a:t>Similes contain the words ‘like’ or ‘as’.</a:t>
            </a:r>
          </a:p>
          <a:p>
            <a:pPr eaLnBrk="1" hangingPunct="1"/>
            <a:endParaRPr lang="en-GB" altLang="en-US" smtClean="0"/>
          </a:p>
          <a:p>
            <a:pPr eaLnBrk="1" hangingPunct="1"/>
            <a:r>
              <a:rPr lang="en-GB" altLang="en-US" smtClean="0"/>
              <a:t>They can be used to make our writing more interesting or humorous. </a:t>
            </a:r>
          </a:p>
        </p:txBody>
      </p:sp>
    </p:spTree>
    <p:extLst>
      <p:ext uri="{BB962C8B-B14F-4D97-AF65-F5344CB8AC3E}">
        <p14:creationId xmlns:p14="http://schemas.microsoft.com/office/powerpoint/2010/main" val="1108429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307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mtClean="0"/>
              <a:t>Can you complete these Similes?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59150" y="1773238"/>
            <a:ext cx="6851650" cy="46799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en-US" sz="2400"/>
              <a:t>As keen….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en-US" sz="2400"/>
              <a:t>	as mustard.</a:t>
            </a:r>
          </a:p>
          <a:p>
            <a:pPr eaLnBrk="1" hangingPunct="1">
              <a:lnSpc>
                <a:spcPct val="80000"/>
              </a:lnSpc>
            </a:pPr>
            <a:endParaRPr lang="en-GB" altLang="en-US" sz="240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en-US" sz="2400"/>
              <a:t>As bold….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en-US" sz="2400"/>
              <a:t>	as brass.</a:t>
            </a:r>
          </a:p>
          <a:p>
            <a:pPr eaLnBrk="1" hangingPunct="1">
              <a:lnSpc>
                <a:spcPct val="80000"/>
              </a:lnSpc>
            </a:pPr>
            <a:endParaRPr lang="en-GB" altLang="en-US" sz="240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en-US" sz="2400"/>
              <a:t>As quick….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en-US" sz="2400"/>
              <a:t>	as lightning.</a:t>
            </a:r>
          </a:p>
          <a:p>
            <a:pPr eaLnBrk="1" hangingPunct="1">
              <a:lnSpc>
                <a:spcPct val="80000"/>
              </a:lnSpc>
            </a:pPr>
            <a:endParaRPr lang="en-GB" altLang="en-US" sz="240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en-US" sz="2400"/>
              <a:t>As cool….  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en-US" sz="2400"/>
              <a:t>	as a cucumber. </a:t>
            </a:r>
          </a:p>
        </p:txBody>
      </p:sp>
    </p:spTree>
    <p:extLst>
      <p:ext uri="{BB962C8B-B14F-4D97-AF65-F5344CB8AC3E}">
        <p14:creationId xmlns:p14="http://schemas.microsoft.com/office/powerpoint/2010/main" val="501833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1000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1000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40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mtClean="0"/>
              <a:t>Can you link the ideas below to make similes'? 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buFontTx/>
              <a:buNone/>
            </a:pPr>
            <a:r>
              <a:rPr lang="en-GB" altLang="en-US" sz="2000"/>
              <a:t>Her face was				       like a runaway horse.</a:t>
            </a:r>
          </a:p>
          <a:p>
            <a:pPr eaLnBrk="1" hangingPunct="1">
              <a:buFontTx/>
              <a:buNone/>
            </a:pPr>
            <a:endParaRPr lang="en-GB" altLang="en-US" sz="2000"/>
          </a:p>
          <a:p>
            <a:pPr eaLnBrk="1" hangingPunct="1">
              <a:buFontTx/>
              <a:buNone/>
            </a:pPr>
            <a:r>
              <a:rPr lang="en-GB" altLang="en-US" sz="2000"/>
              <a:t>Ella’s eyes				         gleamed like pearls.  </a:t>
            </a:r>
          </a:p>
          <a:p>
            <a:pPr eaLnBrk="1" hangingPunct="1">
              <a:buFontTx/>
              <a:buNone/>
            </a:pPr>
            <a:endParaRPr lang="en-GB" altLang="en-US" sz="2000"/>
          </a:p>
          <a:p>
            <a:pPr eaLnBrk="1" hangingPunct="1">
              <a:buFontTx/>
              <a:buNone/>
            </a:pPr>
            <a:r>
              <a:rPr lang="en-GB" altLang="en-US" sz="2000"/>
              <a:t>He bolted out of the room	           as round as the full moon. </a:t>
            </a:r>
          </a:p>
          <a:p>
            <a:pPr eaLnBrk="1" hangingPunct="1">
              <a:buFontTx/>
              <a:buNone/>
            </a:pPr>
            <a:endParaRPr lang="en-GB" altLang="en-US" sz="2000"/>
          </a:p>
          <a:p>
            <a:pPr eaLnBrk="1" hangingPunct="1">
              <a:buFontTx/>
              <a:buNone/>
            </a:pPr>
            <a:r>
              <a:rPr lang="en-GB" altLang="en-US" sz="2000"/>
              <a:t>Grandmother’s false teeth                                like charging bulls.</a:t>
            </a:r>
          </a:p>
          <a:p>
            <a:pPr eaLnBrk="1" hangingPunct="1">
              <a:buFontTx/>
              <a:buNone/>
            </a:pPr>
            <a:endParaRPr lang="en-GB" altLang="en-US" sz="2000"/>
          </a:p>
          <a:p>
            <a:pPr eaLnBrk="1" hangingPunct="1">
              <a:buFontTx/>
              <a:buNone/>
            </a:pPr>
            <a:r>
              <a:rPr lang="en-GB" altLang="en-US" sz="2000"/>
              <a:t>The children ran			    sparkled like diamonds. </a:t>
            </a:r>
          </a:p>
          <a:p>
            <a:pPr eaLnBrk="1" hangingPunct="1">
              <a:buFontTx/>
              <a:buNone/>
            </a:pPr>
            <a:endParaRPr lang="en-GB" altLang="en-US" sz="2000"/>
          </a:p>
          <a:p>
            <a:pPr eaLnBrk="1" hangingPunct="1">
              <a:buFontTx/>
              <a:buNone/>
            </a:pPr>
            <a:r>
              <a:rPr lang="en-GB" altLang="en-US" sz="20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5337648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61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6147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93" y="71739"/>
            <a:ext cx="8699071" cy="52616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94865" y="-22946"/>
            <a:ext cx="3397136" cy="6862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212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4552" y="362773"/>
            <a:ext cx="11050385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GB" sz="4400" dirty="0">
                <a:solidFill>
                  <a:srgbClr val="000000"/>
                </a:solidFill>
                <a:latin typeface="Sassoon" panose="02000503040000090004" pitchFamily="2" charset="0"/>
              </a:rPr>
              <a:t>Siege- when an enemy surrounds a town cutting off all supplies </a:t>
            </a:r>
          </a:p>
          <a:p>
            <a:pPr fontAlgn="base"/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  <a:endParaRPr lang="en-GB" b="0" i="0" u="none" strike="noStrike" dirty="0">
              <a:solidFill>
                <a:srgbClr val="000000"/>
              </a:solidFill>
              <a:effectLst/>
              <a:latin typeface="&amp;quot"/>
            </a:endParaRPr>
          </a:p>
        </p:txBody>
      </p:sp>
    </p:spTree>
    <p:extLst>
      <p:ext uri="{BB962C8B-B14F-4D97-AF65-F5344CB8AC3E}">
        <p14:creationId xmlns:p14="http://schemas.microsoft.com/office/powerpoint/2010/main" val="8930273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93" y="71739"/>
            <a:ext cx="8699071" cy="52616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94865" y="-22946"/>
            <a:ext cx="3397136" cy="6862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256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4552" y="362773"/>
            <a:ext cx="11050385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GB" sz="4400" dirty="0" smtClean="0">
                <a:solidFill>
                  <a:srgbClr val="000000"/>
                </a:solidFill>
                <a:latin typeface="Sassoon" panose="02000503040000090004" pitchFamily="2" charset="0"/>
              </a:rPr>
              <a:t>Grim- </a:t>
            </a:r>
            <a:r>
              <a:rPr lang="en-GB" sz="4400" dirty="0">
                <a:solidFill>
                  <a:srgbClr val="000000"/>
                </a:solidFill>
                <a:latin typeface="Sassoon" panose="02000503040000090004" pitchFamily="2" charset="0"/>
              </a:rPr>
              <a:t>very serious or gloomy </a:t>
            </a:r>
          </a:p>
          <a:p>
            <a:pPr fontAlgn="base"/>
            <a:r>
              <a:rPr lang="en-GB" dirty="0" smtClean="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  <a:endParaRPr lang="en-GB" b="0" i="0" u="none" strike="noStrike" dirty="0">
              <a:solidFill>
                <a:srgbClr val="000000"/>
              </a:solidFill>
              <a:effectLst/>
              <a:latin typeface="&amp;quot"/>
            </a:endParaRPr>
          </a:p>
        </p:txBody>
      </p:sp>
    </p:spTree>
    <p:extLst>
      <p:ext uri="{BB962C8B-B14F-4D97-AF65-F5344CB8AC3E}">
        <p14:creationId xmlns:p14="http://schemas.microsoft.com/office/powerpoint/2010/main" val="8081269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93" y="71739"/>
            <a:ext cx="8699071" cy="52616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94865" y="-22946"/>
            <a:ext cx="3397136" cy="6862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598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4552" y="362773"/>
            <a:ext cx="1105038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GB" sz="4400" dirty="0" smtClean="0">
                <a:solidFill>
                  <a:srgbClr val="000000"/>
                </a:solidFill>
                <a:latin typeface="Sassoon" panose="02000503040000090004" pitchFamily="2" charset="0"/>
              </a:rPr>
              <a:t>Grate- iron bars for holding wood </a:t>
            </a:r>
            <a:r>
              <a:rPr lang="en-GB" dirty="0" smtClean="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  <a:endParaRPr lang="en-GB" b="0" i="0" u="none" strike="noStrike" dirty="0">
              <a:solidFill>
                <a:srgbClr val="000000"/>
              </a:solidFill>
              <a:effectLst/>
              <a:latin typeface="&amp;quot"/>
            </a:endParaRPr>
          </a:p>
        </p:txBody>
      </p:sp>
    </p:spTree>
    <p:extLst>
      <p:ext uri="{BB962C8B-B14F-4D97-AF65-F5344CB8AC3E}">
        <p14:creationId xmlns:p14="http://schemas.microsoft.com/office/powerpoint/2010/main" val="19504101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93" y="71739"/>
            <a:ext cx="8699071" cy="52616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94865" y="-22946"/>
            <a:ext cx="3397136" cy="6862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477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4552" y="362773"/>
            <a:ext cx="11050385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GB" sz="4400" dirty="0">
                <a:solidFill>
                  <a:srgbClr val="000000"/>
                </a:solidFill>
                <a:latin typeface="Sassoon" panose="02000503040000090004" pitchFamily="2" charset="0"/>
              </a:rPr>
              <a:t> </a:t>
            </a:r>
          </a:p>
          <a:p>
            <a:pPr fontAlgn="base"/>
            <a:r>
              <a:rPr lang="en-GB" sz="4400" dirty="0" smtClean="0">
                <a:solidFill>
                  <a:srgbClr val="000000"/>
                </a:solidFill>
                <a:latin typeface="Sassoon" panose="02000503040000090004" pitchFamily="2" charset="0"/>
              </a:rPr>
              <a:t>Tottering- shaking or swaying as if about to collapse </a:t>
            </a:r>
          </a:p>
          <a:p>
            <a:pPr fontAlgn="base"/>
            <a:r>
              <a:rPr lang="en-GB" dirty="0" smtClean="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  <a:endParaRPr lang="en-GB" b="0" i="0" u="none" strike="noStrike" dirty="0">
              <a:solidFill>
                <a:srgbClr val="000000"/>
              </a:solidFill>
              <a:effectLst/>
              <a:latin typeface="&amp;quot"/>
            </a:endParaRPr>
          </a:p>
        </p:txBody>
      </p:sp>
    </p:spTree>
    <p:extLst>
      <p:ext uri="{BB962C8B-B14F-4D97-AF65-F5344CB8AC3E}">
        <p14:creationId xmlns:p14="http://schemas.microsoft.com/office/powerpoint/2010/main" val="39797422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112</Words>
  <Application>Microsoft Office PowerPoint</Application>
  <PresentationFormat>Widescreen</PresentationFormat>
  <Paragraphs>47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&amp;quot</vt:lpstr>
      <vt:lpstr>Arial</vt:lpstr>
      <vt:lpstr>Calibri</vt:lpstr>
      <vt:lpstr>Calibri Light</vt:lpstr>
      <vt:lpstr>Sassoon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Imagine! </vt:lpstr>
      <vt:lpstr>Similes </vt:lpstr>
      <vt:lpstr>Can you complete these Similes?</vt:lpstr>
      <vt:lpstr>Can you link the ideas below to make similes'?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Caroline Leeming</dc:creator>
  <cp:lastModifiedBy>Caroline Leeming</cp:lastModifiedBy>
  <cp:revision>4</cp:revision>
  <dcterms:created xsi:type="dcterms:W3CDTF">2020-12-05T16:00:27Z</dcterms:created>
  <dcterms:modified xsi:type="dcterms:W3CDTF">2020-12-05T17:27:35Z</dcterms:modified>
</cp:coreProperties>
</file>