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8" r:id="rId3"/>
    <p:sldId id="271" r:id="rId4"/>
    <p:sldId id="269" r:id="rId5"/>
    <p:sldId id="267" r:id="rId6"/>
  </p:sldIdLst>
  <p:sldSz cx="9144000" cy="6858000" type="screen4x3"/>
  <p:notesSz cx="6858000" cy="9144000"/>
  <p:embeddedFontLst>
    <p:embeddedFont>
      <p:font typeface="Twinkl" panose="020B0604020202020204" pitchFamily="2" charset="0"/>
      <p:regular r:id="rId9"/>
      <p:bold r:id="rId10"/>
    </p:embeddedFont>
    <p:embeddedFont>
      <p:font typeface="Twinkl SemiBold" pitchFamily="2" charset="0"/>
      <p:bold r:id="rId11"/>
    </p:embeddedFont>
    <p:embeddedFont>
      <p:font typeface="Sassoon Infant Rg" panose="02000503030000020003" pitchFamily="50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BD9"/>
    <a:srgbClr val="CA4692"/>
    <a:srgbClr val="08743A"/>
    <a:srgbClr val="E5007E"/>
    <a:srgbClr val="CCE1FD"/>
    <a:srgbClr val="9B9BCD"/>
    <a:srgbClr val="653B8F"/>
    <a:srgbClr val="00A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90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FEA4F6-5309-4E69-BBF4-B26A7C9F9C4D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066D47-AEC6-466A-853A-F97F652E4D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10403D-E31A-45D6-B7B0-66839E1C74E1}" type="datetimeFigureOut">
              <a:rPr lang="en-GB"/>
              <a:pPr>
                <a:defRPr/>
              </a:pPr>
              <a:t>06/12/2020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989EB6-9930-4B0B-8F3C-19B9A7B2E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38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17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89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2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731838" y="730250"/>
            <a:ext cx="768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week, we are going to be looking at words ending in the suffix –able. Can you think of any –able words?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5405438" y="1555750"/>
            <a:ext cx="1449387" cy="1890713"/>
            <a:chOff x="5405044" y="1555341"/>
            <a:chExt cx="1450178" cy="1891646"/>
          </a:xfrm>
        </p:grpSpPr>
        <p:grpSp>
          <p:nvGrpSpPr>
            <p:cNvPr id="8254" name="Group 9220"/>
            <p:cNvGrpSpPr>
              <a:grpSpLocks/>
            </p:cNvGrpSpPr>
            <p:nvPr/>
          </p:nvGrpSpPr>
          <p:grpSpPr bwMode="auto">
            <a:xfrm>
              <a:off x="5405044" y="1678512"/>
              <a:ext cx="1450178" cy="1768475"/>
              <a:chOff x="5406231" y="1135960"/>
              <a:chExt cx="1447800" cy="176844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418917" y="1136675"/>
                <a:ext cx="1431942" cy="1767727"/>
              </a:xfrm>
              <a:prstGeom prst="rect">
                <a:avLst/>
              </a:prstGeom>
              <a:solidFill>
                <a:srgbClr val="CA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57" name="TextBox 40"/>
              <p:cNvSpPr txBox="1">
                <a:spLocks noChangeArrowheads="1"/>
              </p:cNvSpPr>
              <p:nvPr/>
            </p:nvSpPr>
            <p:spPr bwMode="auto">
              <a:xfrm>
                <a:off x="5406231" y="2526577"/>
                <a:ext cx="1447800" cy="36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breakable</a:t>
                </a:r>
              </a:p>
            </p:txBody>
          </p:sp>
        </p:grpSp>
        <p:pic>
          <p:nvPicPr>
            <p:cNvPr id="825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496" y="1555341"/>
              <a:ext cx="713294" cy="15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9" name="Group 10"/>
          <p:cNvGrpSpPr>
            <a:grpSpLocks/>
          </p:cNvGrpSpPr>
          <p:nvPr/>
        </p:nvGrpSpPr>
        <p:grpSpPr bwMode="auto">
          <a:xfrm>
            <a:off x="723900" y="1677988"/>
            <a:ext cx="1549400" cy="1803400"/>
            <a:chOff x="724342" y="1678513"/>
            <a:chExt cx="1548518" cy="1803401"/>
          </a:xfrm>
        </p:grpSpPr>
        <p:grpSp>
          <p:nvGrpSpPr>
            <p:cNvPr id="8250" name="Group 9217"/>
            <p:cNvGrpSpPr>
              <a:grpSpLocks/>
            </p:cNvGrpSpPr>
            <p:nvPr/>
          </p:nvGrpSpPr>
          <p:grpSpPr bwMode="auto">
            <a:xfrm>
              <a:off x="769938" y="1678513"/>
              <a:ext cx="1478356" cy="1803401"/>
              <a:chOff x="770468" y="1136965"/>
              <a:chExt cx="1478383" cy="180355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70884" y="1136965"/>
                <a:ext cx="1458108" cy="1803555"/>
              </a:xfrm>
              <a:prstGeom prst="rect">
                <a:avLst/>
              </a:prstGeom>
              <a:solidFill>
                <a:srgbClr val="CA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253" name="TextBox 34"/>
              <p:cNvSpPr txBox="1">
                <a:spLocks noChangeArrowheads="1"/>
              </p:cNvSpPr>
              <p:nvPr/>
            </p:nvSpPr>
            <p:spPr bwMode="auto">
              <a:xfrm>
                <a:off x="770468" y="2557935"/>
                <a:ext cx="1478383" cy="369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comfortable</a:t>
                </a:r>
              </a:p>
            </p:txBody>
          </p:sp>
        </p:grpSp>
        <p:pic>
          <p:nvPicPr>
            <p:cNvPr id="825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42" y="1861767"/>
              <a:ext cx="1548518" cy="123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0" name="Group 15"/>
          <p:cNvGrpSpPr>
            <a:grpSpLocks/>
          </p:cNvGrpSpPr>
          <p:nvPr/>
        </p:nvGrpSpPr>
        <p:grpSpPr bwMode="auto">
          <a:xfrm>
            <a:off x="2260600" y="1693863"/>
            <a:ext cx="1557338" cy="1768475"/>
            <a:chOff x="2260600" y="1694388"/>
            <a:chExt cx="1557338" cy="1768475"/>
          </a:xfrm>
        </p:grpSpPr>
        <p:grpSp>
          <p:nvGrpSpPr>
            <p:cNvPr id="8246" name="Group 9230"/>
            <p:cNvGrpSpPr>
              <a:grpSpLocks/>
            </p:cNvGrpSpPr>
            <p:nvPr/>
          </p:nvGrpSpPr>
          <p:grpSpPr bwMode="auto">
            <a:xfrm>
              <a:off x="2260600" y="1694388"/>
              <a:ext cx="1557338" cy="1768475"/>
              <a:chOff x="2260601" y="1152615"/>
              <a:chExt cx="1557337" cy="1768386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2319339" y="1152615"/>
                <a:ext cx="1431924" cy="1768386"/>
              </a:xfrm>
              <a:prstGeom prst="rect">
                <a:avLst/>
              </a:prstGeom>
              <a:solidFill>
                <a:srgbClr val="0874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9" name="TextBox 36"/>
              <p:cNvSpPr txBox="1">
                <a:spLocks noChangeArrowheads="1"/>
              </p:cNvSpPr>
              <p:nvPr/>
            </p:nvSpPr>
            <p:spPr bwMode="auto">
              <a:xfrm>
                <a:off x="2260601" y="2513649"/>
                <a:ext cx="1557337" cy="369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perishable</a:t>
                </a:r>
              </a:p>
            </p:txBody>
          </p:sp>
        </p:grpSp>
        <p:pic>
          <p:nvPicPr>
            <p:cNvPr id="8247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530" y="2017100"/>
              <a:ext cx="1426588" cy="99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1" name="Group 19"/>
          <p:cNvGrpSpPr>
            <a:grpSpLocks/>
          </p:cNvGrpSpPr>
          <p:nvPr/>
        </p:nvGrpSpPr>
        <p:grpSpPr bwMode="auto">
          <a:xfrm>
            <a:off x="6896100" y="1546225"/>
            <a:ext cx="1555750" cy="1900238"/>
            <a:chOff x="6896840" y="1546196"/>
            <a:chExt cx="1554615" cy="1900792"/>
          </a:xfrm>
        </p:grpSpPr>
        <p:grpSp>
          <p:nvGrpSpPr>
            <p:cNvPr id="8242" name="Group 11"/>
            <p:cNvGrpSpPr>
              <a:grpSpLocks/>
            </p:cNvGrpSpPr>
            <p:nvPr/>
          </p:nvGrpSpPr>
          <p:grpSpPr bwMode="auto">
            <a:xfrm>
              <a:off x="6942552" y="1678513"/>
              <a:ext cx="1456913" cy="1768475"/>
              <a:chOff x="6941377" y="1136737"/>
              <a:chExt cx="1458030" cy="17689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967071" y="1136222"/>
                <a:ext cx="1431977" cy="1769492"/>
              </a:xfrm>
              <a:prstGeom prst="rect">
                <a:avLst/>
              </a:prstGeom>
              <a:solidFill>
                <a:srgbClr val="0874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5" name="TextBox 42"/>
              <p:cNvSpPr txBox="1">
                <a:spLocks noChangeArrowheads="1"/>
              </p:cNvSpPr>
              <p:nvPr/>
            </p:nvSpPr>
            <p:spPr bwMode="auto">
              <a:xfrm>
                <a:off x="6941377" y="2511956"/>
                <a:ext cx="1447800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fashionable</a:t>
                </a:r>
              </a:p>
            </p:txBody>
          </p:sp>
        </p:grpSp>
        <p:pic>
          <p:nvPicPr>
            <p:cNvPr id="8243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840" y="1546196"/>
              <a:ext cx="1554615" cy="153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4" name="Group 9226"/>
          <p:cNvGrpSpPr>
            <a:grpSpLocks/>
          </p:cNvGrpSpPr>
          <p:nvPr/>
        </p:nvGrpSpPr>
        <p:grpSpPr bwMode="auto">
          <a:xfrm>
            <a:off x="3862388" y="3513138"/>
            <a:ext cx="1446212" cy="1916112"/>
            <a:chOff x="3862388" y="3513514"/>
            <a:chExt cx="1446212" cy="1916263"/>
          </a:xfrm>
        </p:grpSpPr>
        <p:grpSp>
          <p:nvGrpSpPr>
            <p:cNvPr id="8236" name="Group 9238"/>
            <p:cNvGrpSpPr>
              <a:grpSpLocks/>
            </p:cNvGrpSpPr>
            <p:nvPr/>
          </p:nvGrpSpPr>
          <p:grpSpPr bwMode="auto">
            <a:xfrm>
              <a:off x="3862388" y="3659714"/>
              <a:ext cx="1446212" cy="1770063"/>
              <a:chOff x="3860800" y="3016251"/>
              <a:chExt cx="1447800" cy="1770063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3868746" y="3016113"/>
                <a:ext cx="1431909" cy="1770201"/>
              </a:xfrm>
              <a:prstGeom prst="rect">
                <a:avLst/>
              </a:prstGeom>
              <a:solidFill>
                <a:srgbClr val="0874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1" name="TextBox 45"/>
              <p:cNvSpPr txBox="1">
                <a:spLocks noChangeArrowheads="1"/>
              </p:cNvSpPr>
              <p:nvPr/>
            </p:nvSpPr>
            <p:spPr bwMode="auto">
              <a:xfrm>
                <a:off x="3860800" y="4386264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tolerable</a:t>
                </a:r>
              </a:p>
            </p:txBody>
          </p:sp>
        </p:grpSp>
        <p:grpSp>
          <p:nvGrpSpPr>
            <p:cNvPr id="8237" name="Group 9225"/>
            <p:cNvGrpSpPr>
              <a:grpSpLocks/>
            </p:cNvGrpSpPr>
            <p:nvPr/>
          </p:nvGrpSpPr>
          <p:grpSpPr bwMode="auto">
            <a:xfrm>
              <a:off x="3975903" y="3513514"/>
              <a:ext cx="1155838" cy="1588453"/>
              <a:chOff x="3975903" y="3513514"/>
              <a:chExt cx="1155838" cy="1588453"/>
            </a:xfrm>
          </p:grpSpPr>
          <p:pic>
            <p:nvPicPr>
              <p:cNvPr id="8238" name="Picture 92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7177" y="3513514"/>
                <a:ext cx="414564" cy="1548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9" name="Picture 922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903" y="3659713"/>
                <a:ext cx="726990" cy="1442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1675" y="3590925"/>
            <a:ext cx="1550988" cy="1854200"/>
            <a:chOff x="701675" y="3591628"/>
            <a:chExt cx="1550988" cy="1853497"/>
          </a:xfrm>
        </p:grpSpPr>
        <p:grpSp>
          <p:nvGrpSpPr>
            <p:cNvPr id="8232" name="Group 9233"/>
            <p:cNvGrpSpPr>
              <a:grpSpLocks/>
            </p:cNvGrpSpPr>
            <p:nvPr/>
          </p:nvGrpSpPr>
          <p:grpSpPr bwMode="auto">
            <a:xfrm>
              <a:off x="701675" y="3676268"/>
              <a:ext cx="1550988" cy="1768857"/>
              <a:chOff x="702760" y="3031459"/>
              <a:chExt cx="1549400" cy="177073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70953" y="3030925"/>
                <a:ext cx="1432044" cy="1771264"/>
              </a:xfrm>
              <a:prstGeom prst="rect">
                <a:avLst/>
              </a:prstGeom>
              <a:solidFill>
                <a:srgbClr val="00A7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5" name="TextBox 43"/>
              <p:cNvSpPr txBox="1">
                <a:spLocks noChangeArrowheads="1"/>
              </p:cNvSpPr>
              <p:nvPr/>
            </p:nvSpPr>
            <p:spPr bwMode="auto">
              <a:xfrm>
                <a:off x="702760" y="4432718"/>
                <a:ext cx="1549400" cy="369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dependable</a:t>
                </a:r>
              </a:p>
            </p:txBody>
          </p:sp>
        </p:grpSp>
        <p:pic>
          <p:nvPicPr>
            <p:cNvPr id="8233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656" y="3591628"/>
              <a:ext cx="1017677" cy="1558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11400" y="3522663"/>
            <a:ext cx="1447800" cy="1922462"/>
            <a:chOff x="2311400" y="3523409"/>
            <a:chExt cx="1447800" cy="1921716"/>
          </a:xfrm>
        </p:grpSpPr>
        <p:grpSp>
          <p:nvGrpSpPr>
            <p:cNvPr id="8223" name="Group 9244"/>
            <p:cNvGrpSpPr>
              <a:grpSpLocks/>
            </p:cNvGrpSpPr>
            <p:nvPr/>
          </p:nvGrpSpPr>
          <p:grpSpPr bwMode="auto">
            <a:xfrm>
              <a:off x="2311400" y="3675063"/>
              <a:ext cx="1447800" cy="1770062"/>
              <a:chOff x="2311400" y="3031706"/>
              <a:chExt cx="1447800" cy="177048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319338" y="3032393"/>
                <a:ext cx="1431925" cy="1769796"/>
              </a:xfrm>
              <a:prstGeom prst="rect">
                <a:avLst/>
              </a:prstGeom>
              <a:solidFill>
                <a:srgbClr val="CA46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1" name="TextBox 44"/>
              <p:cNvSpPr txBox="1">
                <a:spLocks noChangeArrowheads="1"/>
              </p:cNvSpPr>
              <p:nvPr/>
            </p:nvSpPr>
            <p:spPr bwMode="auto">
              <a:xfrm>
                <a:off x="2311400" y="4394201"/>
                <a:ext cx="1447800" cy="369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applicable</a:t>
                </a:r>
              </a:p>
            </p:txBody>
          </p:sp>
        </p:grpSp>
        <p:pic>
          <p:nvPicPr>
            <p:cNvPr id="8224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327" b="21239"/>
            <a:stretch>
              <a:fillRect/>
            </a:stretch>
          </p:blipFill>
          <p:spPr bwMode="auto">
            <a:xfrm>
              <a:off x="2411134" y="4006657"/>
              <a:ext cx="340533" cy="41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392" y="4534096"/>
              <a:ext cx="822491" cy="52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880" y="3523409"/>
              <a:ext cx="997344" cy="94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7" name="Picture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5327" b="21239"/>
            <a:stretch>
              <a:fillRect/>
            </a:stretch>
          </p:blipFill>
          <p:spPr bwMode="auto">
            <a:xfrm>
              <a:off x="2426858" y="4623131"/>
              <a:ext cx="340533" cy="41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Picture 6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990" y="3737144"/>
              <a:ext cx="584991" cy="60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142" y="4473725"/>
              <a:ext cx="426757" cy="54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751263" y="1677988"/>
            <a:ext cx="1641475" cy="1768475"/>
            <a:chOff x="3751263" y="1677988"/>
            <a:chExt cx="1641475" cy="1768475"/>
          </a:xfrm>
        </p:grpSpPr>
        <p:grpSp>
          <p:nvGrpSpPr>
            <p:cNvPr id="8219" name="Group 9229"/>
            <p:cNvGrpSpPr>
              <a:grpSpLocks/>
            </p:cNvGrpSpPr>
            <p:nvPr/>
          </p:nvGrpSpPr>
          <p:grpSpPr bwMode="auto">
            <a:xfrm>
              <a:off x="3751263" y="1677988"/>
              <a:ext cx="1641475" cy="1768475"/>
              <a:chOff x="3750655" y="1136300"/>
              <a:chExt cx="1643063" cy="176882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68244" y="1136300"/>
                <a:ext cx="1433310" cy="1768826"/>
              </a:xfrm>
              <a:prstGeom prst="rect">
                <a:avLst/>
              </a:prstGeom>
              <a:solidFill>
                <a:srgbClr val="00A7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2" name="TextBox 38"/>
              <p:cNvSpPr txBox="1">
                <a:spLocks noChangeArrowheads="1"/>
              </p:cNvSpPr>
              <p:nvPr/>
            </p:nvSpPr>
            <p:spPr bwMode="auto">
              <a:xfrm>
                <a:off x="3750655" y="2503409"/>
                <a:ext cx="1643063" cy="369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considerable</a:t>
                </a:r>
              </a:p>
            </p:txBody>
          </p:sp>
        </p:grpSp>
        <p:pic>
          <p:nvPicPr>
            <p:cNvPr id="8220" name="Picture 2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302" y="1806697"/>
              <a:ext cx="1408298" cy="123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357813" y="3540125"/>
            <a:ext cx="1500187" cy="1889125"/>
            <a:chOff x="5358287" y="3540756"/>
            <a:chExt cx="1499713" cy="1888496"/>
          </a:xfrm>
        </p:grpSpPr>
        <p:grpSp>
          <p:nvGrpSpPr>
            <p:cNvPr id="8215" name="Group 8"/>
            <p:cNvGrpSpPr>
              <a:grpSpLocks/>
            </p:cNvGrpSpPr>
            <p:nvPr/>
          </p:nvGrpSpPr>
          <p:grpSpPr bwMode="auto">
            <a:xfrm>
              <a:off x="5408640" y="3659751"/>
              <a:ext cx="1449360" cy="1769501"/>
              <a:chOff x="5410200" y="3016635"/>
              <a:chExt cx="1447800" cy="176967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418556" y="3016663"/>
                <a:ext cx="1431518" cy="1769651"/>
              </a:xfrm>
              <a:prstGeom prst="rect">
                <a:avLst/>
              </a:prstGeom>
              <a:solidFill>
                <a:srgbClr val="00A7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8" name="TextBox 46"/>
              <p:cNvSpPr txBox="1">
                <a:spLocks noChangeArrowheads="1"/>
              </p:cNvSpPr>
              <p:nvPr/>
            </p:nvSpPr>
            <p:spPr bwMode="auto">
              <a:xfrm>
                <a:off x="5410200" y="4386264"/>
                <a:ext cx="1447800" cy="369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operable</a:t>
                </a:r>
              </a:p>
            </p:txBody>
          </p:sp>
        </p:grpSp>
        <p:pic>
          <p:nvPicPr>
            <p:cNvPr id="8216" name="Picture 3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287" y="3540756"/>
              <a:ext cx="1457070" cy="156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6959600" y="3652838"/>
            <a:ext cx="1584325" cy="1776412"/>
            <a:chOff x="6959600" y="3652163"/>
            <a:chExt cx="1584106" cy="1777087"/>
          </a:xfrm>
        </p:grpSpPr>
        <p:grpSp>
          <p:nvGrpSpPr>
            <p:cNvPr id="8205" name="Group 9"/>
            <p:cNvGrpSpPr>
              <a:grpSpLocks/>
            </p:cNvGrpSpPr>
            <p:nvPr/>
          </p:nvGrpSpPr>
          <p:grpSpPr bwMode="auto">
            <a:xfrm>
              <a:off x="6959600" y="3652163"/>
              <a:ext cx="1584106" cy="1777087"/>
              <a:chOff x="6959600" y="3652163"/>
              <a:chExt cx="1584106" cy="1777087"/>
            </a:xfrm>
          </p:grpSpPr>
          <p:grpSp>
            <p:nvGrpSpPr>
              <p:cNvPr id="8207" name="Group 9241"/>
              <p:cNvGrpSpPr>
                <a:grpSpLocks/>
              </p:cNvGrpSpPr>
              <p:nvPr/>
            </p:nvGrpSpPr>
            <p:grpSpPr bwMode="auto">
              <a:xfrm>
                <a:off x="6959600" y="3659188"/>
                <a:ext cx="1447800" cy="1770062"/>
                <a:chOff x="6959600" y="3016920"/>
                <a:chExt cx="1447800" cy="1769394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6967537" y="3016248"/>
                  <a:ext cx="1431727" cy="1770066"/>
                </a:xfrm>
                <a:prstGeom prst="rect">
                  <a:avLst/>
                </a:prstGeom>
                <a:solidFill>
                  <a:srgbClr val="CA46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8214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6959600" y="4386264"/>
                  <a:ext cx="1447800" cy="369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400">
                      <a:solidFill>
                        <a:srgbClr val="1C1C1C"/>
                      </a:solidFill>
                      <a:latin typeface="Twinkl" pitchFamily="2" charset="0"/>
                      <a:cs typeface="Sassoon Infant Rg" pitchFamily="50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GB" altLang="en-US" b="1">
                      <a:solidFill>
                        <a:schemeClr val="bg1"/>
                      </a:solidFill>
                    </a:rPr>
                    <a:t>reasonable</a:t>
                  </a:r>
                </a:p>
              </p:txBody>
            </p:sp>
          </p:grpSp>
          <p:pic>
            <p:nvPicPr>
              <p:cNvPr id="8208" name="Picture 5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944" y="3669444"/>
                <a:ext cx="634039" cy="1383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52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6389" y="3652163"/>
                <a:ext cx="634039" cy="1383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0" name="TextBox 6"/>
              <p:cNvSpPr txBox="1">
                <a:spLocks noChangeArrowheads="1"/>
              </p:cNvSpPr>
              <p:nvPr/>
            </p:nvSpPr>
            <p:spPr bwMode="auto">
              <a:xfrm>
                <a:off x="7901584" y="4359553"/>
                <a:ext cx="438843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£2</a:t>
                </a:r>
              </a:p>
            </p:txBody>
          </p:sp>
          <p:sp>
            <p:nvSpPr>
              <p:cNvPr id="8211" name="TextBox 54"/>
              <p:cNvSpPr txBox="1">
                <a:spLocks noChangeArrowheads="1"/>
              </p:cNvSpPr>
              <p:nvPr/>
            </p:nvSpPr>
            <p:spPr bwMode="auto">
              <a:xfrm>
                <a:off x="7056611" y="4344119"/>
                <a:ext cx="629853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£20</a:t>
                </a:r>
              </a:p>
            </p:txBody>
          </p:sp>
          <p:pic>
            <p:nvPicPr>
              <p:cNvPr id="8212" name="Picture 8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8715" y="4426504"/>
                <a:ext cx="584991" cy="609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6" name="Picture 7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413" y="4638989"/>
              <a:ext cx="362795" cy="46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"/>
          <p:cNvSpPr>
            <a:spLocks noChangeArrowheads="1"/>
          </p:cNvSpPr>
          <p:nvPr/>
        </p:nvSpPr>
        <p:spPr bwMode="auto">
          <a:xfrm>
            <a:off x="755650" y="760413"/>
            <a:ext cx="76327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Let’s choose a word together and play spin the word!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Work in pairs on your whiteboards. If the spinner lands on a…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55650" y="1746250"/>
            <a:ext cx="3816350" cy="708025"/>
            <a:chOff x="755649" y="2339545"/>
            <a:chExt cx="4215985" cy="708455"/>
          </a:xfrm>
        </p:grpSpPr>
        <p:sp>
          <p:nvSpPr>
            <p:cNvPr id="42" name="Rectangle 41">
              <a:extLst/>
            </p:cNvPr>
            <p:cNvSpPr/>
            <p:nvPr/>
          </p:nvSpPr>
          <p:spPr>
            <a:xfrm>
              <a:off x="755649" y="2339545"/>
              <a:ext cx="4215985" cy="708455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41" name="Rectangle 1"/>
            <p:cNvSpPr>
              <a:spLocks noChangeArrowheads="1"/>
            </p:cNvSpPr>
            <p:nvPr/>
          </p:nvSpPr>
          <p:spPr bwMode="auto">
            <a:xfrm>
              <a:off x="1582659" y="2424655"/>
              <a:ext cx="31068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Find any smaller words within the word.</a:t>
              </a:r>
              <a:r>
                <a:rPr lang="en-GB" altLang="en-US" sz="160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endParaRPr lang="en-GB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/>
            </p:cNvPr>
            <p:cNvSpPr/>
            <p:nvPr/>
          </p:nvSpPr>
          <p:spPr>
            <a:xfrm>
              <a:off x="985389" y="2482507"/>
              <a:ext cx="422650" cy="422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963613" y="2517775"/>
            <a:ext cx="4122737" cy="422275"/>
            <a:chOff x="963785" y="3111507"/>
            <a:chExt cx="4553877" cy="422361"/>
          </a:xfrm>
        </p:grpSpPr>
        <p:sp>
          <p:nvSpPr>
            <p:cNvPr id="46" name="Rectangle 45">
              <a:extLst/>
            </p:cNvPr>
            <p:cNvSpPr/>
            <p:nvPr/>
          </p:nvSpPr>
          <p:spPr>
            <a:xfrm>
              <a:off x="963785" y="3111507"/>
              <a:ext cx="422596" cy="422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239" name="Rectangle 17"/>
            <p:cNvSpPr>
              <a:spLocks noChangeArrowheads="1"/>
            </p:cNvSpPr>
            <p:nvPr/>
          </p:nvSpPr>
          <p:spPr bwMode="auto">
            <a:xfrm>
              <a:off x="1582660" y="3138223"/>
              <a:ext cx="39350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Write a synonym for the word.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755650" y="3009900"/>
            <a:ext cx="3816350" cy="730250"/>
            <a:chOff x="755649" y="3602420"/>
            <a:chExt cx="4215985" cy="730684"/>
          </a:xfrm>
        </p:grpSpPr>
        <p:sp>
          <p:nvSpPr>
            <p:cNvPr id="49" name="Rectangle 48">
              <a:extLst/>
            </p:cNvPr>
            <p:cNvSpPr/>
            <p:nvPr/>
          </p:nvSpPr>
          <p:spPr>
            <a:xfrm>
              <a:off x="755649" y="3602420"/>
              <a:ext cx="4215985" cy="73068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Rectangle 49">
              <a:extLst/>
            </p:cNvPr>
            <p:cNvSpPr/>
            <p:nvPr/>
          </p:nvSpPr>
          <p:spPr>
            <a:xfrm>
              <a:off x="985389" y="3735849"/>
              <a:ext cx="422650" cy="422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237" name="Rectangle 18"/>
            <p:cNvSpPr>
              <a:spLocks noChangeArrowheads="1"/>
            </p:cNvSpPr>
            <p:nvPr/>
          </p:nvSpPr>
          <p:spPr bwMode="auto">
            <a:xfrm>
              <a:off x="1582660" y="3672259"/>
              <a:ext cx="33600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  <a:sym typeface="Wingdings" panose="05000000000000000000" pitchFamily="2" charset="2"/>
                </a:rPr>
                <a:t>Sky-write the word in the air with your finger.</a:t>
              </a:r>
              <a:endParaRPr lang="en-GB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963613" y="3787775"/>
            <a:ext cx="3759200" cy="584200"/>
            <a:chOff x="963785" y="4380723"/>
            <a:chExt cx="4151912" cy="584775"/>
          </a:xfrm>
        </p:grpSpPr>
        <p:sp>
          <p:nvSpPr>
            <p:cNvPr id="53" name="Rectangle 52">
              <a:extLst/>
            </p:cNvPr>
            <p:cNvSpPr/>
            <p:nvPr/>
          </p:nvSpPr>
          <p:spPr>
            <a:xfrm>
              <a:off x="963785" y="4445875"/>
              <a:ext cx="422555" cy="422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234" name="Rectangle 19"/>
            <p:cNvSpPr>
              <a:spLocks noChangeArrowheads="1"/>
            </p:cNvSpPr>
            <p:nvPr/>
          </p:nvSpPr>
          <p:spPr bwMode="auto">
            <a:xfrm>
              <a:off x="1582660" y="4380723"/>
              <a:ext cx="35330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Speed-write the word as many times as you can in a minute.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55650" y="4398963"/>
            <a:ext cx="4310063" cy="584200"/>
            <a:chOff x="755649" y="4992131"/>
            <a:chExt cx="4762013" cy="584886"/>
          </a:xfrm>
        </p:grpSpPr>
        <p:sp>
          <p:nvSpPr>
            <p:cNvPr id="56" name="Rectangle 55">
              <a:extLst/>
            </p:cNvPr>
            <p:cNvSpPr/>
            <p:nvPr/>
          </p:nvSpPr>
          <p:spPr>
            <a:xfrm>
              <a:off x="755649" y="4992131"/>
              <a:ext cx="4216530" cy="584886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7" name="Rectangle 56">
              <a:extLst/>
            </p:cNvPr>
            <p:cNvSpPr/>
            <p:nvPr/>
          </p:nvSpPr>
          <p:spPr>
            <a:xfrm>
              <a:off x="987172" y="5073188"/>
              <a:ext cx="420951" cy="422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232" name="Rectangle 21"/>
            <p:cNvSpPr>
              <a:spLocks noChangeArrowheads="1"/>
            </p:cNvSpPr>
            <p:nvPr/>
          </p:nvSpPr>
          <p:spPr bwMode="auto">
            <a:xfrm>
              <a:off x="1582660" y="5105889"/>
              <a:ext cx="39350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  <a:sym typeface="Wingdings" panose="05000000000000000000" pitchFamily="2" charset="2"/>
                </a:rPr>
                <a:t>Break the word into syllables.</a:t>
              </a:r>
              <a:endParaRPr lang="en-GB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963613" y="5097463"/>
            <a:ext cx="3081337" cy="584200"/>
            <a:chOff x="963784" y="5690775"/>
            <a:chExt cx="3403623" cy="584775"/>
          </a:xfrm>
        </p:grpSpPr>
        <p:sp>
          <p:nvSpPr>
            <p:cNvPr id="60" name="Rectangle 59">
              <a:extLst/>
            </p:cNvPr>
            <p:cNvSpPr/>
            <p:nvPr/>
          </p:nvSpPr>
          <p:spPr>
            <a:xfrm>
              <a:off x="963784" y="5730501"/>
              <a:ext cx="422603" cy="422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229" name="Rectangle 22"/>
            <p:cNvSpPr>
              <a:spLocks noChangeArrowheads="1"/>
            </p:cNvSpPr>
            <p:nvPr/>
          </p:nvSpPr>
          <p:spPr bwMode="auto">
            <a:xfrm>
              <a:off x="1582660" y="5690775"/>
              <a:ext cx="27847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Use the word in a sensible sentence.</a:t>
              </a:r>
            </a:p>
          </p:txBody>
        </p:sp>
      </p:grpSp>
      <p:sp>
        <p:nvSpPr>
          <p:cNvPr id="62" name="Spin Trigger">
            <a:extLst/>
          </p:cNvPr>
          <p:cNvSpPr/>
          <p:nvPr/>
        </p:nvSpPr>
        <p:spPr>
          <a:xfrm>
            <a:off x="4651375" y="5491163"/>
            <a:ext cx="3578225" cy="500062"/>
          </a:xfrm>
          <a:prstGeom prst="homePlate">
            <a:avLst>
              <a:gd name="adj" fmla="val 0"/>
            </a:avLst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Twinkl SemiBold" pitchFamily="2" charset="0"/>
              </a:rPr>
              <a:t>Click here to spin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828800"/>
            <a:ext cx="33655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Pentagon 63">
            <a:extLst/>
          </p:cNvPr>
          <p:cNvSpPr/>
          <p:nvPr/>
        </p:nvSpPr>
        <p:spPr>
          <a:xfrm rot="10800000">
            <a:off x="7958138" y="3487738"/>
            <a:ext cx="544512" cy="242887"/>
          </a:xfrm>
          <a:prstGeom prst="homePlate">
            <a:avLst>
              <a:gd name="adj" fmla="val 47878"/>
            </a:avLst>
          </a:prstGeom>
          <a:solidFill>
            <a:srgbClr val="ACDDF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6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7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7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2"/>
          <p:cNvSpPr>
            <a:spLocks noChangeArrowheads="1"/>
          </p:cNvSpPr>
          <p:nvPr/>
        </p:nvSpPr>
        <p:spPr bwMode="auto">
          <a:xfrm>
            <a:off x="754063" y="5584825"/>
            <a:ext cx="2400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miss</a:t>
            </a:r>
          </a:p>
        </p:txBody>
      </p:sp>
      <p:sp>
        <p:nvSpPr>
          <p:cNvPr id="10243" name="Rectangle 29"/>
          <p:cNvSpPr>
            <a:spLocks noChangeArrowheads="1"/>
          </p:cNvSpPr>
          <p:nvPr/>
        </p:nvSpPr>
        <p:spPr bwMode="auto">
          <a:xfrm>
            <a:off x="5989638" y="5578475"/>
            <a:ext cx="23987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less</a:t>
            </a:r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531813"/>
          </a:xfrm>
          <a:prstGeom prst="roundRect">
            <a:avLst>
              <a:gd name="adj" fmla="val 0"/>
            </a:avLst>
          </a:prstGeom>
          <a:solidFill>
            <a:srgbClr val="CA4692"/>
          </a:solidFill>
        </p:spPr>
        <p:txBody>
          <a:bodyPr/>
          <a:lstStyle/>
          <a:p>
            <a:pPr eaLnBrk="1" hangingPunct="1"/>
            <a:r>
              <a:rPr lang="en-GB" altLang="en-US" sz="1800" smtClean="0">
                <a:solidFill>
                  <a:schemeClr val="bg1"/>
                </a:solidFill>
              </a:rPr>
              <a:t>Here are this week’s spellings to practise.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82675" y="1535113"/>
            <a:ext cx="31416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/>
              <a:t>applicable tolerable operable considerable dependable 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68863" y="1535113"/>
            <a:ext cx="30702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/>
              <a:t>comfortable reasonable perishable breakable fashionable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.pptx" id="{43A97736-C155-4690-9795-7A156DC1B183}" vid="{EC06FDAE-EA90-4436-A920-CF72100EA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148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Twinkl</vt:lpstr>
      <vt:lpstr>Twinkl SemiBold</vt:lpstr>
      <vt:lpstr>Sassoon Infant Rg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Here are this week’s spellings to practise.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Gemma Kinsella</cp:lastModifiedBy>
  <cp:revision>46</cp:revision>
  <dcterms:created xsi:type="dcterms:W3CDTF">2017-08-22T11:42:29Z</dcterms:created>
  <dcterms:modified xsi:type="dcterms:W3CDTF">2020-12-06T19:13:35Z</dcterms:modified>
</cp:coreProperties>
</file>