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317" r:id="rId5"/>
    <p:sldId id="318" r:id="rId6"/>
    <p:sldId id="319" r:id="rId7"/>
    <p:sldId id="320" r:id="rId8"/>
    <p:sldId id="321" r:id="rId9"/>
    <p:sldId id="322" r:id="rId10"/>
    <p:sldId id="323" r:id="rId11"/>
    <p:sldId id="324" r:id="rId12"/>
    <p:sldId id="325" r:id="rId13"/>
    <p:sldId id="326" r:id="rId14"/>
    <p:sldId id="327" r:id="rId15"/>
    <p:sldId id="328"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FCF"/>
    <a:srgbClr val="FF66FF"/>
    <a:srgbClr val="804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709EC08-AC0B-4C85-8CB8-8DDFDCFCBA2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69586F87-C5F9-483D-86BF-5FA155A88640}"/>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4026291-F7E2-46A8-B409-4C9C9F37EAA9}" type="datetimeFigureOut">
              <a:rPr lang="en-US" altLang="en-US"/>
              <a:pPr/>
              <a:t>11/29/2020</a:t>
            </a:fld>
            <a:endParaRPr lang="en-US" altLang="en-US"/>
          </a:p>
        </p:txBody>
      </p:sp>
      <p:sp>
        <p:nvSpPr>
          <p:cNvPr id="4" name="Slide Image Placeholder 3">
            <a:extLst>
              <a:ext uri="{FF2B5EF4-FFF2-40B4-BE49-F238E27FC236}">
                <a16:creationId xmlns:a16="http://schemas.microsoft.com/office/drawing/2014/main" id="{4A7C8F98-9734-45A2-9302-AA3BB305C0F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E3D4FB9-D0CB-4D83-92C1-DA33C6EF7BC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a:extLst>
              <a:ext uri="{FF2B5EF4-FFF2-40B4-BE49-F238E27FC236}">
                <a16:creationId xmlns:a16="http://schemas.microsoft.com/office/drawing/2014/main" id="{64965701-4CDC-4FF9-B91D-3E0E7D123CE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D89C8C24-C5BB-4661-AC25-449EA790DAF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BA6856B-9513-4F06-87F4-4E2D7D351D1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2768912-4705-459E-8558-0D07AC78B57C}"/>
              </a:ext>
            </a:extLst>
          </p:cNvPr>
          <p:cNvSpPr>
            <a:spLocks noGrp="1"/>
          </p:cNvSpPr>
          <p:nvPr>
            <p:ph type="dt" sz="half" idx="10"/>
          </p:nvPr>
        </p:nvSpPr>
        <p:spPr/>
        <p:txBody>
          <a:bodyPr/>
          <a:lstStyle>
            <a:lvl1pPr>
              <a:defRPr/>
            </a:lvl1pPr>
          </a:lstStyle>
          <a:p>
            <a:fld id="{07908A2E-4914-46F9-BA01-DEFCF0D02799}" type="datetimeFigureOut">
              <a:rPr lang="en-US" altLang="en-US"/>
              <a:pPr/>
              <a:t>11/29/2020</a:t>
            </a:fld>
            <a:endParaRPr lang="en-US" altLang="en-US"/>
          </a:p>
        </p:txBody>
      </p:sp>
      <p:sp>
        <p:nvSpPr>
          <p:cNvPr id="5" name="Footer Placeholder 4">
            <a:extLst>
              <a:ext uri="{FF2B5EF4-FFF2-40B4-BE49-F238E27FC236}">
                <a16:creationId xmlns:a16="http://schemas.microsoft.com/office/drawing/2014/main" id="{5332B9EA-24AF-468B-BA16-59A53E16906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F45FDA1-4473-442F-8891-EC420A0B6FAB}"/>
              </a:ext>
            </a:extLst>
          </p:cNvPr>
          <p:cNvSpPr>
            <a:spLocks noGrp="1"/>
          </p:cNvSpPr>
          <p:nvPr>
            <p:ph type="sldNum" sz="quarter" idx="12"/>
          </p:nvPr>
        </p:nvSpPr>
        <p:spPr/>
        <p:txBody>
          <a:bodyPr/>
          <a:lstStyle>
            <a:lvl1pPr>
              <a:defRPr/>
            </a:lvl1pPr>
          </a:lstStyle>
          <a:p>
            <a:fld id="{FA9DA9EF-2713-4B29-846D-A68044952D9E}" type="slidenum">
              <a:rPr lang="en-US" altLang="en-US"/>
              <a:pPr/>
              <a:t>‹#›</a:t>
            </a:fld>
            <a:endParaRPr lang="en-US" altLang="en-US"/>
          </a:p>
        </p:txBody>
      </p:sp>
    </p:spTree>
    <p:extLst>
      <p:ext uri="{BB962C8B-B14F-4D97-AF65-F5344CB8AC3E}">
        <p14:creationId xmlns:p14="http://schemas.microsoft.com/office/powerpoint/2010/main" val="246650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B64C92-1C44-4F69-BEE3-6AAE0B14AA38}"/>
              </a:ext>
            </a:extLst>
          </p:cNvPr>
          <p:cNvSpPr>
            <a:spLocks noGrp="1"/>
          </p:cNvSpPr>
          <p:nvPr>
            <p:ph type="dt" sz="half" idx="10"/>
          </p:nvPr>
        </p:nvSpPr>
        <p:spPr/>
        <p:txBody>
          <a:bodyPr/>
          <a:lstStyle>
            <a:lvl1pPr>
              <a:defRPr/>
            </a:lvl1pPr>
          </a:lstStyle>
          <a:p>
            <a:fld id="{C8971E7F-40C6-4732-8527-53D7C1BCE91C}" type="datetimeFigureOut">
              <a:rPr lang="en-US" altLang="en-US"/>
              <a:pPr/>
              <a:t>11/29/2020</a:t>
            </a:fld>
            <a:endParaRPr lang="en-US" altLang="en-US"/>
          </a:p>
        </p:txBody>
      </p:sp>
      <p:sp>
        <p:nvSpPr>
          <p:cNvPr id="5" name="Footer Placeholder 4">
            <a:extLst>
              <a:ext uri="{FF2B5EF4-FFF2-40B4-BE49-F238E27FC236}">
                <a16:creationId xmlns:a16="http://schemas.microsoft.com/office/drawing/2014/main" id="{2E95E391-E731-4871-91E7-3DAABBA4084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4A26C46-EE36-4ABF-958D-BD980680C298}"/>
              </a:ext>
            </a:extLst>
          </p:cNvPr>
          <p:cNvSpPr>
            <a:spLocks noGrp="1"/>
          </p:cNvSpPr>
          <p:nvPr>
            <p:ph type="sldNum" sz="quarter" idx="12"/>
          </p:nvPr>
        </p:nvSpPr>
        <p:spPr/>
        <p:txBody>
          <a:bodyPr/>
          <a:lstStyle>
            <a:lvl1pPr>
              <a:defRPr/>
            </a:lvl1pPr>
          </a:lstStyle>
          <a:p>
            <a:fld id="{B90FCA58-934D-438F-B127-60EE050014BC}" type="slidenum">
              <a:rPr lang="en-US" altLang="en-US"/>
              <a:pPr/>
              <a:t>‹#›</a:t>
            </a:fld>
            <a:endParaRPr lang="en-US" altLang="en-US"/>
          </a:p>
        </p:txBody>
      </p:sp>
    </p:spTree>
    <p:extLst>
      <p:ext uri="{BB962C8B-B14F-4D97-AF65-F5344CB8AC3E}">
        <p14:creationId xmlns:p14="http://schemas.microsoft.com/office/powerpoint/2010/main" val="1681915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69B449A-9D65-4A1B-8A57-9E0026856E8E}"/>
              </a:ext>
            </a:extLst>
          </p:cNvPr>
          <p:cNvSpPr>
            <a:spLocks noGrp="1"/>
          </p:cNvSpPr>
          <p:nvPr>
            <p:ph type="dt" sz="half" idx="10"/>
          </p:nvPr>
        </p:nvSpPr>
        <p:spPr/>
        <p:txBody>
          <a:bodyPr/>
          <a:lstStyle>
            <a:lvl1pPr>
              <a:defRPr/>
            </a:lvl1pPr>
          </a:lstStyle>
          <a:p>
            <a:fld id="{2993DFCE-4513-44DE-A74E-8B4FC3778C84}" type="datetimeFigureOut">
              <a:rPr lang="en-US" altLang="en-US"/>
              <a:pPr/>
              <a:t>11/29/2020</a:t>
            </a:fld>
            <a:endParaRPr lang="en-US" altLang="en-US"/>
          </a:p>
        </p:txBody>
      </p:sp>
      <p:sp>
        <p:nvSpPr>
          <p:cNvPr id="5" name="Footer Placeholder 4">
            <a:extLst>
              <a:ext uri="{FF2B5EF4-FFF2-40B4-BE49-F238E27FC236}">
                <a16:creationId xmlns:a16="http://schemas.microsoft.com/office/drawing/2014/main" id="{A09276ED-3DB2-48D9-BDA8-F38753049A2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9E8C010-73B1-4CD3-8995-76D982D675F1}"/>
              </a:ext>
            </a:extLst>
          </p:cNvPr>
          <p:cNvSpPr>
            <a:spLocks noGrp="1"/>
          </p:cNvSpPr>
          <p:nvPr>
            <p:ph type="sldNum" sz="quarter" idx="12"/>
          </p:nvPr>
        </p:nvSpPr>
        <p:spPr/>
        <p:txBody>
          <a:bodyPr/>
          <a:lstStyle>
            <a:lvl1pPr>
              <a:defRPr/>
            </a:lvl1pPr>
          </a:lstStyle>
          <a:p>
            <a:fld id="{B8E7E924-6C72-486E-9A1C-ED6FC80C9BFF}" type="slidenum">
              <a:rPr lang="en-US" altLang="en-US"/>
              <a:pPr/>
              <a:t>‹#›</a:t>
            </a:fld>
            <a:endParaRPr lang="en-US" altLang="en-US"/>
          </a:p>
        </p:txBody>
      </p:sp>
    </p:spTree>
    <p:extLst>
      <p:ext uri="{BB962C8B-B14F-4D97-AF65-F5344CB8AC3E}">
        <p14:creationId xmlns:p14="http://schemas.microsoft.com/office/powerpoint/2010/main" val="2961770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ims Slide">
    <p:spTree>
      <p:nvGrpSpPr>
        <p:cNvPr id="1" name=""/>
        <p:cNvGrpSpPr/>
        <p:nvPr/>
      </p:nvGrpSpPr>
      <p:grpSpPr>
        <a:xfrm>
          <a:off x="0" y="0"/>
          <a:ext cx="0" cy="0"/>
          <a:chOff x="0" y="0"/>
          <a:chExt cx="0" cy="0"/>
        </a:xfrm>
      </p:grpSpPr>
      <p:sp>
        <p:nvSpPr>
          <p:cNvPr id="3" name="Rounded Rectangle 6">
            <a:extLst>
              <a:ext uri="{FF2B5EF4-FFF2-40B4-BE49-F238E27FC236}">
                <a16:creationId xmlns:a16="http://schemas.microsoft.com/office/drawing/2014/main" id="{43C0EA9B-75F1-4DE5-B69A-21E1B2DF2D0B}"/>
              </a:ext>
            </a:extLst>
          </p:cNvPr>
          <p:cNvSpPr/>
          <p:nvPr userDrawn="1"/>
        </p:nvSpPr>
        <p:spPr bwMode="auto">
          <a:xfrm>
            <a:off x="503238" y="2930525"/>
            <a:ext cx="8137525" cy="3414713"/>
          </a:xfrm>
          <a:prstGeom prst="roundRect">
            <a:avLst>
              <a:gd name="adj" fmla="val 6409"/>
            </a:avLst>
          </a:prstGeom>
          <a:solidFill>
            <a:srgbClr val="FFF9E7"/>
          </a:solidFill>
          <a:ln w="25400" cap="rnd">
            <a:solidFill>
              <a:srgbClr val="FEFBD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4" name="Rounded Rectangle 7">
            <a:extLst>
              <a:ext uri="{FF2B5EF4-FFF2-40B4-BE49-F238E27FC236}">
                <a16:creationId xmlns:a16="http://schemas.microsoft.com/office/drawing/2014/main" id="{2821BA4A-FF10-4662-A235-68AEB5EBDA7A}"/>
              </a:ext>
            </a:extLst>
          </p:cNvPr>
          <p:cNvSpPr/>
          <p:nvPr userDrawn="1"/>
        </p:nvSpPr>
        <p:spPr bwMode="auto">
          <a:xfrm>
            <a:off x="503238" y="512763"/>
            <a:ext cx="8137525" cy="2192337"/>
          </a:xfrm>
          <a:prstGeom prst="roundRect">
            <a:avLst>
              <a:gd name="adj" fmla="val 6409"/>
            </a:avLst>
          </a:prstGeom>
          <a:solidFill>
            <a:srgbClr val="FFF9E7"/>
          </a:solidFill>
          <a:ln w="25400" cap="rnd">
            <a:solidFill>
              <a:srgbClr val="FEFBD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5" name="Title 1">
            <a:extLst>
              <a:ext uri="{FF2B5EF4-FFF2-40B4-BE49-F238E27FC236}">
                <a16:creationId xmlns:a16="http://schemas.microsoft.com/office/drawing/2014/main" id="{24D60A0A-60F7-446D-A487-583AFFA7FB61}"/>
              </a:ext>
            </a:extLst>
          </p:cNvPr>
          <p:cNvSpPr txBox="1">
            <a:spLocks/>
          </p:cNvSpPr>
          <p:nvPr userDrawn="1"/>
        </p:nvSpPr>
        <p:spPr>
          <a:xfrm>
            <a:off x="628650" y="3071813"/>
            <a:ext cx="7886700" cy="539750"/>
          </a:xfrm>
          <a:prstGeom prst="rect">
            <a:avLst/>
          </a:prstGeom>
        </p:spPr>
        <p:txBody>
          <a:bodyPr lIns="0" tIns="0" rIns="0" bIns="0" anchor="ctr" anchorCtr="1"/>
          <a:lstStyle>
            <a:lvl1pPr algn="l" defTabSz="914400" rtl="0" eaLnBrk="1" latinLnBrk="0" hangingPunct="1">
              <a:lnSpc>
                <a:spcPct val="90000"/>
              </a:lnSpc>
              <a:spcBef>
                <a:spcPct val="0"/>
              </a:spcBef>
              <a:buNone/>
              <a:defRPr sz="4000" b="1" kern="1200">
                <a:solidFill>
                  <a:schemeClr val="tx1"/>
                </a:solidFill>
                <a:latin typeface="Sassoon Infant Md" panose="02000603050000020003" pitchFamily="50" charset="0"/>
                <a:ea typeface="+mj-ea"/>
                <a:cs typeface="+mj-cs"/>
              </a:defRPr>
            </a:lvl1pPr>
          </a:lstStyle>
          <a:p>
            <a:pPr fontAlgn="auto">
              <a:spcAft>
                <a:spcPts val="0"/>
              </a:spcAft>
              <a:defRPr/>
            </a:pPr>
            <a:r>
              <a:rPr lang="en-US" sz="3600" dirty="0">
                <a:latin typeface="Twinkl" pitchFamily="50" charset="0"/>
              </a:rPr>
              <a:t>Success Criteria</a:t>
            </a:r>
          </a:p>
        </p:txBody>
      </p:sp>
      <p:sp>
        <p:nvSpPr>
          <p:cNvPr id="6" name="Title 1">
            <a:extLst>
              <a:ext uri="{FF2B5EF4-FFF2-40B4-BE49-F238E27FC236}">
                <a16:creationId xmlns:a16="http://schemas.microsoft.com/office/drawing/2014/main" id="{842B4193-FBE2-49BA-9104-3FFBFB4F1A6F}"/>
              </a:ext>
            </a:extLst>
          </p:cNvPr>
          <p:cNvSpPr txBox="1">
            <a:spLocks/>
          </p:cNvSpPr>
          <p:nvPr userDrawn="1"/>
        </p:nvSpPr>
        <p:spPr>
          <a:xfrm>
            <a:off x="628650" y="735013"/>
            <a:ext cx="7886700" cy="539750"/>
          </a:xfrm>
          <a:prstGeom prst="rect">
            <a:avLst/>
          </a:prstGeom>
        </p:spPr>
        <p:txBody>
          <a:bodyPr lIns="0" tIns="0" rIns="0" bIns="0" anchor="ctr" anchorCtr="1"/>
          <a:lstStyle>
            <a:lvl1pPr algn="l" defTabSz="914400" rtl="0" eaLnBrk="1" latinLnBrk="0" hangingPunct="1">
              <a:lnSpc>
                <a:spcPct val="90000"/>
              </a:lnSpc>
              <a:spcBef>
                <a:spcPct val="0"/>
              </a:spcBef>
              <a:buNone/>
              <a:defRPr sz="4000" b="1" kern="1200">
                <a:solidFill>
                  <a:schemeClr val="tx1"/>
                </a:solidFill>
                <a:latin typeface="Sassoon Infant Md" panose="02000603050000020003" pitchFamily="50" charset="0"/>
                <a:ea typeface="+mj-ea"/>
                <a:cs typeface="+mj-cs"/>
              </a:defRPr>
            </a:lvl1pPr>
          </a:lstStyle>
          <a:p>
            <a:pPr fontAlgn="auto">
              <a:spcAft>
                <a:spcPts val="0"/>
              </a:spcAft>
              <a:defRPr/>
            </a:pPr>
            <a:r>
              <a:rPr lang="en-US" sz="3600" dirty="0">
                <a:latin typeface="Twinkl" pitchFamily="50" charset="0"/>
              </a:rPr>
              <a:t>Aim</a:t>
            </a:r>
          </a:p>
        </p:txBody>
      </p:sp>
      <p:sp>
        <p:nvSpPr>
          <p:cNvPr id="7" name="Content Placeholder 15">
            <a:extLst>
              <a:ext uri="{FF2B5EF4-FFF2-40B4-BE49-F238E27FC236}">
                <a16:creationId xmlns:a16="http://schemas.microsoft.com/office/drawing/2014/main" id="{6B0D7075-4ABC-4A51-937A-16A8AEB905C7}"/>
              </a:ext>
            </a:extLst>
          </p:cNvPr>
          <p:cNvSpPr txBox="1">
            <a:spLocks/>
          </p:cNvSpPr>
          <p:nvPr userDrawn="1"/>
        </p:nvSpPr>
        <p:spPr>
          <a:xfrm>
            <a:off x="628650" y="3467100"/>
            <a:ext cx="7886700" cy="1409700"/>
          </a:xfrm>
          <a:prstGeom prst="rect">
            <a:avLst/>
          </a:prstGeom>
          <a:noFill/>
          <a:ln w="25400">
            <a:noFill/>
          </a:ln>
        </p:spPr>
        <p:txBody>
          <a:bodyPr lIns="180000" tIns="252000" rIns="252000" bIns="18000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1C1C1C"/>
                </a:solidFill>
                <a:latin typeface="Sassoon Infant Rg" panose="02000503030000020003" pitchFamily="50" charset="0"/>
                <a:ea typeface="Sassoon Infant Rg" panose="02000503030000020003" pitchFamily="50"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rgbClr val="1C1C1C"/>
                </a:solidFill>
                <a:latin typeface="Sassoon Infant Rg" panose="02000503030000020003" pitchFamily="50" charset="0"/>
                <a:ea typeface="Sassoon Infant Rg" panose="02000503030000020003" pitchFamily="50"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rgbClr val="1C1C1C"/>
                </a:solidFill>
                <a:latin typeface="Sassoon Infant Rg" panose="02000503030000020003" pitchFamily="50" charset="0"/>
                <a:ea typeface="Sassoon Infant Rg" panose="02000503030000020003" pitchFamily="50"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rgbClr val="1C1C1C"/>
                </a:solidFill>
                <a:latin typeface="Sassoon Infant Rg" panose="02000503030000020003" pitchFamily="50" charset="0"/>
                <a:ea typeface="Sassoon Infant Rg" panose="02000503030000020003" pitchFamily="50"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rgbClr val="1C1C1C"/>
                </a:solidFill>
                <a:latin typeface="Sassoon Infant Rg" panose="02000503030000020003" pitchFamily="50" charset="0"/>
                <a:ea typeface="Sassoon Infant Rg" panose="02000503030000020003" pitchFamily="50"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en-GB" dirty="0">
                <a:latin typeface="Twinkl" pitchFamily="50" charset="0"/>
              </a:rPr>
              <a:t>Statement 1 Lorem ipsum </a:t>
            </a:r>
            <a:r>
              <a:rPr lang="en-GB" dirty="0" err="1">
                <a:latin typeface="Twinkl" pitchFamily="50" charset="0"/>
              </a:rPr>
              <a:t>dolor</a:t>
            </a:r>
            <a:r>
              <a:rPr lang="en-GB" dirty="0">
                <a:latin typeface="Twinkl" pitchFamily="50" charset="0"/>
              </a:rPr>
              <a:t> sit </a:t>
            </a:r>
            <a:r>
              <a:rPr lang="en-GB" dirty="0" err="1">
                <a:latin typeface="Twinkl" pitchFamily="50" charset="0"/>
              </a:rPr>
              <a:t>amet</a:t>
            </a:r>
            <a:r>
              <a:rPr lang="en-GB" dirty="0">
                <a:latin typeface="Twinkl" pitchFamily="50" charset="0"/>
              </a:rPr>
              <a:t>, </a:t>
            </a:r>
            <a:r>
              <a:rPr lang="en-GB" dirty="0" err="1">
                <a:latin typeface="Twinkl" pitchFamily="50" charset="0"/>
              </a:rPr>
              <a:t>consectetur</a:t>
            </a:r>
            <a:r>
              <a:rPr lang="en-GB" dirty="0">
                <a:latin typeface="Twinkl" pitchFamily="50" charset="0"/>
              </a:rPr>
              <a:t> </a:t>
            </a:r>
            <a:r>
              <a:rPr lang="en-GB" dirty="0" err="1">
                <a:latin typeface="Twinkl" pitchFamily="50" charset="0"/>
              </a:rPr>
              <a:t>adipiscing</a:t>
            </a:r>
            <a:r>
              <a:rPr lang="en-GB" dirty="0">
                <a:latin typeface="Twinkl" pitchFamily="50" charset="0"/>
              </a:rPr>
              <a:t> </a:t>
            </a:r>
            <a:r>
              <a:rPr lang="en-GB" dirty="0" err="1">
                <a:latin typeface="Twinkl" pitchFamily="50" charset="0"/>
              </a:rPr>
              <a:t>elit</a:t>
            </a:r>
            <a:r>
              <a:rPr lang="en-GB" dirty="0">
                <a:latin typeface="Twinkl" pitchFamily="50" charset="0"/>
              </a:rPr>
              <a:t>.</a:t>
            </a:r>
          </a:p>
          <a:p>
            <a:pPr fontAlgn="auto">
              <a:spcAft>
                <a:spcPts val="0"/>
              </a:spcAft>
              <a:defRPr/>
            </a:pPr>
            <a:r>
              <a:rPr lang="en-GB" dirty="0">
                <a:latin typeface="Twinkl" pitchFamily="50" charset="0"/>
              </a:rPr>
              <a:t>Statement 2</a:t>
            </a:r>
          </a:p>
          <a:p>
            <a:pPr lvl="1" fontAlgn="auto">
              <a:spcAft>
                <a:spcPts val="0"/>
              </a:spcAft>
              <a:defRPr/>
            </a:pPr>
            <a:r>
              <a:rPr lang="en-GB" dirty="0">
                <a:latin typeface="Twinkl" pitchFamily="50" charset="0"/>
              </a:rPr>
              <a:t>Sub statement</a:t>
            </a:r>
          </a:p>
        </p:txBody>
      </p:sp>
      <p:sp>
        <p:nvSpPr>
          <p:cNvPr id="11" name="Content Placeholder 15"/>
          <p:cNvSpPr>
            <a:spLocks noGrp="1"/>
          </p:cNvSpPr>
          <p:nvPr>
            <p:ph idx="1"/>
          </p:nvPr>
        </p:nvSpPr>
        <p:spPr>
          <a:xfrm>
            <a:off x="628650" y="1127760"/>
            <a:ext cx="7886700" cy="1409700"/>
          </a:xfrm>
        </p:spPr>
        <p:txBody>
          <a:bodyPr>
            <a:normAutofit fontScale="92500" lnSpcReduction="10000"/>
          </a:bodyPr>
          <a:lstStyle>
            <a:lvl1pPr>
              <a:defRPr>
                <a:latin typeface="Twinkl" pitchFamily="50" charset="0"/>
              </a:defRPr>
            </a:lvl1pPr>
            <a:lvl2pPr>
              <a:defRPr/>
            </a:lvl2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390179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Rounded Rectangle 4">
            <a:extLst>
              <a:ext uri="{FF2B5EF4-FFF2-40B4-BE49-F238E27FC236}">
                <a16:creationId xmlns:a16="http://schemas.microsoft.com/office/drawing/2014/main" id="{7D95E2F4-03E9-41FD-9AC1-5C899F811B77}"/>
              </a:ext>
            </a:extLst>
          </p:cNvPr>
          <p:cNvSpPr/>
          <p:nvPr userDrawn="1"/>
        </p:nvSpPr>
        <p:spPr bwMode="auto">
          <a:xfrm>
            <a:off x="457200" y="438150"/>
            <a:ext cx="8220075"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457198" y="478895"/>
            <a:ext cx="8220075" cy="994306"/>
          </a:xfrm>
        </p:spPr>
        <p:txBody>
          <a:bodyPr>
            <a:noAutofit/>
          </a:bodyPr>
          <a:lstStyle>
            <a:lvl1pPr>
              <a:defRPr>
                <a:latin typeface="Twinkl SemiBold" pitchFamily="2" charset="0"/>
              </a:defRPr>
            </a:lvl1pPr>
          </a:lstStyle>
          <a:p>
            <a:r>
              <a:rPr lang="en-US"/>
              <a:t>Click to edit Master title style</a:t>
            </a:r>
            <a:endParaRPr lang="en-GB" dirty="0"/>
          </a:p>
        </p:txBody>
      </p:sp>
    </p:spTree>
    <p:extLst>
      <p:ext uri="{BB962C8B-B14F-4D97-AF65-F5344CB8AC3E}">
        <p14:creationId xmlns:p14="http://schemas.microsoft.com/office/powerpoint/2010/main" val="188859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ED4D035-EEA4-44F3-B2FE-8C44916A8822}"/>
              </a:ext>
            </a:extLst>
          </p:cNvPr>
          <p:cNvSpPr>
            <a:spLocks noGrp="1"/>
          </p:cNvSpPr>
          <p:nvPr>
            <p:ph type="dt" sz="half" idx="10"/>
          </p:nvPr>
        </p:nvSpPr>
        <p:spPr/>
        <p:txBody>
          <a:bodyPr/>
          <a:lstStyle>
            <a:lvl1pPr>
              <a:defRPr/>
            </a:lvl1pPr>
          </a:lstStyle>
          <a:p>
            <a:fld id="{BCE3251A-E981-4E36-A1A9-D54E8DF87FA1}" type="datetimeFigureOut">
              <a:rPr lang="en-US" altLang="en-US"/>
              <a:pPr/>
              <a:t>11/29/2020</a:t>
            </a:fld>
            <a:endParaRPr lang="en-US" altLang="en-US"/>
          </a:p>
        </p:txBody>
      </p:sp>
      <p:sp>
        <p:nvSpPr>
          <p:cNvPr id="5" name="Footer Placeholder 4">
            <a:extLst>
              <a:ext uri="{FF2B5EF4-FFF2-40B4-BE49-F238E27FC236}">
                <a16:creationId xmlns:a16="http://schemas.microsoft.com/office/drawing/2014/main" id="{CFA7F814-62F2-4404-BF35-13395F6D2B4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21651D1-004C-4C47-B4C3-E7FE8466960A}"/>
              </a:ext>
            </a:extLst>
          </p:cNvPr>
          <p:cNvSpPr>
            <a:spLocks noGrp="1"/>
          </p:cNvSpPr>
          <p:nvPr>
            <p:ph type="sldNum" sz="quarter" idx="12"/>
          </p:nvPr>
        </p:nvSpPr>
        <p:spPr/>
        <p:txBody>
          <a:bodyPr/>
          <a:lstStyle>
            <a:lvl1pPr>
              <a:defRPr/>
            </a:lvl1pPr>
          </a:lstStyle>
          <a:p>
            <a:fld id="{8462A915-C908-4BE2-9B5C-72D985F5F903}" type="slidenum">
              <a:rPr lang="en-US" altLang="en-US"/>
              <a:pPr/>
              <a:t>‹#›</a:t>
            </a:fld>
            <a:endParaRPr lang="en-US" altLang="en-US"/>
          </a:p>
        </p:txBody>
      </p:sp>
    </p:spTree>
    <p:extLst>
      <p:ext uri="{BB962C8B-B14F-4D97-AF65-F5344CB8AC3E}">
        <p14:creationId xmlns:p14="http://schemas.microsoft.com/office/powerpoint/2010/main" val="902546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B63D881-8776-4024-8E45-68A8F49DEDB6}"/>
              </a:ext>
            </a:extLst>
          </p:cNvPr>
          <p:cNvSpPr>
            <a:spLocks noGrp="1"/>
          </p:cNvSpPr>
          <p:nvPr>
            <p:ph type="dt" sz="half" idx="10"/>
          </p:nvPr>
        </p:nvSpPr>
        <p:spPr/>
        <p:txBody>
          <a:bodyPr/>
          <a:lstStyle>
            <a:lvl1pPr>
              <a:defRPr/>
            </a:lvl1pPr>
          </a:lstStyle>
          <a:p>
            <a:fld id="{ADEC5D06-8670-46FA-BD2F-EC201599F216}" type="datetimeFigureOut">
              <a:rPr lang="en-US" altLang="en-US"/>
              <a:pPr/>
              <a:t>11/29/2020</a:t>
            </a:fld>
            <a:endParaRPr lang="en-US" altLang="en-US"/>
          </a:p>
        </p:txBody>
      </p:sp>
      <p:sp>
        <p:nvSpPr>
          <p:cNvPr id="5" name="Footer Placeholder 4">
            <a:extLst>
              <a:ext uri="{FF2B5EF4-FFF2-40B4-BE49-F238E27FC236}">
                <a16:creationId xmlns:a16="http://schemas.microsoft.com/office/drawing/2014/main" id="{B3A49A19-CE01-40CC-9FE0-C899A4741EA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9A1F6A3-AEFB-43CE-AA42-CCD7B4B8501E}"/>
              </a:ext>
            </a:extLst>
          </p:cNvPr>
          <p:cNvSpPr>
            <a:spLocks noGrp="1"/>
          </p:cNvSpPr>
          <p:nvPr>
            <p:ph type="sldNum" sz="quarter" idx="12"/>
          </p:nvPr>
        </p:nvSpPr>
        <p:spPr/>
        <p:txBody>
          <a:bodyPr/>
          <a:lstStyle>
            <a:lvl1pPr>
              <a:defRPr/>
            </a:lvl1pPr>
          </a:lstStyle>
          <a:p>
            <a:fld id="{6DD15A9F-EF12-4001-BE3E-86944B7BE1AD}" type="slidenum">
              <a:rPr lang="en-US" altLang="en-US"/>
              <a:pPr/>
              <a:t>‹#›</a:t>
            </a:fld>
            <a:endParaRPr lang="en-US" altLang="en-US"/>
          </a:p>
        </p:txBody>
      </p:sp>
    </p:spTree>
    <p:extLst>
      <p:ext uri="{BB962C8B-B14F-4D97-AF65-F5344CB8AC3E}">
        <p14:creationId xmlns:p14="http://schemas.microsoft.com/office/powerpoint/2010/main" val="2606781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015652AA-558A-42D2-B742-8C0DEE74936F}"/>
              </a:ext>
            </a:extLst>
          </p:cNvPr>
          <p:cNvSpPr>
            <a:spLocks noGrp="1"/>
          </p:cNvSpPr>
          <p:nvPr>
            <p:ph type="dt" sz="half" idx="10"/>
          </p:nvPr>
        </p:nvSpPr>
        <p:spPr/>
        <p:txBody>
          <a:bodyPr/>
          <a:lstStyle>
            <a:lvl1pPr>
              <a:defRPr/>
            </a:lvl1pPr>
          </a:lstStyle>
          <a:p>
            <a:fld id="{EC6528E3-F0AE-4ACD-AD2B-992BD7CE5769}" type="datetimeFigureOut">
              <a:rPr lang="en-US" altLang="en-US"/>
              <a:pPr/>
              <a:t>11/29/2020</a:t>
            </a:fld>
            <a:endParaRPr lang="en-US" altLang="en-US"/>
          </a:p>
        </p:txBody>
      </p:sp>
      <p:sp>
        <p:nvSpPr>
          <p:cNvPr id="6" name="Footer Placeholder 4">
            <a:extLst>
              <a:ext uri="{FF2B5EF4-FFF2-40B4-BE49-F238E27FC236}">
                <a16:creationId xmlns:a16="http://schemas.microsoft.com/office/drawing/2014/main" id="{B3A4CA3A-57D2-41A8-88F1-946F77EC649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93C122F-B372-446C-B13C-515ED6FA1D87}"/>
              </a:ext>
            </a:extLst>
          </p:cNvPr>
          <p:cNvSpPr>
            <a:spLocks noGrp="1"/>
          </p:cNvSpPr>
          <p:nvPr>
            <p:ph type="sldNum" sz="quarter" idx="12"/>
          </p:nvPr>
        </p:nvSpPr>
        <p:spPr/>
        <p:txBody>
          <a:bodyPr/>
          <a:lstStyle>
            <a:lvl1pPr>
              <a:defRPr/>
            </a:lvl1pPr>
          </a:lstStyle>
          <a:p>
            <a:fld id="{651E3734-CADC-43DC-8968-1162A192FEDF}" type="slidenum">
              <a:rPr lang="en-US" altLang="en-US"/>
              <a:pPr/>
              <a:t>‹#›</a:t>
            </a:fld>
            <a:endParaRPr lang="en-US" altLang="en-US"/>
          </a:p>
        </p:txBody>
      </p:sp>
    </p:spTree>
    <p:extLst>
      <p:ext uri="{BB962C8B-B14F-4D97-AF65-F5344CB8AC3E}">
        <p14:creationId xmlns:p14="http://schemas.microsoft.com/office/powerpoint/2010/main" val="1401982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E241CDA5-0924-4899-91C7-CA8CB2FA6631}"/>
              </a:ext>
            </a:extLst>
          </p:cNvPr>
          <p:cNvSpPr>
            <a:spLocks noGrp="1"/>
          </p:cNvSpPr>
          <p:nvPr>
            <p:ph type="dt" sz="half" idx="10"/>
          </p:nvPr>
        </p:nvSpPr>
        <p:spPr/>
        <p:txBody>
          <a:bodyPr/>
          <a:lstStyle>
            <a:lvl1pPr>
              <a:defRPr/>
            </a:lvl1pPr>
          </a:lstStyle>
          <a:p>
            <a:fld id="{D57F8801-0192-494C-9584-B59A9B834C84}" type="datetimeFigureOut">
              <a:rPr lang="en-US" altLang="en-US"/>
              <a:pPr/>
              <a:t>11/29/2020</a:t>
            </a:fld>
            <a:endParaRPr lang="en-US" altLang="en-US"/>
          </a:p>
        </p:txBody>
      </p:sp>
      <p:sp>
        <p:nvSpPr>
          <p:cNvPr id="8" name="Footer Placeholder 4">
            <a:extLst>
              <a:ext uri="{FF2B5EF4-FFF2-40B4-BE49-F238E27FC236}">
                <a16:creationId xmlns:a16="http://schemas.microsoft.com/office/drawing/2014/main" id="{B364F9F2-7F75-4EA1-9676-7EE04F58C27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F061B33-FAC3-443B-B996-4D297A15A224}"/>
              </a:ext>
            </a:extLst>
          </p:cNvPr>
          <p:cNvSpPr>
            <a:spLocks noGrp="1"/>
          </p:cNvSpPr>
          <p:nvPr>
            <p:ph type="sldNum" sz="quarter" idx="12"/>
          </p:nvPr>
        </p:nvSpPr>
        <p:spPr/>
        <p:txBody>
          <a:bodyPr/>
          <a:lstStyle>
            <a:lvl1pPr>
              <a:defRPr/>
            </a:lvl1pPr>
          </a:lstStyle>
          <a:p>
            <a:fld id="{2A94FFBA-3556-4581-AA48-4669A42EB8C5}" type="slidenum">
              <a:rPr lang="en-US" altLang="en-US"/>
              <a:pPr/>
              <a:t>‹#›</a:t>
            </a:fld>
            <a:endParaRPr lang="en-US" altLang="en-US"/>
          </a:p>
        </p:txBody>
      </p:sp>
    </p:spTree>
    <p:extLst>
      <p:ext uri="{BB962C8B-B14F-4D97-AF65-F5344CB8AC3E}">
        <p14:creationId xmlns:p14="http://schemas.microsoft.com/office/powerpoint/2010/main" val="422234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A7FEA7B5-BF1B-4683-A87C-8027DCE07FAA}"/>
              </a:ext>
            </a:extLst>
          </p:cNvPr>
          <p:cNvSpPr>
            <a:spLocks noGrp="1"/>
          </p:cNvSpPr>
          <p:nvPr>
            <p:ph type="dt" sz="half" idx="10"/>
          </p:nvPr>
        </p:nvSpPr>
        <p:spPr/>
        <p:txBody>
          <a:bodyPr/>
          <a:lstStyle>
            <a:lvl1pPr>
              <a:defRPr/>
            </a:lvl1pPr>
          </a:lstStyle>
          <a:p>
            <a:fld id="{811453A6-B470-4D9D-B28C-6678ECB13312}" type="datetimeFigureOut">
              <a:rPr lang="en-US" altLang="en-US"/>
              <a:pPr/>
              <a:t>11/29/2020</a:t>
            </a:fld>
            <a:endParaRPr lang="en-US" altLang="en-US"/>
          </a:p>
        </p:txBody>
      </p:sp>
      <p:sp>
        <p:nvSpPr>
          <p:cNvPr id="4" name="Footer Placeholder 4">
            <a:extLst>
              <a:ext uri="{FF2B5EF4-FFF2-40B4-BE49-F238E27FC236}">
                <a16:creationId xmlns:a16="http://schemas.microsoft.com/office/drawing/2014/main" id="{3508191D-AD13-4D72-AA53-2D0B524B680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E353F3C-A51B-4EEE-A656-714F024032F0}"/>
              </a:ext>
            </a:extLst>
          </p:cNvPr>
          <p:cNvSpPr>
            <a:spLocks noGrp="1"/>
          </p:cNvSpPr>
          <p:nvPr>
            <p:ph type="sldNum" sz="quarter" idx="12"/>
          </p:nvPr>
        </p:nvSpPr>
        <p:spPr/>
        <p:txBody>
          <a:bodyPr/>
          <a:lstStyle>
            <a:lvl1pPr>
              <a:defRPr/>
            </a:lvl1pPr>
          </a:lstStyle>
          <a:p>
            <a:fld id="{8B0E629F-00EB-47F2-A317-08D3EB9CEC1B}" type="slidenum">
              <a:rPr lang="en-US" altLang="en-US"/>
              <a:pPr/>
              <a:t>‹#›</a:t>
            </a:fld>
            <a:endParaRPr lang="en-US" altLang="en-US"/>
          </a:p>
        </p:txBody>
      </p:sp>
    </p:spTree>
    <p:extLst>
      <p:ext uri="{BB962C8B-B14F-4D97-AF65-F5344CB8AC3E}">
        <p14:creationId xmlns:p14="http://schemas.microsoft.com/office/powerpoint/2010/main" val="1787945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BB246D5-B404-489B-87A8-99D67991E3A2}"/>
              </a:ext>
            </a:extLst>
          </p:cNvPr>
          <p:cNvSpPr>
            <a:spLocks noGrp="1"/>
          </p:cNvSpPr>
          <p:nvPr>
            <p:ph type="dt" sz="half" idx="10"/>
          </p:nvPr>
        </p:nvSpPr>
        <p:spPr/>
        <p:txBody>
          <a:bodyPr/>
          <a:lstStyle>
            <a:lvl1pPr>
              <a:defRPr/>
            </a:lvl1pPr>
          </a:lstStyle>
          <a:p>
            <a:fld id="{899F6CA8-961B-46D0-AAF9-13B79A258718}" type="datetimeFigureOut">
              <a:rPr lang="en-US" altLang="en-US"/>
              <a:pPr/>
              <a:t>11/29/2020</a:t>
            </a:fld>
            <a:endParaRPr lang="en-US" altLang="en-US"/>
          </a:p>
        </p:txBody>
      </p:sp>
      <p:sp>
        <p:nvSpPr>
          <p:cNvPr id="3" name="Footer Placeholder 4">
            <a:extLst>
              <a:ext uri="{FF2B5EF4-FFF2-40B4-BE49-F238E27FC236}">
                <a16:creationId xmlns:a16="http://schemas.microsoft.com/office/drawing/2014/main" id="{37875758-9551-4A6C-982F-DBF3735EDE7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C84ECBC-A265-43F6-86D6-34D75A677C4A}"/>
              </a:ext>
            </a:extLst>
          </p:cNvPr>
          <p:cNvSpPr>
            <a:spLocks noGrp="1"/>
          </p:cNvSpPr>
          <p:nvPr>
            <p:ph type="sldNum" sz="quarter" idx="12"/>
          </p:nvPr>
        </p:nvSpPr>
        <p:spPr/>
        <p:txBody>
          <a:bodyPr/>
          <a:lstStyle>
            <a:lvl1pPr>
              <a:defRPr/>
            </a:lvl1pPr>
          </a:lstStyle>
          <a:p>
            <a:fld id="{1ABCF0B6-A144-4CBA-B687-CF4EE7139AEB}" type="slidenum">
              <a:rPr lang="en-US" altLang="en-US"/>
              <a:pPr/>
              <a:t>‹#›</a:t>
            </a:fld>
            <a:endParaRPr lang="en-US" altLang="en-US"/>
          </a:p>
        </p:txBody>
      </p:sp>
    </p:spTree>
    <p:extLst>
      <p:ext uri="{BB962C8B-B14F-4D97-AF65-F5344CB8AC3E}">
        <p14:creationId xmlns:p14="http://schemas.microsoft.com/office/powerpoint/2010/main" val="13616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E2C58B00-D481-4716-8357-A5F532BE907F}"/>
              </a:ext>
            </a:extLst>
          </p:cNvPr>
          <p:cNvSpPr>
            <a:spLocks noGrp="1"/>
          </p:cNvSpPr>
          <p:nvPr>
            <p:ph type="dt" sz="half" idx="10"/>
          </p:nvPr>
        </p:nvSpPr>
        <p:spPr/>
        <p:txBody>
          <a:bodyPr/>
          <a:lstStyle>
            <a:lvl1pPr>
              <a:defRPr/>
            </a:lvl1pPr>
          </a:lstStyle>
          <a:p>
            <a:fld id="{CFB859C3-A3A8-44AE-9BFD-07903028DCCF}" type="datetimeFigureOut">
              <a:rPr lang="en-US" altLang="en-US"/>
              <a:pPr/>
              <a:t>11/29/2020</a:t>
            </a:fld>
            <a:endParaRPr lang="en-US" altLang="en-US"/>
          </a:p>
        </p:txBody>
      </p:sp>
      <p:sp>
        <p:nvSpPr>
          <p:cNvPr id="6" name="Footer Placeholder 4">
            <a:extLst>
              <a:ext uri="{FF2B5EF4-FFF2-40B4-BE49-F238E27FC236}">
                <a16:creationId xmlns:a16="http://schemas.microsoft.com/office/drawing/2014/main" id="{3D93283A-E8B9-4F9D-9E96-CCBB405D8B7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12656DD-882C-48F4-B53C-3A3CE309742B}"/>
              </a:ext>
            </a:extLst>
          </p:cNvPr>
          <p:cNvSpPr>
            <a:spLocks noGrp="1"/>
          </p:cNvSpPr>
          <p:nvPr>
            <p:ph type="sldNum" sz="quarter" idx="12"/>
          </p:nvPr>
        </p:nvSpPr>
        <p:spPr/>
        <p:txBody>
          <a:bodyPr/>
          <a:lstStyle>
            <a:lvl1pPr>
              <a:defRPr/>
            </a:lvl1pPr>
          </a:lstStyle>
          <a:p>
            <a:fld id="{79A9F4AE-2949-4C2E-B71C-21073A247B21}" type="slidenum">
              <a:rPr lang="en-US" altLang="en-US"/>
              <a:pPr/>
              <a:t>‹#›</a:t>
            </a:fld>
            <a:endParaRPr lang="en-US" altLang="en-US"/>
          </a:p>
        </p:txBody>
      </p:sp>
    </p:spTree>
    <p:extLst>
      <p:ext uri="{BB962C8B-B14F-4D97-AF65-F5344CB8AC3E}">
        <p14:creationId xmlns:p14="http://schemas.microsoft.com/office/powerpoint/2010/main" val="771275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1A796F2D-0345-4438-9A02-3CE0BB31C2DA}"/>
              </a:ext>
            </a:extLst>
          </p:cNvPr>
          <p:cNvSpPr>
            <a:spLocks noGrp="1"/>
          </p:cNvSpPr>
          <p:nvPr>
            <p:ph type="dt" sz="half" idx="10"/>
          </p:nvPr>
        </p:nvSpPr>
        <p:spPr/>
        <p:txBody>
          <a:bodyPr/>
          <a:lstStyle>
            <a:lvl1pPr>
              <a:defRPr/>
            </a:lvl1pPr>
          </a:lstStyle>
          <a:p>
            <a:fld id="{01503B46-4FBB-40AC-9DB6-717125A25BB3}" type="datetimeFigureOut">
              <a:rPr lang="en-US" altLang="en-US"/>
              <a:pPr/>
              <a:t>11/29/2020</a:t>
            </a:fld>
            <a:endParaRPr lang="en-US" altLang="en-US"/>
          </a:p>
        </p:txBody>
      </p:sp>
      <p:sp>
        <p:nvSpPr>
          <p:cNvPr id="6" name="Footer Placeholder 4">
            <a:extLst>
              <a:ext uri="{FF2B5EF4-FFF2-40B4-BE49-F238E27FC236}">
                <a16:creationId xmlns:a16="http://schemas.microsoft.com/office/drawing/2014/main" id="{4C06ED9C-173C-4F97-A338-89D6367009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1E63489-48FA-4D3F-B734-672B8E7A7A4E}"/>
              </a:ext>
            </a:extLst>
          </p:cNvPr>
          <p:cNvSpPr>
            <a:spLocks noGrp="1"/>
          </p:cNvSpPr>
          <p:nvPr>
            <p:ph type="sldNum" sz="quarter" idx="12"/>
          </p:nvPr>
        </p:nvSpPr>
        <p:spPr/>
        <p:txBody>
          <a:bodyPr/>
          <a:lstStyle>
            <a:lvl1pPr>
              <a:defRPr/>
            </a:lvl1pPr>
          </a:lstStyle>
          <a:p>
            <a:fld id="{D4D792A7-E046-4ACC-9385-0662CCF9B47F}" type="slidenum">
              <a:rPr lang="en-US" altLang="en-US"/>
              <a:pPr/>
              <a:t>‹#›</a:t>
            </a:fld>
            <a:endParaRPr lang="en-US" altLang="en-US"/>
          </a:p>
        </p:txBody>
      </p:sp>
    </p:spTree>
    <p:extLst>
      <p:ext uri="{BB962C8B-B14F-4D97-AF65-F5344CB8AC3E}">
        <p14:creationId xmlns:p14="http://schemas.microsoft.com/office/powerpoint/2010/main" val="3169494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8ECBFCB-7C48-4B54-A7CA-7D8C72D9BC0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7" name="Text Placeholder 2">
            <a:extLst>
              <a:ext uri="{FF2B5EF4-FFF2-40B4-BE49-F238E27FC236}">
                <a16:creationId xmlns:a16="http://schemas.microsoft.com/office/drawing/2014/main" id="{F948584F-F68D-4622-B625-F559255AB1B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a:extLst>
              <a:ext uri="{FF2B5EF4-FFF2-40B4-BE49-F238E27FC236}">
                <a16:creationId xmlns:a16="http://schemas.microsoft.com/office/drawing/2014/main" id="{BB4EE16F-0263-4679-8FAF-0849AC433ADB}"/>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676B496E-8C15-4A05-AA2D-41E127482494}" type="datetimeFigureOut">
              <a:rPr lang="en-US" altLang="en-US"/>
              <a:pPr/>
              <a:t>11/29/2020</a:t>
            </a:fld>
            <a:endParaRPr lang="en-US" altLang="en-US"/>
          </a:p>
        </p:txBody>
      </p:sp>
      <p:sp>
        <p:nvSpPr>
          <p:cNvPr id="5" name="Footer Placeholder 4">
            <a:extLst>
              <a:ext uri="{FF2B5EF4-FFF2-40B4-BE49-F238E27FC236}">
                <a16:creationId xmlns:a16="http://schemas.microsoft.com/office/drawing/2014/main" id="{8557E5BD-DADA-49CB-9010-A663629E57D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6D4CB6F1-7123-4303-94E4-35E84CA445A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60DEC0B-EBAA-4922-BC66-21D7643C4E2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1546" y="87924"/>
            <a:ext cx="6339254" cy="400110"/>
          </a:xfrm>
          <a:prstGeom prst="rect">
            <a:avLst/>
          </a:prstGeom>
          <a:noFill/>
        </p:spPr>
        <p:txBody>
          <a:bodyPr wrap="square" rtlCol="0">
            <a:spAutoFit/>
          </a:bodyPr>
          <a:lstStyle/>
          <a:p>
            <a:r>
              <a:rPr lang="en-GB" sz="2000" b="1" u="sng" dirty="0" smtClean="0">
                <a:latin typeface="Sassoon" panose="02000503040000090004" pitchFamily="2" charset="0"/>
              </a:rPr>
              <a:t>What</a:t>
            </a:r>
            <a:r>
              <a:rPr lang="en-GB" sz="2000" b="1" u="sng" dirty="0" smtClean="0">
                <a:solidFill>
                  <a:schemeClr val="bg1"/>
                </a:solidFill>
                <a:latin typeface="Sassoon" panose="02000503040000090004" pitchFamily="2" charset="0"/>
              </a:rPr>
              <a:t> is the solar system?</a:t>
            </a:r>
            <a:endParaRPr lang="en-GB" sz="2000" b="1" u="sng" dirty="0">
              <a:solidFill>
                <a:schemeClr val="bg1"/>
              </a:solidFill>
              <a:latin typeface="Sassoon" panose="02000503040000090004" pitchFamily="2" charset="0"/>
            </a:endParaRPr>
          </a:p>
        </p:txBody>
      </p:sp>
      <p:sp>
        <p:nvSpPr>
          <p:cNvPr id="3" name="TextBox 2"/>
          <p:cNvSpPr txBox="1"/>
          <p:nvPr/>
        </p:nvSpPr>
        <p:spPr>
          <a:xfrm>
            <a:off x="61546" y="404566"/>
            <a:ext cx="4369777" cy="1600438"/>
          </a:xfrm>
          <a:prstGeom prst="rect">
            <a:avLst/>
          </a:prstGeom>
          <a:noFill/>
        </p:spPr>
        <p:txBody>
          <a:bodyPr wrap="square" rtlCol="0">
            <a:spAutoFit/>
          </a:bodyPr>
          <a:lstStyle/>
          <a:p>
            <a:r>
              <a:rPr lang="en-GB" sz="1400" b="1" dirty="0" smtClean="0">
                <a:latin typeface="Sassoon" panose="02000503040000090004" pitchFamily="2" charset="0"/>
              </a:rPr>
              <a:t>Our sola</a:t>
            </a:r>
            <a:r>
              <a:rPr lang="en-GB" sz="1400" b="1" dirty="0" smtClean="0">
                <a:solidFill>
                  <a:schemeClr val="bg1"/>
                </a:solidFill>
                <a:latin typeface="Sassoon" panose="02000503040000090004" pitchFamily="2" charset="0"/>
              </a:rPr>
              <a:t>r</a:t>
            </a:r>
            <a:r>
              <a:rPr lang="en-GB" sz="1400" b="1" dirty="0" smtClean="0">
                <a:latin typeface="Sassoon" panose="02000503040000090004" pitchFamily="2" charset="0"/>
              </a:rPr>
              <a:t> </a:t>
            </a:r>
            <a:r>
              <a:rPr lang="en-GB" sz="1400" b="1" dirty="0" smtClean="0">
                <a:solidFill>
                  <a:schemeClr val="bg1"/>
                </a:solidFill>
                <a:latin typeface="Sassoon" panose="02000503040000090004" pitchFamily="2" charset="0"/>
              </a:rPr>
              <a:t>system is the sun (a star) and all the </a:t>
            </a:r>
            <a:r>
              <a:rPr lang="en-GB" sz="1400" b="1" dirty="0" smtClean="0">
                <a:latin typeface="Sassoon" panose="02000503040000090004" pitchFamily="2" charset="0"/>
              </a:rPr>
              <a:t>planets a</a:t>
            </a:r>
            <a:r>
              <a:rPr lang="en-GB" sz="1400" b="1" dirty="0" smtClean="0">
                <a:solidFill>
                  <a:schemeClr val="bg1"/>
                </a:solidFill>
                <a:latin typeface="Sassoon" panose="02000503040000090004" pitchFamily="2" charset="0"/>
              </a:rPr>
              <a:t>nd other objects which orbit (circle) </a:t>
            </a:r>
            <a:r>
              <a:rPr lang="en-GB" sz="1400" b="1" dirty="0" smtClean="0">
                <a:latin typeface="Sassoon" panose="02000503040000090004" pitchFamily="2" charset="0"/>
              </a:rPr>
              <a:t>around it.  </a:t>
            </a:r>
            <a:r>
              <a:rPr lang="en-GB" sz="1400" b="1" dirty="0" smtClean="0">
                <a:solidFill>
                  <a:schemeClr val="bg1"/>
                </a:solidFill>
                <a:latin typeface="Sassoon" panose="02000503040000090004" pitchFamily="2" charset="0"/>
              </a:rPr>
              <a:t>It was formed around 4.6 million years </a:t>
            </a:r>
            <a:r>
              <a:rPr lang="en-GB" sz="1400" b="1" dirty="0" smtClean="0">
                <a:latin typeface="Sassoon" panose="02000503040000090004" pitchFamily="2" charset="0"/>
              </a:rPr>
              <a:t>ago from a </a:t>
            </a:r>
            <a:r>
              <a:rPr lang="en-GB" sz="1400" b="1" dirty="0" smtClean="0">
                <a:solidFill>
                  <a:schemeClr val="bg1"/>
                </a:solidFill>
                <a:latin typeface="Sassoon" panose="02000503040000090004" pitchFamily="2" charset="0"/>
              </a:rPr>
              <a:t>giant cloud of dust and gas.  Gravity </a:t>
            </a:r>
            <a:r>
              <a:rPr lang="en-GB" sz="1400" b="1" dirty="0" smtClean="0">
                <a:latin typeface="Sassoon" panose="02000503040000090004" pitchFamily="2" charset="0"/>
              </a:rPr>
              <a:t>began pulli</a:t>
            </a:r>
            <a:r>
              <a:rPr lang="en-GB" sz="1400" b="1" dirty="0" smtClean="0">
                <a:solidFill>
                  <a:schemeClr val="bg1"/>
                </a:solidFill>
                <a:latin typeface="Sassoon" panose="02000503040000090004" pitchFamily="2" charset="0"/>
              </a:rPr>
              <a:t>ng the dust and gas into clumps.  As </a:t>
            </a:r>
            <a:r>
              <a:rPr lang="en-GB" sz="1400" b="1" dirty="0" smtClean="0">
                <a:latin typeface="Sassoon" panose="02000503040000090004" pitchFamily="2" charset="0"/>
              </a:rPr>
              <a:t>each clump </a:t>
            </a:r>
            <a:r>
              <a:rPr lang="en-GB" sz="1400" b="1" dirty="0" smtClean="0">
                <a:solidFill>
                  <a:schemeClr val="bg1"/>
                </a:solidFill>
                <a:latin typeface="Sassoon" panose="02000503040000090004" pitchFamily="2" charset="0"/>
              </a:rPr>
              <a:t>grew more dense it had more gravity </a:t>
            </a:r>
            <a:r>
              <a:rPr lang="en-GB" sz="1400" b="1" dirty="0" smtClean="0">
                <a:latin typeface="Sassoon" panose="02000503040000090004" pitchFamily="2" charset="0"/>
              </a:rPr>
              <a:t>and therefor</a:t>
            </a:r>
            <a:r>
              <a:rPr lang="en-GB" sz="1400" b="1" dirty="0" smtClean="0">
                <a:solidFill>
                  <a:schemeClr val="bg1"/>
                </a:solidFill>
                <a:latin typeface="Sassoon" panose="02000503040000090004" pitchFamily="2" charset="0"/>
              </a:rPr>
              <a:t>e grew quicker, forming planets. </a:t>
            </a:r>
            <a:endParaRPr lang="en-GB" sz="1400" b="1" dirty="0">
              <a:solidFill>
                <a:schemeClr val="bg1"/>
              </a:solidFill>
              <a:latin typeface="Sassoon" panose="02000503040000090004" pitchFamily="2" charset="0"/>
            </a:endParaRPr>
          </a:p>
        </p:txBody>
      </p:sp>
      <p:sp>
        <p:nvSpPr>
          <p:cNvPr id="4" name="TextBox 3"/>
          <p:cNvSpPr txBox="1"/>
          <p:nvPr/>
        </p:nvSpPr>
        <p:spPr>
          <a:xfrm>
            <a:off x="5284177" y="131959"/>
            <a:ext cx="3745523" cy="1107996"/>
          </a:xfrm>
          <a:prstGeom prst="rect">
            <a:avLst/>
          </a:prstGeom>
          <a:noFill/>
        </p:spPr>
        <p:txBody>
          <a:bodyPr wrap="square" rtlCol="0">
            <a:spAutoFit/>
          </a:bodyPr>
          <a:lstStyle/>
          <a:p>
            <a:pPr algn="ctr"/>
            <a:r>
              <a:rPr lang="en-GB" sz="1100" b="1" u="sng" dirty="0" smtClean="0">
                <a:solidFill>
                  <a:schemeClr val="bg1"/>
                </a:solidFill>
                <a:latin typeface="Sassoon" panose="02000503040000090004" pitchFamily="2" charset="0"/>
              </a:rPr>
              <a:t>The force</a:t>
            </a:r>
          </a:p>
          <a:p>
            <a:r>
              <a:rPr lang="en-GB" sz="1100" b="1" dirty="0" smtClean="0">
                <a:solidFill>
                  <a:schemeClr val="bg1"/>
                </a:solidFill>
                <a:latin typeface="Sassoon" panose="02000503040000090004" pitchFamily="2" charset="0"/>
              </a:rPr>
              <a:t>Gravity is the force that holds the universe together.  The gravity of the sun is  what holds the planets in orbit around it.  Every object in the universe has gravity,  the larger or more dense an object the more gravity it has.  </a:t>
            </a:r>
          </a:p>
        </p:txBody>
      </p:sp>
      <p:sp>
        <p:nvSpPr>
          <p:cNvPr id="5" name="TextBox 4"/>
          <p:cNvSpPr txBox="1"/>
          <p:nvPr/>
        </p:nvSpPr>
        <p:spPr>
          <a:xfrm>
            <a:off x="5574323" y="1714858"/>
            <a:ext cx="3358661" cy="507831"/>
          </a:xfrm>
          <a:prstGeom prst="rect">
            <a:avLst/>
          </a:prstGeom>
          <a:noFill/>
          <a:ln>
            <a:solidFill>
              <a:schemeClr val="bg1"/>
            </a:solidFill>
          </a:ln>
        </p:spPr>
        <p:txBody>
          <a:bodyPr wrap="square" rtlCol="0">
            <a:spAutoFit/>
          </a:bodyPr>
          <a:lstStyle/>
          <a:p>
            <a:pPr algn="ctr"/>
            <a:r>
              <a:rPr lang="en-GB" sz="900" b="1" dirty="0" smtClean="0">
                <a:solidFill>
                  <a:schemeClr val="bg1"/>
                </a:solidFill>
                <a:latin typeface="Sassoon" panose="02000503040000090004" pitchFamily="2" charset="0"/>
              </a:rPr>
              <a:t>Did you know?</a:t>
            </a:r>
          </a:p>
          <a:p>
            <a:pPr algn="ctr"/>
            <a:r>
              <a:rPr lang="en-GB" sz="900" b="1" dirty="0" smtClean="0">
                <a:solidFill>
                  <a:schemeClr val="bg1"/>
                </a:solidFill>
                <a:latin typeface="Sassoon" panose="02000503040000090004" pitchFamily="2" charset="0"/>
              </a:rPr>
              <a:t>Between the orbits of Mars and Jupiter there is an asteroid belt that has millions of asteroids (space rocks)</a:t>
            </a:r>
          </a:p>
        </p:txBody>
      </p:sp>
      <p:sp>
        <p:nvSpPr>
          <p:cNvPr id="6" name="TextBox 5"/>
          <p:cNvSpPr txBox="1"/>
          <p:nvPr/>
        </p:nvSpPr>
        <p:spPr>
          <a:xfrm>
            <a:off x="131884" y="3789559"/>
            <a:ext cx="2567354" cy="2862322"/>
          </a:xfrm>
          <a:prstGeom prst="rect">
            <a:avLst/>
          </a:prstGeom>
          <a:noFill/>
        </p:spPr>
        <p:txBody>
          <a:bodyPr wrap="square" rtlCol="0">
            <a:spAutoFit/>
          </a:bodyPr>
          <a:lstStyle/>
          <a:p>
            <a:pPr algn="ctr"/>
            <a:r>
              <a:rPr lang="en-GB" sz="1200" b="1" i="1" u="sng" dirty="0" smtClean="0">
                <a:solidFill>
                  <a:schemeClr val="bg1"/>
                </a:solidFill>
                <a:latin typeface="Arial Rounded MT Bold" panose="020F0704030504030204" pitchFamily="34" charset="0"/>
              </a:rPr>
              <a:t>Venus</a:t>
            </a:r>
          </a:p>
          <a:p>
            <a:r>
              <a:rPr lang="en-GB" sz="1200" b="1" dirty="0" smtClean="0">
                <a:latin typeface="Arial Rounded MT Bold" panose="020F0704030504030204" pitchFamily="34" charset="0"/>
              </a:rPr>
              <a:t>Venus</a:t>
            </a:r>
            <a:r>
              <a:rPr lang="en-GB" sz="1200" b="1" dirty="0" smtClean="0">
                <a:latin typeface="Sassoon" panose="02000503040000090004" pitchFamily="2" charset="0"/>
              </a:rPr>
              <a:t> is the se</a:t>
            </a:r>
            <a:r>
              <a:rPr lang="en-GB" sz="1200" b="1" dirty="0" smtClean="0">
                <a:solidFill>
                  <a:schemeClr val="bg1"/>
                </a:solidFill>
                <a:latin typeface="Sassoon" panose="02000503040000090004" pitchFamily="2" charset="0"/>
              </a:rPr>
              <a:t>cond of the four </a:t>
            </a:r>
            <a:r>
              <a:rPr lang="en-GB" sz="1200" b="1" dirty="0" smtClean="0">
                <a:latin typeface="Sassoon" panose="02000503040000090004" pitchFamily="2" charset="0"/>
              </a:rPr>
              <a:t>rocky planets.</a:t>
            </a:r>
            <a:r>
              <a:rPr lang="en-GB" sz="1200" b="1" dirty="0" smtClean="0">
                <a:solidFill>
                  <a:schemeClr val="bg1"/>
                </a:solidFill>
                <a:latin typeface="Sassoon" panose="02000503040000090004" pitchFamily="2" charset="0"/>
              </a:rPr>
              <a:t>  Despite being the </a:t>
            </a:r>
            <a:r>
              <a:rPr lang="en-GB" sz="1200" b="1" dirty="0" smtClean="0">
                <a:latin typeface="Sassoon" panose="02000503040000090004" pitchFamily="2" charset="0"/>
              </a:rPr>
              <a:t>second planet </a:t>
            </a:r>
            <a:r>
              <a:rPr lang="en-GB" sz="1200" b="1" dirty="0" smtClean="0">
                <a:solidFill>
                  <a:schemeClr val="bg1"/>
                </a:solidFill>
                <a:latin typeface="Sassoon" panose="02000503040000090004" pitchFamily="2" charset="0"/>
              </a:rPr>
              <a:t>out,  it is the </a:t>
            </a:r>
            <a:r>
              <a:rPr lang="en-GB" sz="1200" b="1" dirty="0" smtClean="0">
                <a:latin typeface="Sassoon" panose="02000503040000090004" pitchFamily="2" charset="0"/>
              </a:rPr>
              <a:t>hottest of all </a:t>
            </a:r>
            <a:r>
              <a:rPr lang="en-GB" sz="1200" b="1" dirty="0" smtClean="0">
                <a:solidFill>
                  <a:schemeClr val="bg1"/>
                </a:solidFill>
                <a:latin typeface="Sassoon" panose="02000503040000090004" pitchFamily="2" charset="0"/>
              </a:rPr>
              <a:t>the planets with a </a:t>
            </a:r>
            <a:r>
              <a:rPr lang="en-GB" sz="1200" b="1" dirty="0" smtClean="0">
                <a:latin typeface="Sassoon" panose="02000503040000090004" pitchFamily="2" charset="0"/>
              </a:rPr>
              <a:t>temperature </a:t>
            </a:r>
            <a:r>
              <a:rPr lang="en-GB" sz="1200" b="1" dirty="0" smtClean="0">
                <a:solidFill>
                  <a:schemeClr val="bg1"/>
                </a:solidFill>
                <a:latin typeface="Sassoon" panose="02000503040000090004" pitchFamily="2" charset="0"/>
              </a:rPr>
              <a:t>of 480 degrees </a:t>
            </a:r>
            <a:r>
              <a:rPr lang="en-GB" sz="1200" b="1" dirty="0" err="1">
                <a:latin typeface="Sassoon" panose="02000503040000090004" pitchFamily="2" charset="0"/>
              </a:rPr>
              <a:t>c</a:t>
            </a:r>
            <a:r>
              <a:rPr lang="en-GB" sz="1200" b="1" dirty="0" err="1" smtClean="0">
                <a:latin typeface="Sassoon" panose="02000503040000090004" pitchFamily="2" charset="0"/>
              </a:rPr>
              <a:t>elsius</a:t>
            </a:r>
            <a:r>
              <a:rPr lang="en-GB" sz="1200" b="1" dirty="0" smtClean="0">
                <a:latin typeface="Sassoon" panose="02000503040000090004" pitchFamily="2" charset="0"/>
              </a:rPr>
              <a:t>.  </a:t>
            </a:r>
            <a:r>
              <a:rPr lang="en-GB" sz="1200" b="1" dirty="0" smtClean="0">
                <a:latin typeface="Arial Rounded MT Bold" panose="020F0704030504030204" pitchFamily="34" charset="0"/>
              </a:rPr>
              <a:t>Ven</a:t>
            </a:r>
            <a:r>
              <a:rPr lang="en-GB" sz="1200" b="1" dirty="0" smtClean="0">
                <a:solidFill>
                  <a:schemeClr val="bg1"/>
                </a:solidFill>
                <a:latin typeface="Arial Rounded MT Bold" panose="020F0704030504030204" pitchFamily="34" charset="0"/>
              </a:rPr>
              <a:t>us</a:t>
            </a:r>
            <a:r>
              <a:rPr lang="en-GB" sz="1200" b="1" dirty="0" smtClean="0">
                <a:solidFill>
                  <a:schemeClr val="bg1"/>
                </a:solidFill>
                <a:latin typeface="Sassoon" panose="02000503040000090004" pitchFamily="2" charset="0"/>
              </a:rPr>
              <a:t> has a thick </a:t>
            </a:r>
            <a:r>
              <a:rPr lang="en-GB" sz="1200" b="1" dirty="0" smtClean="0">
                <a:latin typeface="Sassoon" panose="02000503040000090004" pitchFamily="2" charset="0"/>
              </a:rPr>
              <a:t>atmosphere, </a:t>
            </a:r>
            <a:r>
              <a:rPr lang="en-GB" sz="1200" b="1" dirty="0" smtClean="0">
                <a:solidFill>
                  <a:schemeClr val="bg1"/>
                </a:solidFill>
                <a:latin typeface="Sassoon" panose="02000503040000090004" pitchFamily="2" charset="0"/>
              </a:rPr>
              <a:t>which means it </a:t>
            </a:r>
            <a:r>
              <a:rPr lang="en-GB" sz="1200" b="1" dirty="0" smtClean="0">
                <a:latin typeface="Sassoon" panose="02000503040000090004" pitchFamily="2" charset="0"/>
              </a:rPr>
              <a:t>reflects back </a:t>
            </a:r>
            <a:r>
              <a:rPr lang="en-GB" sz="1200" b="1" dirty="0" smtClean="0">
                <a:solidFill>
                  <a:schemeClr val="bg1"/>
                </a:solidFill>
                <a:latin typeface="Sassoon" panose="02000503040000090004" pitchFamily="2" charset="0"/>
              </a:rPr>
              <a:t>76% of the sunlight </a:t>
            </a:r>
            <a:r>
              <a:rPr lang="en-GB" sz="1200" b="1" dirty="0" smtClean="0">
                <a:latin typeface="Sassoon" panose="02000503040000090004" pitchFamily="2" charset="0"/>
              </a:rPr>
              <a:t>that hits it, </a:t>
            </a:r>
            <a:r>
              <a:rPr lang="en-GB" sz="1200" b="1" dirty="0" smtClean="0">
                <a:solidFill>
                  <a:schemeClr val="bg1"/>
                </a:solidFill>
                <a:latin typeface="Sassoon" panose="02000503040000090004" pitchFamily="2" charset="0"/>
              </a:rPr>
              <a:t>making it the </a:t>
            </a:r>
            <a:r>
              <a:rPr lang="en-GB" sz="1200" b="1" dirty="0" smtClean="0">
                <a:latin typeface="Sassoon" panose="02000503040000090004" pitchFamily="2" charset="0"/>
              </a:rPr>
              <a:t>brightest ob</a:t>
            </a:r>
            <a:r>
              <a:rPr lang="en-GB" sz="1200" b="1" dirty="0" smtClean="0">
                <a:solidFill>
                  <a:schemeClr val="bg1"/>
                </a:solidFill>
                <a:latin typeface="Sassoon" panose="02000503040000090004" pitchFamily="2" charset="0"/>
              </a:rPr>
              <a:t>ject in the sky (after </a:t>
            </a:r>
            <a:r>
              <a:rPr lang="en-GB" sz="1200" b="1" dirty="0" smtClean="0">
                <a:latin typeface="Sassoon" panose="02000503040000090004" pitchFamily="2" charset="0"/>
              </a:rPr>
              <a:t>the moon </a:t>
            </a:r>
            <a:r>
              <a:rPr lang="en-GB" sz="1200" b="1" dirty="0" smtClean="0">
                <a:solidFill>
                  <a:schemeClr val="bg1"/>
                </a:solidFill>
                <a:latin typeface="Sassoon" panose="02000503040000090004" pitchFamily="2" charset="0"/>
              </a:rPr>
              <a:t>and sun).  However as </a:t>
            </a:r>
            <a:r>
              <a:rPr lang="en-GB" sz="1200" b="1" dirty="0" smtClean="0">
                <a:latin typeface="Sassoon" panose="02000503040000090004" pitchFamily="2" charset="0"/>
              </a:rPr>
              <a:t>its’ atmos</a:t>
            </a:r>
            <a:r>
              <a:rPr lang="en-GB" sz="1200" b="1" dirty="0" smtClean="0">
                <a:solidFill>
                  <a:schemeClr val="bg1"/>
                </a:solidFill>
                <a:latin typeface="Sassoon" panose="02000503040000090004" pitchFamily="2" charset="0"/>
              </a:rPr>
              <a:t>phere is 96% carbon </a:t>
            </a:r>
            <a:r>
              <a:rPr lang="en-GB" sz="1200" b="1" dirty="0" smtClean="0">
                <a:latin typeface="Sassoon" panose="02000503040000090004" pitchFamily="2" charset="0"/>
              </a:rPr>
              <a:t>dioxide, it </a:t>
            </a:r>
            <a:r>
              <a:rPr lang="en-GB" sz="1200" b="1" dirty="0" smtClean="0">
                <a:solidFill>
                  <a:schemeClr val="bg1"/>
                </a:solidFill>
                <a:latin typeface="Sassoon" panose="02000503040000090004" pitchFamily="2" charset="0"/>
              </a:rPr>
              <a:t>would be fatal to </a:t>
            </a:r>
            <a:r>
              <a:rPr lang="en-GB" sz="1200" b="1" dirty="0" smtClean="0">
                <a:latin typeface="Sassoon" panose="02000503040000090004" pitchFamily="2" charset="0"/>
              </a:rPr>
              <a:t>humans.</a:t>
            </a:r>
          </a:p>
        </p:txBody>
      </p:sp>
      <p:sp>
        <p:nvSpPr>
          <p:cNvPr id="7" name="TextBox 6"/>
          <p:cNvSpPr txBox="1"/>
          <p:nvPr/>
        </p:nvSpPr>
        <p:spPr>
          <a:xfrm>
            <a:off x="193431" y="2222689"/>
            <a:ext cx="4237892" cy="1384995"/>
          </a:xfrm>
          <a:prstGeom prst="rect">
            <a:avLst/>
          </a:prstGeom>
          <a:noFill/>
        </p:spPr>
        <p:txBody>
          <a:bodyPr wrap="square" rtlCol="0">
            <a:spAutoFit/>
          </a:bodyPr>
          <a:lstStyle/>
          <a:p>
            <a:pPr algn="ctr"/>
            <a:r>
              <a:rPr lang="en-GB" sz="1200" b="1" i="1" u="sng" dirty="0" smtClean="0">
                <a:solidFill>
                  <a:schemeClr val="bg1"/>
                </a:solidFill>
                <a:latin typeface="Arial Rounded MT Bold" panose="020F0704030504030204" pitchFamily="34" charset="0"/>
              </a:rPr>
              <a:t>Mercury</a:t>
            </a:r>
          </a:p>
          <a:p>
            <a:r>
              <a:rPr lang="en-GB" sz="1200" b="1" i="1" dirty="0" smtClean="0">
                <a:latin typeface="Arial Rounded MT Bold" panose="020F0704030504030204" pitchFamily="34" charset="0"/>
              </a:rPr>
              <a:t>Mercury</a:t>
            </a:r>
            <a:r>
              <a:rPr lang="en-GB" sz="1200" b="1" dirty="0" smtClean="0">
                <a:latin typeface="Sassoon" panose="02000503040000090004" pitchFamily="2" charset="0"/>
              </a:rPr>
              <a:t>, whi</a:t>
            </a:r>
            <a:r>
              <a:rPr lang="en-GB" sz="1200" b="1" dirty="0" smtClean="0">
                <a:solidFill>
                  <a:schemeClr val="bg1"/>
                </a:solidFill>
                <a:latin typeface="Sassoon" panose="02000503040000090004" pitchFamily="2" charset="0"/>
              </a:rPr>
              <a:t>ch is the smallest planet</a:t>
            </a:r>
            <a:r>
              <a:rPr lang="en-GB" sz="1200" b="1" dirty="0" smtClean="0">
                <a:latin typeface="Sassoon" panose="02000503040000090004" pitchFamily="2" charset="0"/>
              </a:rPr>
              <a:t>, is also</a:t>
            </a:r>
            <a:r>
              <a:rPr lang="en-GB" sz="1200" b="1" dirty="0" smtClean="0">
                <a:solidFill>
                  <a:schemeClr val="bg1"/>
                </a:solidFill>
                <a:latin typeface="Sassoon" panose="02000503040000090004" pitchFamily="2" charset="0"/>
              </a:rPr>
              <a:t> </a:t>
            </a:r>
            <a:r>
              <a:rPr lang="en-GB" sz="1200" b="1" dirty="0" smtClean="0">
                <a:latin typeface="Sassoon" panose="02000503040000090004" pitchFamily="2" charset="0"/>
              </a:rPr>
              <a:t>closest </a:t>
            </a:r>
            <a:r>
              <a:rPr lang="en-GB" sz="1200" b="1" dirty="0" smtClean="0">
                <a:solidFill>
                  <a:schemeClr val="bg1"/>
                </a:solidFill>
                <a:latin typeface="Sassoon" panose="02000503040000090004" pitchFamily="2" charset="0"/>
              </a:rPr>
              <a:t>to </a:t>
            </a:r>
            <a:r>
              <a:rPr lang="en-GB" sz="1200" b="1" dirty="0" smtClean="0">
                <a:latin typeface="Sassoon" panose="02000503040000090004" pitchFamily="2" charset="0"/>
              </a:rPr>
              <a:t>the sun. It </a:t>
            </a:r>
            <a:r>
              <a:rPr lang="en-GB" sz="1200" b="1" dirty="0" err="1" smtClean="0">
                <a:latin typeface="Sassoon" panose="02000503040000090004" pitchFamily="2" charset="0"/>
              </a:rPr>
              <a:t>co</a:t>
            </a:r>
            <a:r>
              <a:rPr lang="en-GB" sz="1200" b="1" dirty="0" err="1" smtClean="0">
                <a:solidFill>
                  <a:schemeClr val="bg1"/>
                </a:solidFill>
                <a:latin typeface="Sassoon" panose="02000503040000090004" pitchFamily="2" charset="0"/>
              </a:rPr>
              <a:t>nsists</a:t>
            </a:r>
            <a:r>
              <a:rPr lang="en-GB" sz="1200" b="1" dirty="0" err="1" smtClean="0">
                <a:latin typeface="Sassoon" panose="02000503040000090004" pitchFamily="2" charset="0"/>
              </a:rPr>
              <a:t>s</a:t>
            </a:r>
            <a:r>
              <a:rPr lang="en-GB" sz="1200" b="1" dirty="0" err="1" smtClean="0">
                <a:solidFill>
                  <a:schemeClr val="bg1"/>
                </a:solidFill>
                <a:latin typeface="Sassoon" panose="02000503040000090004" pitchFamily="2" charset="0"/>
              </a:rPr>
              <a:t>of</a:t>
            </a:r>
            <a:r>
              <a:rPr lang="en-GB" sz="1200" b="1" dirty="0" smtClean="0">
                <a:solidFill>
                  <a:schemeClr val="bg1"/>
                </a:solidFill>
                <a:latin typeface="Sassoon" panose="02000503040000090004" pitchFamily="2" charset="0"/>
              </a:rPr>
              <a:t> rock and </a:t>
            </a:r>
            <a:r>
              <a:rPr lang="en-GB" sz="1200" b="1" dirty="0" smtClean="0">
                <a:latin typeface="Sassoon" panose="02000503040000090004" pitchFamily="2" charset="0"/>
              </a:rPr>
              <a:t>metal. Taking just 88 days to orbit t</a:t>
            </a:r>
            <a:r>
              <a:rPr lang="en-GB" sz="1200" b="1" dirty="0" smtClean="0">
                <a:solidFill>
                  <a:schemeClr val="bg1"/>
                </a:solidFill>
                <a:latin typeface="Sassoon" panose="02000503040000090004" pitchFamily="2" charset="0"/>
              </a:rPr>
              <a:t>he </a:t>
            </a:r>
            <a:r>
              <a:rPr lang="en-GB" sz="1200" b="1" dirty="0" err="1" smtClean="0">
                <a:solidFill>
                  <a:schemeClr val="bg1"/>
                </a:solidFill>
                <a:latin typeface="Sassoon" panose="02000503040000090004" pitchFamily="2" charset="0"/>
              </a:rPr>
              <a:t>sn,means</a:t>
            </a:r>
            <a:r>
              <a:rPr lang="en-GB" sz="1200" b="1" dirty="0" smtClean="0">
                <a:solidFill>
                  <a:schemeClr val="bg1"/>
                </a:solidFill>
                <a:latin typeface="Sassoon" panose="02000503040000090004" pitchFamily="2" charset="0"/>
              </a:rPr>
              <a:t> it has </a:t>
            </a:r>
            <a:r>
              <a:rPr lang="en-GB" sz="1200" b="1" dirty="0" smtClean="0">
                <a:latin typeface="Sassoon" panose="02000503040000090004" pitchFamily="2" charset="0"/>
              </a:rPr>
              <a:t>the shortest year of all the planets. It’</a:t>
            </a:r>
            <a:r>
              <a:rPr lang="en-GB" sz="1200" b="1" dirty="0" smtClean="0">
                <a:solidFill>
                  <a:schemeClr val="bg1"/>
                </a:solidFill>
                <a:latin typeface="Sassoon" panose="02000503040000090004" pitchFamily="2" charset="0"/>
              </a:rPr>
              <a:t>s</a:t>
            </a:r>
            <a:r>
              <a:rPr lang="en-GB" sz="1200" b="1" dirty="0" smtClean="0">
                <a:latin typeface="Sassoon" panose="02000503040000090004" pitchFamily="2" charset="0"/>
              </a:rPr>
              <a:t> </a:t>
            </a:r>
            <a:r>
              <a:rPr lang="en-GB" sz="1200" b="1" dirty="0" smtClean="0">
                <a:solidFill>
                  <a:schemeClr val="bg1"/>
                </a:solidFill>
                <a:latin typeface="Sassoon" panose="02000503040000090004" pitchFamily="2" charset="0"/>
              </a:rPr>
              <a:t>orbit is 35.98 </a:t>
            </a:r>
            <a:r>
              <a:rPr lang="en-GB" sz="1200" b="1" dirty="0" smtClean="0">
                <a:latin typeface="Sassoon" panose="02000503040000090004" pitchFamily="2" charset="0"/>
              </a:rPr>
              <a:t>million miles from the sun. </a:t>
            </a:r>
            <a:r>
              <a:rPr lang="en-GB" sz="1200" b="1" i="1" dirty="0" smtClean="0">
                <a:latin typeface="Arial Rounded MT Bold" panose="020F0704030504030204" pitchFamily="34" charset="0"/>
              </a:rPr>
              <a:t>Mercury</a:t>
            </a:r>
            <a:r>
              <a:rPr lang="en-GB" sz="1200" b="1" dirty="0" smtClean="0">
                <a:latin typeface="Sassoon" panose="02000503040000090004" pitchFamily="2" charset="0"/>
              </a:rPr>
              <a:t> is on</a:t>
            </a:r>
            <a:r>
              <a:rPr lang="en-GB" sz="1200" b="1" dirty="0" smtClean="0">
                <a:solidFill>
                  <a:schemeClr val="bg1"/>
                </a:solidFill>
                <a:latin typeface="Sassoon" panose="02000503040000090004" pitchFamily="2" charset="0"/>
              </a:rPr>
              <a:t>e</a:t>
            </a:r>
            <a:r>
              <a:rPr lang="en-GB" sz="1200" b="1" dirty="0" smtClean="0">
                <a:latin typeface="Sassoon" panose="02000503040000090004" pitchFamily="2" charset="0"/>
              </a:rPr>
              <a:t> </a:t>
            </a:r>
            <a:r>
              <a:rPr lang="en-GB" sz="1200" b="1" dirty="0" smtClean="0">
                <a:solidFill>
                  <a:schemeClr val="bg1"/>
                </a:solidFill>
                <a:latin typeface="Sassoon" panose="02000503040000090004" pitchFamily="2" charset="0"/>
              </a:rPr>
              <a:t>of only 2 plan</a:t>
            </a:r>
            <a:r>
              <a:rPr lang="en-GB" sz="1200" b="1" dirty="0" smtClean="0">
                <a:latin typeface="Sassoon" panose="02000503040000090004" pitchFamily="2" charset="0"/>
              </a:rPr>
              <a:t>ets</a:t>
            </a:r>
            <a:r>
              <a:rPr lang="en-GB" sz="1200" b="1" dirty="0" smtClean="0">
                <a:solidFill>
                  <a:schemeClr val="bg1"/>
                </a:solidFill>
                <a:latin typeface="Sassoon" panose="02000503040000090004" pitchFamily="2" charset="0"/>
              </a:rPr>
              <a:t> </a:t>
            </a:r>
            <a:r>
              <a:rPr lang="en-GB" sz="1200" b="1" dirty="0" smtClean="0">
                <a:latin typeface="Sassoon" panose="02000503040000090004" pitchFamily="2" charset="0"/>
              </a:rPr>
              <a:t>that do not have a satellite (a </a:t>
            </a:r>
            <a:r>
              <a:rPr lang="en-GB" sz="1200" b="1" dirty="0" smtClean="0">
                <a:solidFill>
                  <a:schemeClr val="bg1"/>
                </a:solidFill>
                <a:latin typeface="Sassoon" panose="02000503040000090004" pitchFamily="2" charset="0"/>
              </a:rPr>
              <a:t>moon that orbits </a:t>
            </a:r>
            <a:r>
              <a:rPr lang="en-GB" sz="1200" b="1" dirty="0" smtClean="0">
                <a:latin typeface="Sassoon" panose="02000503040000090004" pitchFamily="2" charset="0"/>
              </a:rPr>
              <a:t>around it)..</a:t>
            </a:r>
          </a:p>
        </p:txBody>
      </p:sp>
      <p:sp>
        <p:nvSpPr>
          <p:cNvPr id="8" name="TextBox 7"/>
          <p:cNvSpPr txBox="1"/>
          <p:nvPr/>
        </p:nvSpPr>
        <p:spPr>
          <a:xfrm>
            <a:off x="2910253" y="4997034"/>
            <a:ext cx="3042139" cy="1446550"/>
          </a:xfrm>
          <a:prstGeom prst="rect">
            <a:avLst/>
          </a:prstGeom>
          <a:noFill/>
        </p:spPr>
        <p:txBody>
          <a:bodyPr wrap="square" rtlCol="0">
            <a:spAutoFit/>
          </a:bodyPr>
          <a:lstStyle/>
          <a:p>
            <a:pPr algn="ctr"/>
            <a:r>
              <a:rPr lang="en-GB" sz="1100" b="1" i="1" u="sng" dirty="0" smtClean="0">
                <a:solidFill>
                  <a:schemeClr val="bg1"/>
                </a:solidFill>
                <a:latin typeface="Arial Rounded MT Bold" panose="020F0704030504030204" pitchFamily="34" charset="0"/>
              </a:rPr>
              <a:t>Earth</a:t>
            </a:r>
          </a:p>
          <a:p>
            <a:r>
              <a:rPr lang="en-GB" sz="1100" b="1" dirty="0" smtClean="0">
                <a:solidFill>
                  <a:schemeClr val="bg1"/>
                </a:solidFill>
                <a:latin typeface="Sassoon" panose="02000503040000090004" pitchFamily="2" charset="0"/>
              </a:rPr>
              <a:t>The third planet from the sun,  earth is the only planet that we know of that is inhabited.  Scientists believe this is due to the presence of water and the breathable atmosphere.  With a diameter of 12, 756km, </a:t>
            </a:r>
            <a:r>
              <a:rPr lang="en-GB" sz="1100" b="1" i="1" dirty="0" smtClean="0">
                <a:solidFill>
                  <a:schemeClr val="bg1"/>
                </a:solidFill>
                <a:latin typeface="Arial Rounded MT Bold" panose="020F0704030504030204" pitchFamily="34" charset="0"/>
              </a:rPr>
              <a:t>Earth</a:t>
            </a:r>
            <a:r>
              <a:rPr lang="en-GB" sz="1100" b="1" i="1" dirty="0" smtClean="0">
                <a:solidFill>
                  <a:schemeClr val="bg1"/>
                </a:solidFill>
                <a:latin typeface="Sassoon" panose="02000503040000090004" pitchFamily="2" charset="0"/>
              </a:rPr>
              <a:t> </a:t>
            </a:r>
            <a:r>
              <a:rPr lang="en-GB" sz="1100" b="1" dirty="0" smtClean="0">
                <a:solidFill>
                  <a:schemeClr val="bg1"/>
                </a:solidFill>
                <a:latin typeface="Sassoon" panose="02000503040000090004" pitchFamily="2" charset="0"/>
              </a:rPr>
              <a:t>is the largest of the four rocky planets. </a:t>
            </a:r>
          </a:p>
        </p:txBody>
      </p:sp>
      <p:sp>
        <p:nvSpPr>
          <p:cNvPr id="9" name="TextBox 8"/>
          <p:cNvSpPr txBox="1"/>
          <p:nvPr/>
        </p:nvSpPr>
        <p:spPr>
          <a:xfrm>
            <a:off x="6216162" y="4206320"/>
            <a:ext cx="2813538" cy="2462213"/>
          </a:xfrm>
          <a:prstGeom prst="rect">
            <a:avLst/>
          </a:prstGeom>
          <a:noFill/>
        </p:spPr>
        <p:txBody>
          <a:bodyPr wrap="square" rtlCol="0">
            <a:spAutoFit/>
          </a:bodyPr>
          <a:lstStyle/>
          <a:p>
            <a:pPr algn="ctr"/>
            <a:r>
              <a:rPr lang="en-GB" sz="1100" b="1" i="1" u="sng" dirty="0" smtClean="0">
                <a:solidFill>
                  <a:schemeClr val="bg1"/>
                </a:solidFill>
                <a:latin typeface="Arial Rounded MT Bold" panose="020F0704030504030204" pitchFamily="34" charset="0"/>
              </a:rPr>
              <a:t>Mars</a:t>
            </a:r>
          </a:p>
          <a:p>
            <a:r>
              <a:rPr lang="en-GB" sz="1100" b="1" dirty="0" smtClean="0">
                <a:solidFill>
                  <a:schemeClr val="bg1"/>
                </a:solidFill>
                <a:latin typeface="Sassoon" panose="02000503040000090004" pitchFamily="2" charset="0"/>
              </a:rPr>
              <a:t>The final rocky planet. </a:t>
            </a:r>
            <a:r>
              <a:rPr lang="en-GB" sz="1100" b="1" i="1" dirty="0" smtClean="0">
                <a:solidFill>
                  <a:schemeClr val="bg1"/>
                </a:solidFill>
                <a:latin typeface="Arial Rounded MT Bold" panose="020F0704030504030204" pitchFamily="34" charset="0"/>
              </a:rPr>
              <a:t>Mars</a:t>
            </a:r>
            <a:r>
              <a:rPr lang="en-GB" sz="1100" b="1" dirty="0" smtClean="0">
                <a:solidFill>
                  <a:schemeClr val="bg1"/>
                </a:solidFill>
                <a:latin typeface="Sassoon" panose="02000503040000090004" pitchFamily="2" charset="0"/>
              </a:rPr>
              <a:t> is a rusty red colour due to the presence of a vast amount of iron on or near its surface. </a:t>
            </a:r>
          </a:p>
          <a:p>
            <a:r>
              <a:rPr lang="en-GB" sz="1100" b="1" dirty="0" smtClean="0">
                <a:solidFill>
                  <a:schemeClr val="bg1"/>
                </a:solidFill>
                <a:latin typeface="Arial Rounded MT Bold" panose="020F0704030504030204" pitchFamily="34" charset="0"/>
              </a:rPr>
              <a:t>Mars</a:t>
            </a:r>
            <a:r>
              <a:rPr lang="en-GB" sz="1100" b="1" dirty="0" smtClean="0">
                <a:solidFill>
                  <a:schemeClr val="bg1"/>
                </a:solidFill>
                <a:latin typeface="Sassoon" panose="02000503040000090004" pitchFamily="2" charset="0"/>
              </a:rPr>
              <a:t>’ surface is currently dusty and dry- we know this from probes, which scientists have sent to orbit and photograph the planet- but it is believed that in the past the planet may have had water on its surface.  Presently, all the water on the planet is frozen as ice,  although there is enough ice to cover the planet in water up to 35 metres deep.</a:t>
            </a:r>
          </a:p>
        </p:txBody>
      </p:sp>
    </p:spTree>
    <p:extLst>
      <p:ext uri="{BB962C8B-B14F-4D97-AF65-F5344CB8AC3E}">
        <p14:creationId xmlns:p14="http://schemas.microsoft.com/office/powerpoint/2010/main" val="3414750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539750" y="1992313"/>
            <a:ext cx="8067675" cy="671512"/>
          </a:xfrm>
          <a:prstGeom prst="rect">
            <a:avLst/>
          </a:prstGeom>
          <a:solidFill>
            <a:srgbClr val="EEBC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6627" name="Title 20"/>
          <p:cNvSpPr>
            <a:spLocks noGrp="1" noChangeArrowheads="1"/>
          </p:cNvSpPr>
          <p:nvPr>
            <p:ph type="title"/>
          </p:nvPr>
        </p:nvSpPr>
        <p:spPr>
          <a:xfrm>
            <a:off x="747713" y="2017713"/>
            <a:ext cx="7640637" cy="611187"/>
          </a:xfrm>
        </p:spPr>
        <p:txBody>
          <a:bodyPr/>
          <a:lstStyle/>
          <a:p>
            <a:pPr algn="ctr" eaLnBrk="1" hangingPunct="1"/>
            <a:r>
              <a:rPr lang="en-GB" altLang="en-US" sz="1800" b="0" smtClean="0">
                <a:solidFill>
                  <a:schemeClr val="tx1"/>
                </a:solidFill>
                <a:latin typeface="Twinkl" pitchFamily="2" charset="0"/>
              </a:rPr>
              <a:t>Can you spot the subordinating conjunctions </a:t>
            </a:r>
            <a:br>
              <a:rPr lang="en-GB" altLang="en-US" sz="1800" b="0" smtClean="0">
                <a:solidFill>
                  <a:schemeClr val="tx1"/>
                </a:solidFill>
                <a:latin typeface="Twinkl" pitchFamily="2" charset="0"/>
              </a:rPr>
            </a:br>
            <a:r>
              <a:rPr lang="en-GB" altLang="en-US" sz="1800" b="0" smtClean="0">
                <a:solidFill>
                  <a:schemeClr val="tx1"/>
                </a:solidFill>
                <a:latin typeface="Twinkl" pitchFamily="2" charset="0"/>
              </a:rPr>
              <a:t>in these sentences?</a:t>
            </a:r>
          </a:p>
        </p:txBody>
      </p:sp>
      <p:sp>
        <p:nvSpPr>
          <p:cNvPr id="26628" name="Title 20"/>
          <p:cNvSpPr>
            <a:spLocks noChangeArrowheads="1"/>
          </p:cNvSpPr>
          <p:nvPr/>
        </p:nvSpPr>
        <p:spPr bwMode="auto">
          <a:xfrm>
            <a:off x="457200" y="712788"/>
            <a:ext cx="8220075" cy="993775"/>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lIns="252000" tIns="252000" rIns="252000" bIns="252000" anchor="ctr" anchorCtr="1"/>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spcBef>
                <a:spcPct val="0"/>
              </a:spcBef>
              <a:buFontTx/>
              <a:buNone/>
            </a:pPr>
            <a:r>
              <a:rPr lang="en-GB" altLang="en-US" sz="3600" b="1">
                <a:latin typeface="Twinkl SemiBold" pitchFamily="2" charset="0"/>
              </a:rPr>
              <a:t>Quick Quiz:</a:t>
            </a:r>
          </a:p>
          <a:p>
            <a:pPr algn="ctr" eaLnBrk="1" hangingPunct="1">
              <a:spcBef>
                <a:spcPct val="0"/>
              </a:spcBef>
              <a:buFontTx/>
              <a:buNone/>
            </a:pPr>
            <a:r>
              <a:rPr lang="en-GB" altLang="en-US" sz="3600" b="1">
                <a:latin typeface="Twinkl SemiBold" pitchFamily="2" charset="0"/>
              </a:rPr>
              <a:t>Question 1</a:t>
            </a:r>
          </a:p>
        </p:txBody>
      </p:sp>
      <p:grpSp>
        <p:nvGrpSpPr>
          <p:cNvPr id="26629" name="Group 6"/>
          <p:cNvGrpSpPr>
            <a:grpSpLocks/>
          </p:cNvGrpSpPr>
          <p:nvPr/>
        </p:nvGrpSpPr>
        <p:grpSpPr bwMode="auto">
          <a:xfrm>
            <a:off x="6546850" y="561975"/>
            <a:ext cx="2060575" cy="1268413"/>
            <a:chOff x="10571410" y="237067"/>
            <a:chExt cx="4452399" cy="2741732"/>
          </a:xfrm>
        </p:grpSpPr>
        <p:pic>
          <p:nvPicPr>
            <p:cNvPr id="26634"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57735" y="1043182"/>
              <a:ext cx="1766074" cy="1935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ounded Rectangular Callout 24"/>
            <p:cNvSpPr/>
            <p:nvPr/>
          </p:nvSpPr>
          <p:spPr>
            <a:xfrm flipH="1">
              <a:off x="10571410" y="237067"/>
              <a:ext cx="2720149" cy="1406896"/>
            </a:xfrm>
            <a:prstGeom prst="wedgeRoundRectCallout">
              <a:avLst>
                <a:gd name="adj1" fmla="val -37197"/>
                <a:gd name="adj2" fmla="val 73032"/>
                <a:gd name="adj3" fmla="val 16667"/>
              </a:avLst>
            </a:prstGeom>
            <a:noFill/>
            <a:ln w="28575">
              <a:solidFill>
                <a:srgbClr val="C8085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6636" name="TextBox 25"/>
            <p:cNvSpPr txBox="1">
              <a:spLocks noChangeArrowheads="1"/>
            </p:cNvSpPr>
            <p:nvPr/>
          </p:nvSpPr>
          <p:spPr bwMode="auto">
            <a:xfrm>
              <a:off x="10777938" y="272426"/>
              <a:ext cx="2314228"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chemeClr val="tx1"/>
                  </a:solidFill>
                  <a:latin typeface="Twinkl SemiBold" pitchFamily="2" charset="0"/>
                </a:rPr>
                <a:t>I SAW A WABUB!</a:t>
              </a:r>
            </a:p>
          </p:txBody>
        </p:sp>
      </p:grpSp>
      <p:pic>
        <p:nvPicPr>
          <p:cNvPr id="26630" name="Picture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655638"/>
            <a:ext cx="1604962"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1481138" y="3578225"/>
            <a:ext cx="61817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lnSpc>
                <a:spcPct val="100000"/>
              </a:lnSpc>
              <a:spcBef>
                <a:spcPct val="0"/>
              </a:spcBef>
              <a:buFontTx/>
              <a:buNone/>
            </a:pPr>
            <a:r>
              <a:rPr lang="en-GB" altLang="en-US">
                <a:solidFill>
                  <a:schemeClr val="tx1"/>
                </a:solidFill>
              </a:rPr>
              <a:t>Until she tried, Daphne didn’t know that she could whistle.</a:t>
            </a:r>
          </a:p>
          <a:p>
            <a:pPr eaLnBrk="1" hangingPunct="1">
              <a:lnSpc>
                <a:spcPct val="100000"/>
              </a:lnSpc>
              <a:spcBef>
                <a:spcPct val="0"/>
              </a:spcBef>
              <a:buFontTx/>
              <a:buNone/>
            </a:pPr>
            <a:endParaRPr lang="en-GB" altLang="en-US">
              <a:solidFill>
                <a:schemeClr val="tx1"/>
              </a:solidFill>
            </a:endParaRPr>
          </a:p>
          <a:p>
            <a:pPr eaLnBrk="1" hangingPunct="1">
              <a:lnSpc>
                <a:spcPct val="100000"/>
              </a:lnSpc>
              <a:spcBef>
                <a:spcPct val="0"/>
              </a:spcBef>
              <a:buFontTx/>
              <a:buNone/>
            </a:pPr>
            <a:r>
              <a:rPr lang="en-GB" altLang="en-US">
                <a:solidFill>
                  <a:schemeClr val="tx1"/>
                </a:solidFill>
              </a:rPr>
              <a:t>Heavy snow poured from the skies while the children made a snowman.</a:t>
            </a:r>
          </a:p>
          <a:p>
            <a:pPr eaLnBrk="1" hangingPunct="1">
              <a:lnSpc>
                <a:spcPct val="100000"/>
              </a:lnSpc>
              <a:spcBef>
                <a:spcPct val="0"/>
              </a:spcBef>
              <a:buFontTx/>
              <a:buNone/>
            </a:pPr>
            <a:endParaRPr lang="en-GB" altLang="en-US">
              <a:solidFill>
                <a:schemeClr val="tx1"/>
              </a:solidFill>
            </a:endParaRPr>
          </a:p>
          <a:p>
            <a:pPr eaLnBrk="1" hangingPunct="1">
              <a:lnSpc>
                <a:spcPct val="100000"/>
              </a:lnSpc>
              <a:spcBef>
                <a:spcPct val="0"/>
              </a:spcBef>
              <a:buFontTx/>
              <a:buNone/>
            </a:pPr>
            <a:r>
              <a:rPr lang="en-GB" altLang="en-US">
                <a:solidFill>
                  <a:schemeClr val="tx1"/>
                </a:solidFill>
              </a:rPr>
              <a:t>Although it was expensive, the couple enjoyed their meal at the award-winning restaurant. </a:t>
            </a:r>
          </a:p>
        </p:txBody>
      </p:sp>
      <p:sp>
        <p:nvSpPr>
          <p:cNvPr id="26632" name="TextBox 13"/>
          <p:cNvSpPr txBox="1">
            <a:spLocks noChangeArrowheads="1"/>
          </p:cNvSpPr>
          <p:nvPr/>
        </p:nvSpPr>
        <p:spPr bwMode="auto">
          <a:xfrm>
            <a:off x="958850" y="3578225"/>
            <a:ext cx="43973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lnSpc>
                <a:spcPct val="100000"/>
              </a:lnSpc>
              <a:spcBef>
                <a:spcPct val="0"/>
              </a:spcBef>
              <a:buFontTx/>
              <a:buNone/>
            </a:pPr>
            <a:r>
              <a:rPr lang="en-GB" altLang="en-US">
                <a:solidFill>
                  <a:schemeClr val="tx1"/>
                </a:solidFill>
              </a:rPr>
              <a:t>a)</a:t>
            </a:r>
          </a:p>
          <a:p>
            <a:pPr eaLnBrk="1" hangingPunct="1">
              <a:lnSpc>
                <a:spcPct val="100000"/>
              </a:lnSpc>
              <a:spcBef>
                <a:spcPct val="0"/>
              </a:spcBef>
              <a:buFontTx/>
              <a:buNone/>
            </a:pPr>
            <a:endParaRPr lang="en-GB" altLang="en-US">
              <a:solidFill>
                <a:schemeClr val="tx1"/>
              </a:solidFill>
            </a:endParaRPr>
          </a:p>
          <a:p>
            <a:pPr eaLnBrk="1" hangingPunct="1">
              <a:lnSpc>
                <a:spcPct val="100000"/>
              </a:lnSpc>
              <a:spcBef>
                <a:spcPct val="0"/>
              </a:spcBef>
              <a:buFontTx/>
              <a:buNone/>
            </a:pPr>
            <a:r>
              <a:rPr lang="en-GB" altLang="en-US">
                <a:solidFill>
                  <a:schemeClr val="tx1"/>
                </a:solidFill>
              </a:rPr>
              <a:t>b)</a:t>
            </a:r>
          </a:p>
          <a:p>
            <a:pPr eaLnBrk="1" hangingPunct="1">
              <a:lnSpc>
                <a:spcPct val="100000"/>
              </a:lnSpc>
              <a:spcBef>
                <a:spcPct val="0"/>
              </a:spcBef>
              <a:buFontTx/>
              <a:buNone/>
            </a:pPr>
            <a:endParaRPr lang="en-GB" altLang="en-US">
              <a:solidFill>
                <a:schemeClr val="tx1"/>
              </a:solidFill>
            </a:endParaRPr>
          </a:p>
          <a:p>
            <a:pPr eaLnBrk="1" hangingPunct="1">
              <a:lnSpc>
                <a:spcPct val="100000"/>
              </a:lnSpc>
              <a:spcBef>
                <a:spcPct val="0"/>
              </a:spcBef>
              <a:buFontTx/>
              <a:buNone/>
            </a:pPr>
            <a:endParaRPr lang="en-GB" altLang="en-US">
              <a:solidFill>
                <a:schemeClr val="tx1"/>
              </a:solidFill>
            </a:endParaRPr>
          </a:p>
          <a:p>
            <a:pPr eaLnBrk="1" hangingPunct="1">
              <a:lnSpc>
                <a:spcPct val="100000"/>
              </a:lnSpc>
              <a:spcBef>
                <a:spcPct val="0"/>
              </a:spcBef>
              <a:buFontTx/>
              <a:buNone/>
            </a:pPr>
            <a:r>
              <a:rPr lang="en-GB" altLang="en-US">
                <a:solidFill>
                  <a:schemeClr val="tx1"/>
                </a:solidFill>
              </a:rPr>
              <a:t>c)</a:t>
            </a:r>
          </a:p>
        </p:txBody>
      </p:sp>
      <p:sp>
        <p:nvSpPr>
          <p:cNvPr id="15" name="TextBox 14"/>
          <p:cNvSpPr txBox="1">
            <a:spLocks noChangeArrowheads="1"/>
          </p:cNvSpPr>
          <p:nvPr/>
        </p:nvSpPr>
        <p:spPr bwMode="auto">
          <a:xfrm>
            <a:off x="1481138" y="3578225"/>
            <a:ext cx="61817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lnSpc>
                <a:spcPct val="100000"/>
              </a:lnSpc>
              <a:spcBef>
                <a:spcPct val="0"/>
              </a:spcBef>
              <a:buFontTx/>
              <a:buNone/>
            </a:pPr>
            <a:r>
              <a:rPr lang="en-GB" altLang="en-US">
                <a:solidFill>
                  <a:srgbClr val="016CA0"/>
                </a:solidFill>
              </a:rPr>
              <a:t>Until</a:t>
            </a:r>
            <a:r>
              <a:rPr lang="en-GB" altLang="en-US">
                <a:solidFill>
                  <a:schemeClr val="tx1"/>
                </a:solidFill>
              </a:rPr>
              <a:t> she tried, Daphne didn’t know that she could whistle.</a:t>
            </a:r>
          </a:p>
          <a:p>
            <a:pPr eaLnBrk="1" hangingPunct="1">
              <a:lnSpc>
                <a:spcPct val="100000"/>
              </a:lnSpc>
              <a:spcBef>
                <a:spcPct val="0"/>
              </a:spcBef>
              <a:buFontTx/>
              <a:buNone/>
            </a:pPr>
            <a:endParaRPr lang="en-GB" altLang="en-US">
              <a:solidFill>
                <a:schemeClr val="tx1"/>
              </a:solidFill>
            </a:endParaRPr>
          </a:p>
          <a:p>
            <a:pPr eaLnBrk="1" hangingPunct="1">
              <a:lnSpc>
                <a:spcPct val="100000"/>
              </a:lnSpc>
              <a:spcBef>
                <a:spcPct val="0"/>
              </a:spcBef>
              <a:buFontTx/>
              <a:buNone/>
            </a:pPr>
            <a:r>
              <a:rPr lang="en-GB" altLang="en-US">
                <a:solidFill>
                  <a:schemeClr val="tx1"/>
                </a:solidFill>
              </a:rPr>
              <a:t>Heavy snow poured from the skies </a:t>
            </a:r>
            <a:r>
              <a:rPr lang="en-GB" altLang="en-US">
                <a:solidFill>
                  <a:srgbClr val="016CA0"/>
                </a:solidFill>
              </a:rPr>
              <a:t>while</a:t>
            </a:r>
            <a:r>
              <a:rPr lang="en-GB" altLang="en-US">
                <a:solidFill>
                  <a:schemeClr val="tx1"/>
                </a:solidFill>
              </a:rPr>
              <a:t> the children made a snowman.</a:t>
            </a:r>
          </a:p>
          <a:p>
            <a:pPr eaLnBrk="1" hangingPunct="1">
              <a:lnSpc>
                <a:spcPct val="100000"/>
              </a:lnSpc>
              <a:spcBef>
                <a:spcPct val="0"/>
              </a:spcBef>
              <a:buFontTx/>
              <a:buNone/>
            </a:pPr>
            <a:endParaRPr lang="en-GB" altLang="en-US">
              <a:solidFill>
                <a:schemeClr val="tx1"/>
              </a:solidFill>
            </a:endParaRPr>
          </a:p>
          <a:p>
            <a:pPr eaLnBrk="1" hangingPunct="1">
              <a:lnSpc>
                <a:spcPct val="100000"/>
              </a:lnSpc>
              <a:spcBef>
                <a:spcPct val="0"/>
              </a:spcBef>
              <a:buFontTx/>
              <a:buNone/>
            </a:pPr>
            <a:r>
              <a:rPr lang="en-GB" altLang="en-US">
                <a:solidFill>
                  <a:srgbClr val="016CA0"/>
                </a:solidFill>
              </a:rPr>
              <a:t>Although</a:t>
            </a:r>
            <a:r>
              <a:rPr lang="en-GB" altLang="en-US">
                <a:solidFill>
                  <a:schemeClr val="tx1"/>
                </a:solidFill>
              </a:rPr>
              <a:t> it was expensive, the couple enjoyed their meal at the award-winning restaurant. </a:t>
            </a:r>
          </a:p>
        </p:txBody>
      </p:sp>
    </p:spTree>
    <p:extLst>
      <p:ext uri="{BB962C8B-B14F-4D97-AF65-F5344CB8AC3E}">
        <p14:creationId xmlns:p14="http://schemas.microsoft.com/office/powerpoint/2010/main" val="1915389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539750" y="1992313"/>
            <a:ext cx="8064500" cy="989012"/>
          </a:xfrm>
          <a:prstGeom prst="rect">
            <a:avLst/>
          </a:prstGeom>
          <a:solidFill>
            <a:srgbClr val="EEBC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7651" name="Title 20"/>
          <p:cNvSpPr>
            <a:spLocks noGrp="1" noChangeArrowheads="1"/>
          </p:cNvSpPr>
          <p:nvPr>
            <p:ph type="title"/>
          </p:nvPr>
        </p:nvSpPr>
        <p:spPr>
          <a:xfrm>
            <a:off x="747713" y="2052638"/>
            <a:ext cx="7640637" cy="833437"/>
          </a:xfrm>
        </p:spPr>
        <p:txBody>
          <a:bodyPr/>
          <a:lstStyle/>
          <a:p>
            <a:pPr algn="ctr" eaLnBrk="1" hangingPunct="1"/>
            <a:r>
              <a:rPr lang="en-GB" altLang="en-US" sz="1800" b="0" smtClean="0">
                <a:solidFill>
                  <a:schemeClr val="tx1"/>
                </a:solidFill>
                <a:latin typeface="Twinkl" pitchFamily="2" charset="0"/>
              </a:rPr>
              <a:t>Complete the sentences below by writing the subordinating conjunctions from the box in the correct places to form complex sentences. Use each conjunction only once.</a:t>
            </a:r>
          </a:p>
        </p:txBody>
      </p:sp>
      <p:sp>
        <p:nvSpPr>
          <p:cNvPr id="27652" name="Title 20"/>
          <p:cNvSpPr>
            <a:spLocks noChangeArrowheads="1"/>
          </p:cNvSpPr>
          <p:nvPr/>
        </p:nvSpPr>
        <p:spPr bwMode="auto">
          <a:xfrm>
            <a:off x="457200" y="712788"/>
            <a:ext cx="8220075" cy="993775"/>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lIns="252000" tIns="252000" rIns="252000" bIns="252000" anchor="ctr" anchorCtr="1"/>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spcBef>
                <a:spcPct val="0"/>
              </a:spcBef>
              <a:buFontTx/>
              <a:buNone/>
            </a:pPr>
            <a:r>
              <a:rPr lang="en-GB" altLang="en-US" sz="3600" b="1">
                <a:latin typeface="Twinkl SemiBold" pitchFamily="2" charset="0"/>
              </a:rPr>
              <a:t>Quick Quiz:</a:t>
            </a:r>
          </a:p>
          <a:p>
            <a:pPr algn="ctr" eaLnBrk="1" hangingPunct="1">
              <a:spcBef>
                <a:spcPct val="0"/>
              </a:spcBef>
              <a:buFontTx/>
              <a:buNone/>
            </a:pPr>
            <a:r>
              <a:rPr lang="en-GB" altLang="en-US" sz="3600" b="1">
                <a:latin typeface="Twinkl SemiBold" pitchFamily="2" charset="0"/>
              </a:rPr>
              <a:t>Question 2</a:t>
            </a:r>
          </a:p>
        </p:txBody>
      </p:sp>
      <p:grpSp>
        <p:nvGrpSpPr>
          <p:cNvPr id="27653" name="Group 6"/>
          <p:cNvGrpSpPr>
            <a:grpSpLocks/>
          </p:cNvGrpSpPr>
          <p:nvPr/>
        </p:nvGrpSpPr>
        <p:grpSpPr bwMode="auto">
          <a:xfrm>
            <a:off x="6546850" y="561975"/>
            <a:ext cx="2060575" cy="1268413"/>
            <a:chOff x="10571410" y="237067"/>
            <a:chExt cx="4452399" cy="2741732"/>
          </a:xfrm>
        </p:grpSpPr>
        <p:pic>
          <p:nvPicPr>
            <p:cNvPr id="27660"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57735" y="1043182"/>
              <a:ext cx="1766074" cy="1935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ounded Rectangular Callout 24"/>
            <p:cNvSpPr/>
            <p:nvPr/>
          </p:nvSpPr>
          <p:spPr>
            <a:xfrm flipH="1">
              <a:off x="10571410" y="237067"/>
              <a:ext cx="2720149" cy="1406896"/>
            </a:xfrm>
            <a:prstGeom prst="wedgeRoundRectCallout">
              <a:avLst>
                <a:gd name="adj1" fmla="val -37197"/>
                <a:gd name="adj2" fmla="val 73032"/>
                <a:gd name="adj3" fmla="val 16667"/>
              </a:avLst>
            </a:prstGeom>
            <a:noFill/>
            <a:ln w="28575">
              <a:solidFill>
                <a:srgbClr val="C8085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7662" name="TextBox 25"/>
            <p:cNvSpPr txBox="1">
              <a:spLocks noChangeArrowheads="1"/>
            </p:cNvSpPr>
            <p:nvPr/>
          </p:nvSpPr>
          <p:spPr bwMode="auto">
            <a:xfrm>
              <a:off x="10777938" y="272426"/>
              <a:ext cx="2314228"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chemeClr val="tx1"/>
                  </a:solidFill>
                  <a:latin typeface="Twinkl SemiBold" pitchFamily="2" charset="0"/>
                </a:rPr>
                <a:t>I SAW A WABUB!</a:t>
              </a:r>
            </a:p>
          </p:txBody>
        </p:sp>
      </p:grpSp>
      <p:pic>
        <p:nvPicPr>
          <p:cNvPr id="27654" name="Picture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655638"/>
            <a:ext cx="1604962"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TextBox 13"/>
          <p:cNvSpPr txBox="1">
            <a:spLocks noChangeArrowheads="1"/>
          </p:cNvSpPr>
          <p:nvPr/>
        </p:nvSpPr>
        <p:spPr bwMode="auto">
          <a:xfrm>
            <a:off x="1187450" y="3578225"/>
            <a:ext cx="439738"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lnSpc>
                <a:spcPct val="100000"/>
              </a:lnSpc>
              <a:spcBef>
                <a:spcPct val="0"/>
              </a:spcBef>
              <a:buFontTx/>
              <a:buNone/>
            </a:pPr>
            <a:r>
              <a:rPr lang="en-GB" altLang="en-US">
                <a:solidFill>
                  <a:schemeClr val="tx1"/>
                </a:solidFill>
              </a:rPr>
              <a:t>a)</a:t>
            </a:r>
          </a:p>
          <a:p>
            <a:pPr eaLnBrk="1" hangingPunct="1">
              <a:lnSpc>
                <a:spcPct val="100000"/>
              </a:lnSpc>
              <a:spcBef>
                <a:spcPct val="0"/>
              </a:spcBef>
              <a:buFontTx/>
              <a:buNone/>
            </a:pPr>
            <a:endParaRPr lang="en-GB" altLang="en-US">
              <a:solidFill>
                <a:schemeClr val="tx1"/>
              </a:solidFill>
            </a:endParaRPr>
          </a:p>
          <a:p>
            <a:pPr eaLnBrk="1" hangingPunct="1">
              <a:lnSpc>
                <a:spcPct val="100000"/>
              </a:lnSpc>
              <a:spcBef>
                <a:spcPct val="0"/>
              </a:spcBef>
              <a:buFontTx/>
              <a:buNone/>
            </a:pPr>
            <a:endParaRPr lang="en-GB" altLang="en-US">
              <a:solidFill>
                <a:schemeClr val="tx1"/>
              </a:solidFill>
            </a:endParaRPr>
          </a:p>
          <a:p>
            <a:pPr eaLnBrk="1" hangingPunct="1">
              <a:lnSpc>
                <a:spcPct val="100000"/>
              </a:lnSpc>
              <a:spcBef>
                <a:spcPct val="0"/>
              </a:spcBef>
              <a:buFontTx/>
              <a:buNone/>
            </a:pPr>
            <a:r>
              <a:rPr lang="en-GB" altLang="en-US">
                <a:solidFill>
                  <a:schemeClr val="tx1"/>
                </a:solidFill>
              </a:rPr>
              <a:t>b)</a:t>
            </a:r>
          </a:p>
          <a:p>
            <a:pPr eaLnBrk="1" hangingPunct="1">
              <a:lnSpc>
                <a:spcPct val="100000"/>
              </a:lnSpc>
              <a:spcBef>
                <a:spcPct val="0"/>
              </a:spcBef>
              <a:buFontTx/>
              <a:buNone/>
            </a:pPr>
            <a:endParaRPr lang="en-GB" altLang="en-US">
              <a:solidFill>
                <a:schemeClr val="tx1"/>
              </a:solidFill>
            </a:endParaRPr>
          </a:p>
          <a:p>
            <a:pPr eaLnBrk="1" hangingPunct="1">
              <a:lnSpc>
                <a:spcPct val="100000"/>
              </a:lnSpc>
              <a:spcBef>
                <a:spcPct val="0"/>
              </a:spcBef>
              <a:buFontTx/>
              <a:buNone/>
            </a:pPr>
            <a:endParaRPr lang="en-GB" altLang="en-US">
              <a:solidFill>
                <a:schemeClr val="tx1"/>
              </a:solidFill>
            </a:endParaRPr>
          </a:p>
          <a:p>
            <a:pPr eaLnBrk="1" hangingPunct="1">
              <a:lnSpc>
                <a:spcPct val="100000"/>
              </a:lnSpc>
              <a:spcBef>
                <a:spcPct val="0"/>
              </a:spcBef>
              <a:buFontTx/>
              <a:buNone/>
            </a:pPr>
            <a:r>
              <a:rPr lang="en-GB" altLang="en-US">
                <a:solidFill>
                  <a:schemeClr val="tx1"/>
                </a:solidFill>
              </a:rPr>
              <a:t>c)</a:t>
            </a:r>
          </a:p>
        </p:txBody>
      </p:sp>
      <p:sp>
        <p:nvSpPr>
          <p:cNvPr id="15" name="TextBox 14"/>
          <p:cNvSpPr txBox="1">
            <a:spLocks noChangeArrowheads="1"/>
          </p:cNvSpPr>
          <p:nvPr/>
        </p:nvSpPr>
        <p:spPr bwMode="auto">
          <a:xfrm>
            <a:off x="1627188" y="3578225"/>
            <a:ext cx="58816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lnSpc>
                <a:spcPct val="100000"/>
              </a:lnSpc>
              <a:spcBef>
                <a:spcPct val="0"/>
              </a:spcBef>
              <a:buFontTx/>
              <a:buNone/>
            </a:pPr>
            <a:r>
              <a:rPr lang="en-GB" altLang="en-US">
                <a:solidFill>
                  <a:schemeClr val="tx1"/>
                </a:solidFill>
              </a:rPr>
              <a:t>The greenhouse got smashed                   the boys were playing football.</a:t>
            </a:r>
          </a:p>
          <a:p>
            <a:pPr eaLnBrk="1" hangingPunct="1">
              <a:lnSpc>
                <a:spcPct val="100000"/>
              </a:lnSpc>
              <a:spcBef>
                <a:spcPct val="0"/>
              </a:spcBef>
              <a:buFontTx/>
              <a:buNone/>
            </a:pPr>
            <a:endParaRPr lang="en-GB" altLang="en-US">
              <a:solidFill>
                <a:schemeClr val="tx1"/>
              </a:solidFill>
            </a:endParaRPr>
          </a:p>
          <a:p>
            <a:pPr eaLnBrk="1" hangingPunct="1">
              <a:lnSpc>
                <a:spcPct val="100000"/>
              </a:lnSpc>
              <a:spcBef>
                <a:spcPct val="0"/>
              </a:spcBef>
              <a:buFontTx/>
              <a:buNone/>
            </a:pPr>
            <a:r>
              <a:rPr lang="en-GB" altLang="en-US">
                <a:solidFill>
                  <a:schemeClr val="tx1"/>
                </a:solidFill>
              </a:rPr>
              <a:t>                   they were in trouble, they had to go inside the house.</a:t>
            </a:r>
          </a:p>
          <a:p>
            <a:pPr eaLnBrk="1" hangingPunct="1">
              <a:lnSpc>
                <a:spcPct val="100000"/>
              </a:lnSpc>
              <a:spcBef>
                <a:spcPct val="0"/>
              </a:spcBef>
              <a:buFontTx/>
              <a:buNone/>
            </a:pPr>
            <a:endParaRPr lang="en-GB" altLang="en-US">
              <a:solidFill>
                <a:schemeClr val="tx1"/>
              </a:solidFill>
            </a:endParaRPr>
          </a:p>
          <a:p>
            <a:pPr eaLnBrk="1" hangingPunct="1">
              <a:lnSpc>
                <a:spcPct val="100000"/>
              </a:lnSpc>
              <a:spcBef>
                <a:spcPct val="0"/>
              </a:spcBef>
              <a:buFontTx/>
              <a:buNone/>
            </a:pPr>
            <a:r>
              <a:rPr lang="en-GB" altLang="en-US">
                <a:solidFill>
                  <a:schemeClr val="tx1"/>
                </a:solidFill>
              </a:rPr>
              <a:t>                   they were well-behaved, they could have their ball back next week. </a:t>
            </a:r>
          </a:p>
        </p:txBody>
      </p:sp>
      <p:cxnSp>
        <p:nvCxnSpPr>
          <p:cNvPr id="16" name="Straight Connector 15"/>
          <p:cNvCxnSpPr/>
          <p:nvPr/>
        </p:nvCxnSpPr>
        <p:spPr>
          <a:xfrm>
            <a:off x="4651375" y="3859213"/>
            <a:ext cx="12573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733550" y="4689475"/>
            <a:ext cx="12573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746250" y="5492750"/>
            <a:ext cx="12573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574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881" y="577506"/>
            <a:ext cx="8829051" cy="994172"/>
          </a:xfrm>
        </p:spPr>
        <p:txBody>
          <a:bodyPr/>
          <a:lstStyle/>
          <a:p>
            <a:r>
              <a:rPr lang="en-GB" sz="3600" dirty="0" smtClean="0"/>
              <a:t>Can you </a:t>
            </a:r>
            <a:r>
              <a:rPr lang="en-GB" sz="3600" b="1" u="sng" dirty="0" smtClean="0"/>
              <a:t>begin</a:t>
            </a:r>
            <a:r>
              <a:rPr lang="en-GB" sz="3600" dirty="0" smtClean="0"/>
              <a:t> </a:t>
            </a:r>
            <a:r>
              <a:rPr lang="en-GB" sz="3600" dirty="0" smtClean="0"/>
              <a:t>each sentence using a subordinate clause? Start with a conjunction. </a:t>
            </a:r>
            <a:endParaRPr lang="en-GB" sz="3600" dirty="0"/>
          </a:p>
        </p:txBody>
      </p:sp>
      <p:sp>
        <p:nvSpPr>
          <p:cNvPr id="3" name="Content Placeholder 2"/>
          <p:cNvSpPr>
            <a:spLocks noGrp="1"/>
          </p:cNvSpPr>
          <p:nvPr>
            <p:ph idx="1"/>
          </p:nvPr>
        </p:nvSpPr>
        <p:spPr>
          <a:xfrm>
            <a:off x="96681" y="2291409"/>
            <a:ext cx="8748053" cy="4197314"/>
          </a:xfrm>
        </p:spPr>
        <p:txBody>
          <a:bodyPr/>
          <a:lstStyle/>
          <a:p>
            <a:pPr marL="0" indent="0">
              <a:buNone/>
            </a:pPr>
            <a:r>
              <a:rPr lang="en-GB" dirty="0" smtClean="0"/>
              <a:t>…..Mars has a red colour. </a:t>
            </a:r>
            <a:endParaRPr lang="en-GB" dirty="0"/>
          </a:p>
          <a:p>
            <a:pPr marL="0" indent="0">
              <a:buNone/>
            </a:pPr>
            <a:endParaRPr lang="en-GB" dirty="0" smtClean="0"/>
          </a:p>
          <a:p>
            <a:pPr marL="0" indent="0">
              <a:buNone/>
            </a:pPr>
            <a:r>
              <a:rPr lang="en-GB" dirty="0" smtClean="0"/>
              <a:t>…..Mercury has the shortest year of all the planets.</a:t>
            </a:r>
            <a:endParaRPr lang="en-GB" dirty="0"/>
          </a:p>
          <a:p>
            <a:pPr marL="0" indent="0">
              <a:buNone/>
            </a:pPr>
            <a:endParaRPr lang="en-GB" dirty="0" smtClean="0"/>
          </a:p>
          <a:p>
            <a:pPr marL="0" indent="0">
              <a:buNone/>
            </a:pPr>
            <a:r>
              <a:rPr lang="en-GB" dirty="0" smtClean="0"/>
              <a:t>….. Venus is the brightest planet.</a:t>
            </a:r>
          </a:p>
          <a:p>
            <a:pPr marL="0" indent="0">
              <a:buNone/>
            </a:pPr>
            <a:endParaRPr lang="en-GB" dirty="0"/>
          </a:p>
          <a:p>
            <a:pPr marL="0" indent="0">
              <a:buNone/>
            </a:pPr>
            <a:r>
              <a:rPr lang="en-GB" dirty="0" smtClean="0"/>
              <a:t>…. </a:t>
            </a:r>
            <a:endParaRPr lang="en-GB" dirty="0"/>
          </a:p>
          <a:p>
            <a:pPr marL="0" indent="0">
              <a:buNone/>
            </a:pPr>
            <a:r>
              <a:rPr lang="en-GB" dirty="0" smtClean="0"/>
              <a:t> </a:t>
            </a:r>
            <a:endParaRPr lang="en-GB" dirty="0"/>
          </a:p>
        </p:txBody>
      </p:sp>
      <p:sp>
        <p:nvSpPr>
          <p:cNvPr id="5" name="Rounded Rectangle 4"/>
          <p:cNvSpPr/>
          <p:nvPr/>
        </p:nvSpPr>
        <p:spPr>
          <a:xfrm>
            <a:off x="226143" y="1679963"/>
            <a:ext cx="401241" cy="415528"/>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If</a:t>
            </a:r>
          </a:p>
        </p:txBody>
      </p:sp>
      <p:sp>
        <p:nvSpPr>
          <p:cNvPr id="6" name="Rounded Rectangle 5"/>
          <p:cNvSpPr/>
          <p:nvPr/>
        </p:nvSpPr>
        <p:spPr>
          <a:xfrm>
            <a:off x="704007" y="1679963"/>
            <a:ext cx="726801" cy="415528"/>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Since</a:t>
            </a:r>
          </a:p>
        </p:txBody>
      </p:sp>
      <p:sp>
        <p:nvSpPr>
          <p:cNvPr id="7" name="Rounded Rectangle 6"/>
          <p:cNvSpPr/>
          <p:nvPr/>
        </p:nvSpPr>
        <p:spPr>
          <a:xfrm>
            <a:off x="1535239" y="1702910"/>
            <a:ext cx="519113" cy="415528"/>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As</a:t>
            </a:r>
          </a:p>
        </p:txBody>
      </p:sp>
      <p:sp>
        <p:nvSpPr>
          <p:cNvPr id="8" name="Rounded Rectangle 7"/>
          <p:cNvSpPr/>
          <p:nvPr/>
        </p:nvSpPr>
        <p:spPr>
          <a:xfrm>
            <a:off x="2113761" y="1683664"/>
            <a:ext cx="807956" cy="415528"/>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When</a:t>
            </a:r>
          </a:p>
        </p:txBody>
      </p:sp>
      <p:sp>
        <p:nvSpPr>
          <p:cNvPr id="9" name="Rounded Rectangle 8"/>
          <p:cNvSpPr/>
          <p:nvPr/>
        </p:nvSpPr>
        <p:spPr>
          <a:xfrm>
            <a:off x="4179291" y="1702910"/>
            <a:ext cx="773526" cy="415529"/>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While</a:t>
            </a:r>
          </a:p>
        </p:txBody>
      </p:sp>
      <p:sp>
        <p:nvSpPr>
          <p:cNvPr id="10" name="Rounded Rectangle 9"/>
          <p:cNvSpPr/>
          <p:nvPr/>
        </p:nvSpPr>
        <p:spPr>
          <a:xfrm>
            <a:off x="5019249" y="1725014"/>
            <a:ext cx="814500" cy="415529"/>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After</a:t>
            </a:r>
          </a:p>
        </p:txBody>
      </p:sp>
      <p:sp>
        <p:nvSpPr>
          <p:cNvPr id="11" name="Rounded Rectangle 10"/>
          <p:cNvSpPr/>
          <p:nvPr/>
        </p:nvSpPr>
        <p:spPr>
          <a:xfrm>
            <a:off x="5977770" y="1723780"/>
            <a:ext cx="917094" cy="415529"/>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Before</a:t>
            </a:r>
          </a:p>
        </p:txBody>
      </p:sp>
      <p:sp>
        <p:nvSpPr>
          <p:cNvPr id="12" name="Rounded Rectangle 11"/>
          <p:cNvSpPr/>
          <p:nvPr/>
        </p:nvSpPr>
        <p:spPr>
          <a:xfrm>
            <a:off x="7038885" y="1723779"/>
            <a:ext cx="688914" cy="415529"/>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Until</a:t>
            </a:r>
          </a:p>
        </p:txBody>
      </p:sp>
      <p:sp>
        <p:nvSpPr>
          <p:cNvPr id="13" name="Rounded Rectangle 12"/>
          <p:cNvSpPr/>
          <p:nvPr/>
        </p:nvSpPr>
        <p:spPr>
          <a:xfrm>
            <a:off x="7846669" y="1725014"/>
            <a:ext cx="998066" cy="415529"/>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Because</a:t>
            </a:r>
          </a:p>
        </p:txBody>
      </p:sp>
      <p:sp>
        <p:nvSpPr>
          <p:cNvPr id="14" name="Rounded Rectangle 13"/>
          <p:cNvSpPr/>
          <p:nvPr/>
        </p:nvSpPr>
        <p:spPr>
          <a:xfrm>
            <a:off x="2958418" y="1695741"/>
            <a:ext cx="1131734" cy="415528"/>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Although</a:t>
            </a:r>
          </a:p>
        </p:txBody>
      </p:sp>
    </p:spTree>
    <p:extLst>
      <p:ext uri="{BB962C8B-B14F-4D97-AF65-F5344CB8AC3E}">
        <p14:creationId xmlns:p14="http://schemas.microsoft.com/office/powerpoint/2010/main" val="59411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6185" y="246184"/>
            <a:ext cx="8343900" cy="7232749"/>
          </a:xfrm>
          <a:prstGeom prst="rect">
            <a:avLst/>
          </a:prstGeom>
          <a:noFill/>
        </p:spPr>
        <p:txBody>
          <a:bodyPr wrap="square" rtlCol="0">
            <a:spAutoFit/>
          </a:bodyPr>
          <a:lstStyle/>
          <a:p>
            <a:r>
              <a:rPr lang="en-GB" sz="3200" dirty="0"/>
              <a:t>p</a:t>
            </a:r>
            <a:r>
              <a:rPr lang="en-GB" sz="3200" dirty="0" smtClean="0"/>
              <a:t>resence- being there</a:t>
            </a:r>
            <a:endParaRPr lang="en-GB" sz="3200" dirty="0"/>
          </a:p>
          <a:p>
            <a:pPr>
              <a:lnSpc>
                <a:spcPct val="200000"/>
              </a:lnSpc>
            </a:pPr>
            <a:r>
              <a:rPr lang="en-GB" sz="3200" dirty="0"/>
              <a:t>r</a:t>
            </a:r>
            <a:r>
              <a:rPr lang="en-GB" sz="3200" dirty="0" smtClean="0"/>
              <a:t>eflects- bounces back</a:t>
            </a:r>
            <a:endParaRPr lang="en-GB" sz="3200" dirty="0"/>
          </a:p>
          <a:p>
            <a:pPr>
              <a:lnSpc>
                <a:spcPct val="200000"/>
              </a:lnSpc>
            </a:pPr>
            <a:r>
              <a:rPr lang="en-GB" sz="3200" dirty="0" smtClean="0"/>
              <a:t>fatal- deadly</a:t>
            </a:r>
            <a:endParaRPr lang="en-GB" sz="3200" dirty="0"/>
          </a:p>
          <a:p>
            <a:pPr>
              <a:lnSpc>
                <a:spcPct val="200000"/>
              </a:lnSpc>
            </a:pPr>
            <a:r>
              <a:rPr lang="en-GB" sz="3200" dirty="0"/>
              <a:t>i</a:t>
            </a:r>
            <a:r>
              <a:rPr lang="en-GB" sz="3200" dirty="0" smtClean="0"/>
              <a:t>nhabited- live in or on</a:t>
            </a:r>
            <a:endParaRPr lang="en-GB" sz="3200" dirty="0"/>
          </a:p>
          <a:p>
            <a:r>
              <a:rPr lang="en-GB" sz="3200" dirty="0"/>
              <a:t>d</a:t>
            </a:r>
            <a:r>
              <a:rPr lang="en-GB" sz="3200" dirty="0" smtClean="0"/>
              <a:t>iameter- a measurement from one side to the other across the middle, of a sphere or circle </a:t>
            </a:r>
            <a:endParaRPr lang="en-GB" sz="3200" dirty="0"/>
          </a:p>
          <a:p>
            <a:pPr>
              <a:lnSpc>
                <a:spcPct val="200000"/>
              </a:lnSpc>
            </a:pPr>
            <a:r>
              <a:rPr lang="en-GB" sz="3200" dirty="0"/>
              <a:t>d</a:t>
            </a:r>
            <a:r>
              <a:rPr lang="en-GB" sz="3200" dirty="0" smtClean="0"/>
              <a:t>ense- how much stuff there is in an object</a:t>
            </a:r>
          </a:p>
          <a:p>
            <a:r>
              <a:rPr lang="en-GB" sz="3200" dirty="0" smtClean="0"/>
              <a:t>probe-  an unmanned spacecraft that takes scientific measurements and photos </a:t>
            </a:r>
          </a:p>
          <a:p>
            <a:endParaRPr lang="en-GB" sz="2400" dirty="0"/>
          </a:p>
          <a:p>
            <a:r>
              <a:rPr lang="en-GB" sz="2400" dirty="0" smtClean="0"/>
              <a:t> </a:t>
            </a:r>
            <a:endParaRPr lang="en-GB" sz="2400" dirty="0"/>
          </a:p>
        </p:txBody>
      </p:sp>
    </p:spTree>
    <p:extLst>
      <p:ext uri="{BB962C8B-B14F-4D97-AF65-F5344CB8AC3E}">
        <p14:creationId xmlns:p14="http://schemas.microsoft.com/office/powerpoint/2010/main" val="1857695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bwMode="auto">
          <a:xfrm>
            <a:off x="503238" y="2930525"/>
            <a:ext cx="8137525" cy="3414713"/>
          </a:xfrm>
          <a:prstGeom prst="roundRect">
            <a:avLst>
              <a:gd name="adj" fmla="val 6409"/>
            </a:avLst>
          </a:prstGeom>
          <a:solidFill>
            <a:srgbClr val="FFF9E7"/>
          </a:solidFill>
          <a:ln w="25400" cap="rnd">
            <a:solidFill>
              <a:srgbClr val="FEFBD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24" name="Rounded Rectangle 23"/>
          <p:cNvSpPr/>
          <p:nvPr/>
        </p:nvSpPr>
        <p:spPr bwMode="auto">
          <a:xfrm>
            <a:off x="503238" y="512763"/>
            <a:ext cx="8137525" cy="2192337"/>
          </a:xfrm>
          <a:prstGeom prst="roundRect">
            <a:avLst>
              <a:gd name="adj" fmla="val 6409"/>
            </a:avLst>
          </a:prstGeom>
          <a:solidFill>
            <a:srgbClr val="FFF9E7"/>
          </a:solidFill>
          <a:ln w="25400" cap="rnd">
            <a:solidFill>
              <a:srgbClr val="FEFBD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9220" name="Title 1"/>
          <p:cNvSpPr txBox="1">
            <a:spLocks noChangeArrowheads="1"/>
          </p:cNvSpPr>
          <p:nvPr/>
        </p:nvSpPr>
        <p:spPr bwMode="auto">
          <a:xfrm>
            <a:off x="628650" y="3071813"/>
            <a:ext cx="78867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spcBef>
                <a:spcPct val="0"/>
              </a:spcBef>
              <a:buFontTx/>
              <a:buNone/>
            </a:pPr>
            <a:r>
              <a:rPr lang="en-US" altLang="en-US" sz="3600">
                <a:solidFill>
                  <a:schemeClr val="tx1"/>
                </a:solidFill>
                <a:latin typeface="Twinkl SemiBold" pitchFamily="2" charset="0"/>
              </a:rPr>
              <a:t>Success Criteria</a:t>
            </a:r>
          </a:p>
        </p:txBody>
      </p:sp>
      <p:sp>
        <p:nvSpPr>
          <p:cNvPr id="9221" name="Title 1"/>
          <p:cNvSpPr txBox="1">
            <a:spLocks noChangeArrowheads="1"/>
          </p:cNvSpPr>
          <p:nvPr/>
        </p:nvSpPr>
        <p:spPr bwMode="auto">
          <a:xfrm>
            <a:off x="628650" y="735013"/>
            <a:ext cx="78867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spcBef>
                <a:spcPct val="0"/>
              </a:spcBef>
              <a:buFontTx/>
              <a:buNone/>
            </a:pPr>
            <a:r>
              <a:rPr lang="en-US" altLang="en-US" sz="3600">
                <a:solidFill>
                  <a:schemeClr val="tx1"/>
                </a:solidFill>
                <a:latin typeface="Twinkl SemiBold" pitchFamily="2" charset="0"/>
              </a:rPr>
              <a:t>Aim</a:t>
            </a:r>
          </a:p>
        </p:txBody>
      </p:sp>
      <p:sp>
        <p:nvSpPr>
          <p:cNvPr id="9222" name="Content Placeholder 15"/>
          <p:cNvSpPr>
            <a:spLocks noGrp="1" noChangeArrowheads="1"/>
          </p:cNvSpPr>
          <p:nvPr>
            <p:ph idx="1"/>
          </p:nvPr>
        </p:nvSpPr>
        <p:spPr>
          <a:xfrm>
            <a:off x="628650" y="1127125"/>
            <a:ext cx="7886700" cy="1409700"/>
          </a:xfrm>
        </p:spPr>
        <p:txBody>
          <a:bodyPr>
            <a:normAutofit/>
          </a:bodyPr>
          <a:lstStyle/>
          <a:p>
            <a:pPr eaLnBrk="1" hangingPunct="1">
              <a:defRPr/>
            </a:pPr>
            <a:r>
              <a:rPr lang="en-GB" altLang="en-US" smtClean="0">
                <a:latin typeface="Twinkl" pitchFamily="2" charset="0"/>
              </a:rPr>
              <a:t>I can recognise and use subordinating conjunctions.</a:t>
            </a:r>
          </a:p>
        </p:txBody>
      </p:sp>
      <p:sp>
        <p:nvSpPr>
          <p:cNvPr id="9223" name="Content Placeholder 15"/>
          <p:cNvSpPr txBox="1">
            <a:spLocks noChangeArrowheads="1"/>
          </p:cNvSpPr>
          <p:nvPr/>
        </p:nvSpPr>
        <p:spPr bwMode="auto">
          <a:xfrm>
            <a:off x="628650" y="3467100"/>
            <a:ext cx="78867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80000" tIns="252000" rIns="252000" bIns="180000"/>
          <a:lstStyle>
            <a:lvl1pPr marL="228600" indent="-228600">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685800" indent="-22860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r>
              <a:rPr lang="en-GB" altLang="en-US"/>
              <a:t>I can recognise that subordinating conjunctions are used to create subordinate clauses.</a:t>
            </a:r>
          </a:p>
          <a:p>
            <a:pPr eaLnBrk="1" hangingPunct="1"/>
            <a:r>
              <a:rPr lang="en-GB" altLang="en-US"/>
              <a:t>I know that subordinate clauses are used within complex </a:t>
            </a:r>
            <a:br>
              <a:rPr lang="en-GB" altLang="en-US"/>
            </a:br>
            <a:r>
              <a:rPr lang="en-GB" altLang="en-US"/>
              <a:t>(multi-clause) sentences.</a:t>
            </a:r>
          </a:p>
          <a:p>
            <a:pPr eaLnBrk="1" hangingPunct="1"/>
            <a:r>
              <a:rPr lang="en-GB" altLang="en-US"/>
              <a:t>I can use ‘I SAW A WABUB!’ to remember the main subordinating conjunctions.</a:t>
            </a:r>
          </a:p>
          <a:p>
            <a:pPr eaLnBrk="1" hangingPunct="1"/>
            <a:r>
              <a:rPr lang="en-GB" altLang="en-US"/>
              <a:t>I can write my own complex (multi-clause) sentences using different subordinating conjunctions. </a:t>
            </a:r>
          </a:p>
        </p:txBody>
      </p:sp>
    </p:spTree>
    <p:extLst>
      <p:ext uri="{BB962C8B-B14F-4D97-AF65-F5344CB8AC3E}">
        <p14:creationId xmlns:p14="http://schemas.microsoft.com/office/powerpoint/2010/main" val="979384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750" y="1620838"/>
            <a:ext cx="8064500" cy="708025"/>
          </a:xfrm>
          <a:prstGeom prst="rect">
            <a:avLst/>
          </a:prstGeom>
          <a:solidFill>
            <a:srgbClr val="EEBC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1" name="Title 20"/>
          <p:cNvSpPr>
            <a:spLocks noGrp="1"/>
          </p:cNvSpPr>
          <p:nvPr>
            <p:ph type="title"/>
          </p:nvPr>
        </p:nvSpPr>
        <p:spPr>
          <a:xfrm>
            <a:off x="511175" y="1692275"/>
            <a:ext cx="8147050" cy="579438"/>
          </a:xfrm>
        </p:spPr>
        <p:txBody>
          <a:bodyPr rtlCol="0"/>
          <a:lstStyle/>
          <a:p>
            <a:pPr algn="ctr" eaLnBrk="1" fontAlgn="auto" hangingPunct="1">
              <a:spcAft>
                <a:spcPts val="0"/>
              </a:spcAft>
              <a:defRPr/>
            </a:pPr>
            <a:r>
              <a:rPr lang="en-GB" sz="1800" b="0" dirty="0">
                <a:latin typeface="+mn-lt"/>
              </a:rPr>
              <a:t>…is an acronym to help you remember the first letters of some of the most important subordinating conjunctions.</a:t>
            </a:r>
          </a:p>
        </p:txBody>
      </p:sp>
      <p:sp>
        <p:nvSpPr>
          <p:cNvPr id="12292" name="Title 20"/>
          <p:cNvSpPr>
            <a:spLocks noChangeArrowheads="1"/>
          </p:cNvSpPr>
          <p:nvPr/>
        </p:nvSpPr>
        <p:spPr bwMode="auto">
          <a:xfrm>
            <a:off x="457200" y="479425"/>
            <a:ext cx="8220075" cy="993775"/>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lIns="252000" tIns="252000" rIns="252000" bIns="252000" anchor="ctr" anchorCtr="1"/>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spcBef>
                <a:spcPct val="0"/>
              </a:spcBef>
              <a:buFontTx/>
              <a:buNone/>
            </a:pPr>
            <a:r>
              <a:rPr lang="en-GB" altLang="en-US" sz="3600" b="1">
                <a:latin typeface="Twinkl SemiBold" pitchFamily="2" charset="0"/>
              </a:rPr>
              <a:t>I Saw a Wabub…</a:t>
            </a:r>
          </a:p>
        </p:txBody>
      </p:sp>
      <p:sp>
        <p:nvSpPr>
          <p:cNvPr id="7" name="Rounded Rectangle 6"/>
          <p:cNvSpPr/>
          <p:nvPr/>
        </p:nvSpPr>
        <p:spPr>
          <a:xfrm>
            <a:off x="755650" y="2589213"/>
            <a:ext cx="534988" cy="554037"/>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dirty="0"/>
              <a:t>If</a:t>
            </a:r>
          </a:p>
        </p:txBody>
      </p:sp>
      <p:sp>
        <p:nvSpPr>
          <p:cNvPr id="13" name="Rounded Rectangle 12"/>
          <p:cNvSpPr/>
          <p:nvPr/>
        </p:nvSpPr>
        <p:spPr>
          <a:xfrm>
            <a:off x="1801813" y="2589213"/>
            <a:ext cx="798512" cy="554037"/>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dirty="0"/>
              <a:t>Since</a:t>
            </a:r>
          </a:p>
        </p:txBody>
      </p:sp>
      <p:sp>
        <p:nvSpPr>
          <p:cNvPr id="14" name="Rounded Rectangle 13"/>
          <p:cNvSpPr/>
          <p:nvPr/>
        </p:nvSpPr>
        <p:spPr>
          <a:xfrm>
            <a:off x="2706688" y="2589213"/>
            <a:ext cx="692150" cy="554037"/>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dirty="0"/>
              <a:t>As</a:t>
            </a:r>
          </a:p>
        </p:txBody>
      </p:sp>
      <p:sp>
        <p:nvSpPr>
          <p:cNvPr id="15" name="Rounded Rectangle 14"/>
          <p:cNvSpPr/>
          <p:nvPr/>
        </p:nvSpPr>
        <p:spPr>
          <a:xfrm>
            <a:off x="3506788" y="2589213"/>
            <a:ext cx="868362" cy="554037"/>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dirty="0"/>
              <a:t>When</a:t>
            </a:r>
          </a:p>
        </p:txBody>
      </p:sp>
      <p:sp>
        <p:nvSpPr>
          <p:cNvPr id="16" name="Rounded Rectangle 15"/>
          <p:cNvSpPr/>
          <p:nvPr/>
        </p:nvSpPr>
        <p:spPr>
          <a:xfrm>
            <a:off x="755650" y="3441700"/>
            <a:ext cx="860425" cy="554038"/>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dirty="0"/>
              <a:t>While</a:t>
            </a:r>
          </a:p>
        </p:txBody>
      </p:sp>
      <p:sp>
        <p:nvSpPr>
          <p:cNvPr id="17" name="Rounded Rectangle 16"/>
          <p:cNvSpPr/>
          <p:nvPr/>
        </p:nvSpPr>
        <p:spPr>
          <a:xfrm>
            <a:off x="1724025" y="3441700"/>
            <a:ext cx="798513" cy="554038"/>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dirty="0"/>
              <a:t>After</a:t>
            </a:r>
          </a:p>
        </p:txBody>
      </p:sp>
      <p:sp>
        <p:nvSpPr>
          <p:cNvPr id="18" name="Rounded Rectangle 17"/>
          <p:cNvSpPr/>
          <p:nvPr/>
        </p:nvSpPr>
        <p:spPr>
          <a:xfrm>
            <a:off x="2630488" y="3441700"/>
            <a:ext cx="868362" cy="554038"/>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dirty="0"/>
              <a:t>Before</a:t>
            </a:r>
          </a:p>
        </p:txBody>
      </p:sp>
      <p:sp>
        <p:nvSpPr>
          <p:cNvPr id="19" name="Rounded Rectangle 18"/>
          <p:cNvSpPr/>
          <p:nvPr/>
        </p:nvSpPr>
        <p:spPr>
          <a:xfrm>
            <a:off x="3606800" y="3441700"/>
            <a:ext cx="768350" cy="554038"/>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dirty="0"/>
              <a:t>Until</a:t>
            </a:r>
          </a:p>
        </p:txBody>
      </p:sp>
      <p:sp>
        <p:nvSpPr>
          <p:cNvPr id="20" name="Rounded Rectangle 19"/>
          <p:cNvSpPr/>
          <p:nvPr/>
        </p:nvSpPr>
        <p:spPr>
          <a:xfrm>
            <a:off x="4483100" y="3441700"/>
            <a:ext cx="1044575" cy="554038"/>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dirty="0"/>
              <a:t>Because</a:t>
            </a:r>
          </a:p>
        </p:txBody>
      </p:sp>
      <p:sp>
        <p:nvSpPr>
          <p:cNvPr id="22" name="Rounded Rectangle 21"/>
          <p:cNvSpPr/>
          <p:nvPr/>
        </p:nvSpPr>
        <p:spPr>
          <a:xfrm>
            <a:off x="4886325" y="2589213"/>
            <a:ext cx="1174750" cy="554037"/>
          </a:xfrm>
          <a:prstGeom prst="roundRect">
            <a:avLst/>
          </a:prstGeom>
          <a:solidFill>
            <a:srgbClr val="00A7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dirty="0"/>
              <a:t>Although</a:t>
            </a:r>
          </a:p>
        </p:txBody>
      </p:sp>
      <p:pic>
        <p:nvPicPr>
          <p:cNvPr id="12303"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7288" y="3903663"/>
            <a:ext cx="3530600" cy="231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23"/>
          <p:cNvSpPr txBox="1">
            <a:spLocks noChangeArrowheads="1"/>
          </p:cNvSpPr>
          <p:nvPr/>
        </p:nvSpPr>
        <p:spPr bwMode="auto">
          <a:xfrm>
            <a:off x="822325" y="4814888"/>
            <a:ext cx="2968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3600">
                <a:solidFill>
                  <a:schemeClr val="tx1"/>
                </a:solidFill>
              </a:rPr>
              <a:t>I</a:t>
            </a:r>
          </a:p>
        </p:txBody>
      </p:sp>
      <p:sp>
        <p:nvSpPr>
          <p:cNvPr id="25" name="TextBox 24"/>
          <p:cNvSpPr txBox="1">
            <a:spLocks noChangeArrowheads="1"/>
          </p:cNvSpPr>
          <p:nvPr/>
        </p:nvSpPr>
        <p:spPr bwMode="auto">
          <a:xfrm>
            <a:off x="1184275" y="4814888"/>
            <a:ext cx="2968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3600">
                <a:solidFill>
                  <a:schemeClr val="tx1"/>
                </a:solidFill>
              </a:rPr>
              <a:t>S</a:t>
            </a:r>
          </a:p>
        </p:txBody>
      </p:sp>
      <p:sp>
        <p:nvSpPr>
          <p:cNvPr id="26" name="TextBox 25"/>
          <p:cNvSpPr txBox="1">
            <a:spLocks noChangeArrowheads="1"/>
          </p:cNvSpPr>
          <p:nvPr/>
        </p:nvSpPr>
        <p:spPr bwMode="auto">
          <a:xfrm>
            <a:off x="1455738" y="4814888"/>
            <a:ext cx="2968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3600">
                <a:solidFill>
                  <a:schemeClr val="tx1"/>
                </a:solidFill>
              </a:rPr>
              <a:t>A</a:t>
            </a:r>
          </a:p>
        </p:txBody>
      </p:sp>
      <p:sp>
        <p:nvSpPr>
          <p:cNvPr id="27" name="TextBox 26"/>
          <p:cNvSpPr txBox="1">
            <a:spLocks noChangeArrowheads="1"/>
          </p:cNvSpPr>
          <p:nvPr/>
        </p:nvSpPr>
        <p:spPr bwMode="auto">
          <a:xfrm>
            <a:off x="1808163" y="4814888"/>
            <a:ext cx="2968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3600">
                <a:solidFill>
                  <a:schemeClr val="tx1"/>
                </a:solidFill>
              </a:rPr>
              <a:t>W</a:t>
            </a:r>
          </a:p>
        </p:txBody>
      </p:sp>
      <p:sp>
        <p:nvSpPr>
          <p:cNvPr id="28" name="TextBox 27"/>
          <p:cNvSpPr txBox="1">
            <a:spLocks noChangeArrowheads="1"/>
          </p:cNvSpPr>
          <p:nvPr/>
        </p:nvSpPr>
        <p:spPr bwMode="auto">
          <a:xfrm>
            <a:off x="2303463" y="4814888"/>
            <a:ext cx="2968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3600">
                <a:solidFill>
                  <a:schemeClr val="tx1"/>
                </a:solidFill>
              </a:rPr>
              <a:t>A</a:t>
            </a:r>
          </a:p>
        </p:txBody>
      </p:sp>
      <p:sp>
        <p:nvSpPr>
          <p:cNvPr id="29" name="TextBox 28"/>
          <p:cNvSpPr txBox="1">
            <a:spLocks noChangeArrowheads="1"/>
          </p:cNvSpPr>
          <p:nvPr/>
        </p:nvSpPr>
        <p:spPr bwMode="auto">
          <a:xfrm>
            <a:off x="3144838" y="4814888"/>
            <a:ext cx="2968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3600">
                <a:solidFill>
                  <a:schemeClr val="tx1"/>
                </a:solidFill>
              </a:rPr>
              <a:t>A</a:t>
            </a:r>
          </a:p>
        </p:txBody>
      </p:sp>
      <p:sp>
        <p:nvSpPr>
          <p:cNvPr id="30" name="TextBox 29"/>
          <p:cNvSpPr txBox="1">
            <a:spLocks noChangeArrowheads="1"/>
          </p:cNvSpPr>
          <p:nvPr/>
        </p:nvSpPr>
        <p:spPr bwMode="auto">
          <a:xfrm>
            <a:off x="3424238" y="4814888"/>
            <a:ext cx="2968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3600">
                <a:solidFill>
                  <a:schemeClr val="tx1"/>
                </a:solidFill>
              </a:rPr>
              <a:t>B</a:t>
            </a:r>
          </a:p>
        </p:txBody>
      </p:sp>
      <p:sp>
        <p:nvSpPr>
          <p:cNvPr id="31" name="TextBox 30"/>
          <p:cNvSpPr txBox="1">
            <a:spLocks noChangeArrowheads="1"/>
          </p:cNvSpPr>
          <p:nvPr/>
        </p:nvSpPr>
        <p:spPr bwMode="auto">
          <a:xfrm>
            <a:off x="3898900" y="4814888"/>
            <a:ext cx="6461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3600">
                <a:solidFill>
                  <a:schemeClr val="tx1"/>
                </a:solidFill>
              </a:rPr>
              <a:t>B!</a:t>
            </a:r>
          </a:p>
        </p:txBody>
      </p:sp>
      <p:sp>
        <p:nvSpPr>
          <p:cNvPr id="32" name="TextBox 31"/>
          <p:cNvSpPr txBox="1">
            <a:spLocks noChangeArrowheads="1"/>
          </p:cNvSpPr>
          <p:nvPr/>
        </p:nvSpPr>
        <p:spPr bwMode="auto">
          <a:xfrm>
            <a:off x="3706813" y="4814888"/>
            <a:ext cx="2968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3600">
                <a:solidFill>
                  <a:schemeClr val="tx1"/>
                </a:solidFill>
              </a:rPr>
              <a:t>U</a:t>
            </a:r>
          </a:p>
        </p:txBody>
      </p:sp>
      <p:sp>
        <p:nvSpPr>
          <p:cNvPr id="33" name="TextBox 32"/>
          <p:cNvSpPr txBox="1">
            <a:spLocks noChangeArrowheads="1"/>
          </p:cNvSpPr>
          <p:nvPr/>
        </p:nvSpPr>
        <p:spPr bwMode="auto">
          <a:xfrm>
            <a:off x="2786063" y="4814888"/>
            <a:ext cx="2968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3600">
                <a:solidFill>
                  <a:schemeClr val="tx1"/>
                </a:solidFill>
              </a:rPr>
              <a:t>W</a:t>
            </a:r>
          </a:p>
        </p:txBody>
      </p:sp>
    </p:spTree>
    <p:extLst>
      <p:ext uri="{BB962C8B-B14F-4D97-AF65-F5344CB8AC3E}">
        <p14:creationId xmlns:p14="http://schemas.microsoft.com/office/powerpoint/2010/main" val="16171996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additive="base">
                                        <p:cTn id="21" dur="500" fill="hold"/>
                                        <p:tgtEl>
                                          <p:spTgt spid="25"/>
                                        </p:tgtEl>
                                        <p:attrNameLst>
                                          <p:attrName>ppt_x</p:attrName>
                                        </p:attrNameLst>
                                      </p:cBhvr>
                                      <p:tavLst>
                                        <p:tav tm="0">
                                          <p:val>
                                            <p:strVal val="#ppt_x"/>
                                          </p:val>
                                        </p:tav>
                                        <p:tav tm="100000">
                                          <p:val>
                                            <p:strVal val="#ppt_x"/>
                                          </p:val>
                                        </p:tav>
                                      </p:tavLst>
                                    </p:anim>
                                    <p:anim calcmode="lin" valueType="num">
                                      <p:cBhvr additive="base">
                                        <p:cTn id="2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ppt_x"/>
                                          </p:val>
                                        </p:tav>
                                        <p:tav tm="100000">
                                          <p:val>
                                            <p:strVal val="#ppt_x"/>
                                          </p:val>
                                        </p:tav>
                                      </p:tavLst>
                                    </p:anim>
                                    <p:anim calcmode="lin" valueType="num">
                                      <p:cBhvr additive="base">
                                        <p:cTn id="28" dur="500" fill="hold"/>
                                        <p:tgtEl>
                                          <p:spTgt spid="2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additive="base">
                                        <p:cTn id="47" dur="500" fill="hold"/>
                                        <p:tgtEl>
                                          <p:spTgt spid="28"/>
                                        </p:tgtEl>
                                        <p:attrNameLst>
                                          <p:attrName>ppt_x</p:attrName>
                                        </p:attrNameLst>
                                      </p:cBhvr>
                                      <p:tavLst>
                                        <p:tav tm="0">
                                          <p:val>
                                            <p:strVal val="#ppt_x"/>
                                          </p:val>
                                        </p:tav>
                                        <p:tav tm="100000">
                                          <p:val>
                                            <p:strVal val="#ppt_x"/>
                                          </p:val>
                                        </p:tav>
                                      </p:tavLst>
                                    </p:anim>
                                    <p:anim calcmode="lin" valueType="num">
                                      <p:cBhvr additive="base">
                                        <p:cTn id="48" dur="500" fill="hold"/>
                                        <p:tgtEl>
                                          <p:spTgt spid="28"/>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ppt_x"/>
                                          </p:val>
                                        </p:tav>
                                        <p:tav tm="100000">
                                          <p:val>
                                            <p:strVal val="#ppt_x"/>
                                          </p:val>
                                        </p:tav>
                                      </p:tavLst>
                                    </p:anim>
                                    <p:anim calcmode="lin" valueType="num">
                                      <p:cBhvr additive="base">
                                        <p:cTn id="5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additive="base">
                                        <p:cTn id="61" dur="500" fill="hold"/>
                                        <p:tgtEl>
                                          <p:spTgt spid="33"/>
                                        </p:tgtEl>
                                        <p:attrNameLst>
                                          <p:attrName>ppt_x</p:attrName>
                                        </p:attrNameLst>
                                      </p:cBhvr>
                                      <p:tavLst>
                                        <p:tav tm="0">
                                          <p:val>
                                            <p:strVal val="#ppt_x"/>
                                          </p:val>
                                        </p:tav>
                                        <p:tav tm="100000">
                                          <p:val>
                                            <p:strVal val="#ppt_x"/>
                                          </p:val>
                                        </p:tav>
                                      </p:tavLst>
                                    </p:anim>
                                    <p:anim calcmode="lin" valueType="num">
                                      <p:cBhvr additive="base">
                                        <p:cTn id="6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ppt_x"/>
                                          </p:val>
                                        </p:tav>
                                        <p:tav tm="100000">
                                          <p:val>
                                            <p:strVal val="#ppt_x"/>
                                          </p:val>
                                        </p:tav>
                                      </p:tavLst>
                                    </p:anim>
                                    <p:anim calcmode="lin" valueType="num">
                                      <p:cBhvr additive="base">
                                        <p:cTn id="68" dur="500" fill="hold"/>
                                        <p:tgtEl>
                                          <p:spTgt spid="29"/>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anim calcmode="lin" valueType="num">
                                      <p:cBhvr additive="base">
                                        <p:cTn id="71" dur="500" fill="hold"/>
                                        <p:tgtEl>
                                          <p:spTgt spid="17"/>
                                        </p:tgtEl>
                                        <p:attrNameLst>
                                          <p:attrName>ppt_x</p:attrName>
                                        </p:attrNameLst>
                                      </p:cBhvr>
                                      <p:tavLst>
                                        <p:tav tm="0">
                                          <p:val>
                                            <p:strVal val="#ppt_x"/>
                                          </p:val>
                                        </p:tav>
                                        <p:tav tm="100000">
                                          <p:val>
                                            <p:strVal val="#ppt_x"/>
                                          </p:val>
                                        </p:tav>
                                      </p:tavLst>
                                    </p:anim>
                                    <p:anim calcmode="lin" valueType="num">
                                      <p:cBhvr additive="base">
                                        <p:cTn id="7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additive="base">
                                        <p:cTn id="77" dur="500" fill="hold"/>
                                        <p:tgtEl>
                                          <p:spTgt spid="30"/>
                                        </p:tgtEl>
                                        <p:attrNameLst>
                                          <p:attrName>ppt_x</p:attrName>
                                        </p:attrNameLst>
                                      </p:cBhvr>
                                      <p:tavLst>
                                        <p:tav tm="0">
                                          <p:val>
                                            <p:strVal val="#ppt_x"/>
                                          </p:val>
                                        </p:tav>
                                        <p:tav tm="100000">
                                          <p:val>
                                            <p:strVal val="#ppt_x"/>
                                          </p:val>
                                        </p:tav>
                                      </p:tavLst>
                                    </p:anim>
                                    <p:anim calcmode="lin" valueType="num">
                                      <p:cBhvr additive="base">
                                        <p:cTn id="78" dur="500" fill="hold"/>
                                        <p:tgtEl>
                                          <p:spTgt spid="30"/>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 calcmode="lin" valueType="num">
                                      <p:cBhvr additive="base">
                                        <p:cTn id="81" dur="500" fill="hold"/>
                                        <p:tgtEl>
                                          <p:spTgt spid="18"/>
                                        </p:tgtEl>
                                        <p:attrNameLst>
                                          <p:attrName>ppt_x</p:attrName>
                                        </p:attrNameLst>
                                      </p:cBhvr>
                                      <p:tavLst>
                                        <p:tav tm="0">
                                          <p:val>
                                            <p:strVal val="#ppt_x"/>
                                          </p:val>
                                        </p:tav>
                                        <p:tav tm="100000">
                                          <p:val>
                                            <p:strVal val="#ppt_x"/>
                                          </p:val>
                                        </p:tav>
                                      </p:tavLst>
                                    </p:anim>
                                    <p:anim calcmode="lin" valueType="num">
                                      <p:cBhvr additive="base">
                                        <p:cTn id="8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additive="base">
                                        <p:cTn id="87" dur="500" fill="hold"/>
                                        <p:tgtEl>
                                          <p:spTgt spid="32"/>
                                        </p:tgtEl>
                                        <p:attrNameLst>
                                          <p:attrName>ppt_x</p:attrName>
                                        </p:attrNameLst>
                                      </p:cBhvr>
                                      <p:tavLst>
                                        <p:tav tm="0">
                                          <p:val>
                                            <p:strVal val="#ppt_x"/>
                                          </p:val>
                                        </p:tav>
                                        <p:tav tm="100000">
                                          <p:val>
                                            <p:strVal val="#ppt_x"/>
                                          </p:val>
                                        </p:tav>
                                      </p:tavLst>
                                    </p:anim>
                                    <p:anim calcmode="lin" valueType="num">
                                      <p:cBhvr additive="base">
                                        <p:cTn id="88" dur="500" fill="hold"/>
                                        <p:tgtEl>
                                          <p:spTgt spid="32"/>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additive="base">
                                        <p:cTn id="91" dur="500" fill="hold"/>
                                        <p:tgtEl>
                                          <p:spTgt spid="19"/>
                                        </p:tgtEl>
                                        <p:attrNameLst>
                                          <p:attrName>ppt_x</p:attrName>
                                        </p:attrNameLst>
                                      </p:cBhvr>
                                      <p:tavLst>
                                        <p:tav tm="0">
                                          <p:val>
                                            <p:strVal val="#ppt_x"/>
                                          </p:val>
                                        </p:tav>
                                        <p:tav tm="100000">
                                          <p:val>
                                            <p:strVal val="#ppt_x"/>
                                          </p:val>
                                        </p:tav>
                                      </p:tavLst>
                                    </p:anim>
                                    <p:anim calcmode="lin" valueType="num">
                                      <p:cBhvr additive="base">
                                        <p:cTn id="9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additive="base">
                                        <p:cTn id="97" dur="500" fill="hold"/>
                                        <p:tgtEl>
                                          <p:spTgt spid="31"/>
                                        </p:tgtEl>
                                        <p:attrNameLst>
                                          <p:attrName>ppt_x</p:attrName>
                                        </p:attrNameLst>
                                      </p:cBhvr>
                                      <p:tavLst>
                                        <p:tav tm="0">
                                          <p:val>
                                            <p:strVal val="#ppt_x"/>
                                          </p:val>
                                        </p:tav>
                                        <p:tav tm="100000">
                                          <p:val>
                                            <p:strVal val="#ppt_x"/>
                                          </p:val>
                                        </p:tav>
                                      </p:tavLst>
                                    </p:anim>
                                    <p:anim calcmode="lin" valueType="num">
                                      <p:cBhvr additive="base">
                                        <p:cTn id="98" dur="500" fill="hold"/>
                                        <p:tgtEl>
                                          <p:spTgt spid="31"/>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20"/>
                                        </p:tgtEl>
                                        <p:attrNameLst>
                                          <p:attrName>style.visibility</p:attrName>
                                        </p:attrNameLst>
                                      </p:cBhvr>
                                      <p:to>
                                        <p:strVal val="visible"/>
                                      </p:to>
                                    </p:set>
                                    <p:anim calcmode="lin" valueType="num">
                                      <p:cBhvr additive="base">
                                        <p:cTn id="101" dur="500" fill="hold"/>
                                        <p:tgtEl>
                                          <p:spTgt spid="20"/>
                                        </p:tgtEl>
                                        <p:attrNameLst>
                                          <p:attrName>ppt_x</p:attrName>
                                        </p:attrNameLst>
                                      </p:cBhvr>
                                      <p:tavLst>
                                        <p:tav tm="0">
                                          <p:val>
                                            <p:strVal val="#ppt_x"/>
                                          </p:val>
                                        </p:tav>
                                        <p:tav tm="100000">
                                          <p:val>
                                            <p:strVal val="#ppt_x"/>
                                          </p:val>
                                        </p:tav>
                                      </p:tavLst>
                                    </p:anim>
                                    <p:anim calcmode="lin" valueType="num">
                                      <p:cBhvr additive="base">
                                        <p:cTn id="10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4" grpId="0" animBg="1"/>
      <p:bldP spid="15" grpId="0" animBg="1"/>
      <p:bldP spid="16" grpId="0" animBg="1"/>
      <p:bldP spid="17" grpId="0" animBg="1"/>
      <p:bldP spid="18" grpId="0" animBg="1"/>
      <p:bldP spid="19" grpId="0" animBg="1"/>
      <p:bldP spid="20" grpId="0" animBg="1"/>
      <p:bldP spid="22" grpId="0" animBg="1"/>
      <p:bldP spid="24" grpId="0"/>
      <p:bldP spid="25" grpId="0"/>
      <p:bldP spid="26" grpId="0"/>
      <p:bldP spid="27" grpId="0"/>
      <p:bldP spid="28" grpId="0"/>
      <p:bldP spid="29" grpId="0"/>
      <p:bldP spid="30" grpId="0"/>
      <p:bldP spid="31" grpId="0"/>
      <p:bldP spid="32" grpId="0"/>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539750" y="3441700"/>
            <a:ext cx="8077200" cy="492125"/>
          </a:xfrm>
          <a:prstGeom prst="rect">
            <a:avLst/>
          </a:prstGeom>
          <a:solidFill>
            <a:srgbClr val="EEBC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 name="Rectangle 3"/>
          <p:cNvSpPr/>
          <p:nvPr/>
        </p:nvSpPr>
        <p:spPr>
          <a:xfrm>
            <a:off x="539750" y="1360488"/>
            <a:ext cx="8077200" cy="706437"/>
          </a:xfrm>
          <a:prstGeom prst="rect">
            <a:avLst/>
          </a:prstGeom>
          <a:solidFill>
            <a:srgbClr val="EEBC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1" name="Title 20"/>
          <p:cNvSpPr>
            <a:spLocks noGrp="1"/>
          </p:cNvSpPr>
          <p:nvPr>
            <p:ph type="title"/>
          </p:nvPr>
        </p:nvSpPr>
        <p:spPr>
          <a:xfrm>
            <a:off x="511175" y="1431925"/>
            <a:ext cx="8147050" cy="579438"/>
          </a:xfrm>
        </p:spPr>
        <p:txBody>
          <a:bodyPr rtlCol="0"/>
          <a:lstStyle/>
          <a:p>
            <a:pPr algn="ctr" eaLnBrk="1" fontAlgn="auto" hangingPunct="1">
              <a:spcAft>
                <a:spcPts val="0"/>
              </a:spcAft>
              <a:defRPr/>
            </a:pPr>
            <a:r>
              <a:rPr lang="en-GB" sz="2400" b="0" dirty="0">
                <a:latin typeface="+mn-lt"/>
              </a:rPr>
              <a:t>So, how do we use subordinating conjunctions?</a:t>
            </a:r>
          </a:p>
        </p:txBody>
      </p:sp>
      <p:sp>
        <p:nvSpPr>
          <p:cNvPr id="13317" name="Title 20"/>
          <p:cNvSpPr>
            <a:spLocks noChangeArrowheads="1"/>
          </p:cNvSpPr>
          <p:nvPr/>
        </p:nvSpPr>
        <p:spPr bwMode="auto">
          <a:xfrm>
            <a:off x="457200" y="479425"/>
            <a:ext cx="8220075" cy="993775"/>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lIns="252000" tIns="252000" rIns="252000" bIns="252000" anchor="ctr" anchorCtr="1"/>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spcBef>
                <a:spcPct val="0"/>
              </a:spcBef>
              <a:buFontTx/>
              <a:buNone/>
            </a:pPr>
            <a:r>
              <a:rPr lang="en-GB" altLang="en-US" sz="3600" b="1">
                <a:latin typeface="Twinkl SemiBold" pitchFamily="2" charset="0"/>
              </a:rPr>
              <a:t>Next Steps</a:t>
            </a:r>
          </a:p>
        </p:txBody>
      </p:sp>
      <p:sp>
        <p:nvSpPr>
          <p:cNvPr id="34" name="Title 20"/>
          <p:cNvSpPr txBox="1">
            <a:spLocks/>
          </p:cNvSpPr>
          <p:nvPr/>
        </p:nvSpPr>
        <p:spPr>
          <a:xfrm>
            <a:off x="1285875" y="2154238"/>
            <a:ext cx="6575425" cy="1143000"/>
          </a:xfrm>
          <a:prstGeom prst="roundRect">
            <a:avLst>
              <a:gd name="adj" fmla="val 9641"/>
            </a:avLst>
          </a:prstGeom>
          <a:noFill/>
          <a:ln w="25400">
            <a:noFill/>
          </a:ln>
        </p:spPr>
        <p:txBody>
          <a:bodyPr lIns="252000" tIns="252000" rIns="252000" bIns="252000" anchor="ctr" anchorCtr="1"/>
          <a:lstStyle>
            <a:lvl1pPr algn="l" defTabSz="914400" rtl="0" eaLnBrk="1" latinLnBrk="0" hangingPunct="1">
              <a:lnSpc>
                <a:spcPct val="90000"/>
              </a:lnSpc>
              <a:spcBef>
                <a:spcPct val="0"/>
              </a:spcBef>
              <a:buNone/>
              <a:defRPr sz="4000" b="1" kern="1200">
                <a:solidFill>
                  <a:srgbClr val="1C1C1C"/>
                </a:solidFill>
                <a:latin typeface="Twinkl SemiBold" pitchFamily="2" charset="0"/>
                <a:ea typeface="+mj-ea"/>
                <a:cs typeface="+mj-cs"/>
              </a:defRPr>
            </a:lvl1pPr>
          </a:lstStyle>
          <a:p>
            <a:pPr algn="ctr" fontAlgn="auto">
              <a:spcAft>
                <a:spcPts val="0"/>
              </a:spcAft>
              <a:defRPr/>
            </a:pPr>
            <a:r>
              <a:rPr lang="en-GB" sz="1800" b="0" dirty="0">
                <a:latin typeface="+mn-lt"/>
              </a:rPr>
              <a:t>Subordinating conjunctions are the first words within a subordinate clause. Subordinate clauses do not make sense on their </a:t>
            </a:r>
            <a:r>
              <a:rPr lang="en-GB" sz="1800" b="0">
                <a:latin typeface="+mn-lt"/>
              </a:rPr>
              <a:t>own but, </a:t>
            </a:r>
            <a:r>
              <a:rPr lang="en-GB" sz="1800" b="0" dirty="0">
                <a:latin typeface="+mn-lt"/>
              </a:rPr>
              <a:t>when they are used with a main clause, they create a complex (multi-clause) sentence.</a:t>
            </a:r>
          </a:p>
        </p:txBody>
      </p:sp>
      <p:sp>
        <p:nvSpPr>
          <p:cNvPr id="35" name="Title 20"/>
          <p:cNvSpPr>
            <a:spLocks noChangeArrowheads="1"/>
          </p:cNvSpPr>
          <p:nvPr/>
        </p:nvSpPr>
        <p:spPr bwMode="auto">
          <a:xfrm>
            <a:off x="492125" y="3497263"/>
            <a:ext cx="8159750" cy="376237"/>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lIns="252000" tIns="252000" rIns="252000" bIns="252000" anchor="ctr" anchorCtr="1"/>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spcBef>
                <a:spcPct val="0"/>
              </a:spcBef>
              <a:buFontTx/>
              <a:buNone/>
            </a:pPr>
            <a:r>
              <a:rPr lang="en-GB" altLang="en-US">
                <a:latin typeface="Twinkl SemiBold" pitchFamily="2" charset="0"/>
              </a:rPr>
              <a:t>Subordinate clauses will always have a subject and verb within them, e.g.</a:t>
            </a:r>
          </a:p>
        </p:txBody>
      </p:sp>
      <p:sp>
        <p:nvSpPr>
          <p:cNvPr id="37" name="Title 20"/>
          <p:cNvSpPr txBox="1">
            <a:spLocks/>
          </p:cNvSpPr>
          <p:nvPr/>
        </p:nvSpPr>
        <p:spPr>
          <a:xfrm>
            <a:off x="755650" y="3875088"/>
            <a:ext cx="3816350" cy="1143000"/>
          </a:xfrm>
          <a:prstGeom prst="roundRect">
            <a:avLst>
              <a:gd name="adj" fmla="val 9641"/>
            </a:avLst>
          </a:prstGeom>
          <a:noFill/>
          <a:ln w="25400">
            <a:noFill/>
          </a:ln>
        </p:spPr>
        <p:txBody>
          <a:bodyPr lIns="252000" tIns="252000" rIns="252000" bIns="252000" anchor="ctr" anchorCtr="1"/>
          <a:lstStyle>
            <a:lvl1pPr algn="l" defTabSz="914400" rtl="0" eaLnBrk="1" latinLnBrk="0" hangingPunct="1">
              <a:lnSpc>
                <a:spcPct val="90000"/>
              </a:lnSpc>
              <a:spcBef>
                <a:spcPct val="0"/>
              </a:spcBef>
              <a:buNone/>
              <a:defRPr sz="4000" b="1" kern="1200">
                <a:solidFill>
                  <a:srgbClr val="1C1C1C"/>
                </a:solidFill>
                <a:latin typeface="Twinkl SemiBold" pitchFamily="2" charset="0"/>
                <a:ea typeface="+mj-ea"/>
                <a:cs typeface="+mj-cs"/>
              </a:defRPr>
            </a:lvl1pPr>
          </a:lstStyle>
          <a:p>
            <a:pPr algn="ctr" fontAlgn="auto">
              <a:spcAft>
                <a:spcPts val="0"/>
              </a:spcAft>
              <a:defRPr/>
            </a:pPr>
            <a:r>
              <a:rPr lang="en-GB" sz="3600" b="0" dirty="0">
                <a:latin typeface="+mn-lt"/>
              </a:rPr>
              <a:t>after she smiled</a:t>
            </a:r>
          </a:p>
        </p:txBody>
      </p:sp>
      <p:sp>
        <p:nvSpPr>
          <p:cNvPr id="38" name="Title 20"/>
          <p:cNvSpPr txBox="1">
            <a:spLocks/>
          </p:cNvSpPr>
          <p:nvPr/>
        </p:nvSpPr>
        <p:spPr>
          <a:xfrm>
            <a:off x="4581525" y="4181475"/>
            <a:ext cx="3816350" cy="527050"/>
          </a:xfrm>
          <a:prstGeom prst="roundRect">
            <a:avLst>
              <a:gd name="adj" fmla="val 9641"/>
            </a:avLst>
          </a:prstGeom>
          <a:noFill/>
          <a:ln w="25400">
            <a:noFill/>
          </a:ln>
        </p:spPr>
        <p:txBody>
          <a:bodyPr lIns="252000" tIns="252000" rIns="252000" bIns="252000" anchor="ctr" anchorCtr="1"/>
          <a:lstStyle>
            <a:lvl1pPr algn="l" defTabSz="914400" rtl="0" eaLnBrk="1" latinLnBrk="0" hangingPunct="1">
              <a:lnSpc>
                <a:spcPct val="90000"/>
              </a:lnSpc>
              <a:spcBef>
                <a:spcPct val="0"/>
              </a:spcBef>
              <a:buNone/>
              <a:defRPr sz="4000" b="1" kern="1200">
                <a:solidFill>
                  <a:srgbClr val="1C1C1C"/>
                </a:solidFill>
                <a:latin typeface="Twinkl SemiBold" pitchFamily="2" charset="0"/>
                <a:ea typeface="+mj-ea"/>
                <a:cs typeface="+mj-cs"/>
              </a:defRPr>
            </a:lvl1pPr>
          </a:lstStyle>
          <a:p>
            <a:pPr algn="ctr" fontAlgn="auto">
              <a:spcAft>
                <a:spcPts val="0"/>
              </a:spcAft>
              <a:defRPr/>
            </a:pPr>
            <a:r>
              <a:rPr lang="en-GB" sz="3600" b="0" dirty="0">
                <a:latin typeface="+mn-lt"/>
              </a:rPr>
              <a:t>after Christmas</a:t>
            </a:r>
          </a:p>
        </p:txBody>
      </p:sp>
      <p:sp>
        <p:nvSpPr>
          <p:cNvPr id="39" name="Title 20"/>
          <p:cNvSpPr txBox="1">
            <a:spLocks/>
          </p:cNvSpPr>
          <p:nvPr/>
        </p:nvSpPr>
        <p:spPr>
          <a:xfrm>
            <a:off x="750888" y="5838825"/>
            <a:ext cx="3816350" cy="390525"/>
          </a:xfrm>
          <a:prstGeom prst="roundRect">
            <a:avLst>
              <a:gd name="adj" fmla="val 9641"/>
            </a:avLst>
          </a:prstGeom>
          <a:noFill/>
          <a:ln w="25400">
            <a:noFill/>
          </a:ln>
        </p:spPr>
        <p:txBody>
          <a:bodyPr lIns="252000" tIns="252000" rIns="252000" bIns="252000" anchor="ctr" anchorCtr="1"/>
          <a:lstStyle>
            <a:lvl1pPr algn="l" defTabSz="914400" rtl="0" eaLnBrk="1" latinLnBrk="0" hangingPunct="1">
              <a:lnSpc>
                <a:spcPct val="90000"/>
              </a:lnSpc>
              <a:spcBef>
                <a:spcPct val="0"/>
              </a:spcBef>
              <a:buNone/>
              <a:defRPr sz="4000" b="1" kern="1200">
                <a:solidFill>
                  <a:srgbClr val="1C1C1C"/>
                </a:solidFill>
                <a:latin typeface="Twinkl SemiBold" pitchFamily="2" charset="0"/>
                <a:ea typeface="+mj-ea"/>
                <a:cs typeface="+mj-cs"/>
              </a:defRPr>
            </a:lvl1pPr>
          </a:lstStyle>
          <a:p>
            <a:pPr algn="ctr" fontAlgn="auto">
              <a:spcAft>
                <a:spcPts val="0"/>
              </a:spcAft>
              <a:defRPr/>
            </a:pPr>
            <a:r>
              <a:rPr lang="en-GB" sz="1800" dirty="0">
                <a:latin typeface="+mn-lt"/>
              </a:rPr>
              <a:t>is a subordinate clause</a:t>
            </a:r>
          </a:p>
        </p:txBody>
      </p:sp>
      <p:sp>
        <p:nvSpPr>
          <p:cNvPr id="40" name="Title 20"/>
          <p:cNvSpPr txBox="1">
            <a:spLocks/>
          </p:cNvSpPr>
          <p:nvPr/>
        </p:nvSpPr>
        <p:spPr>
          <a:xfrm>
            <a:off x="4575175" y="5838825"/>
            <a:ext cx="3816350" cy="390525"/>
          </a:xfrm>
          <a:prstGeom prst="roundRect">
            <a:avLst>
              <a:gd name="adj" fmla="val 9641"/>
            </a:avLst>
          </a:prstGeom>
          <a:noFill/>
          <a:ln w="25400">
            <a:noFill/>
          </a:ln>
        </p:spPr>
        <p:txBody>
          <a:bodyPr lIns="252000" tIns="252000" rIns="252000" bIns="252000" anchor="ctr" anchorCtr="1"/>
          <a:lstStyle>
            <a:lvl1pPr algn="l" defTabSz="914400" rtl="0" eaLnBrk="1" latinLnBrk="0" hangingPunct="1">
              <a:lnSpc>
                <a:spcPct val="90000"/>
              </a:lnSpc>
              <a:spcBef>
                <a:spcPct val="0"/>
              </a:spcBef>
              <a:buNone/>
              <a:defRPr sz="4000" b="1" kern="1200">
                <a:solidFill>
                  <a:srgbClr val="1C1C1C"/>
                </a:solidFill>
                <a:latin typeface="Twinkl SemiBold" pitchFamily="2" charset="0"/>
                <a:ea typeface="+mj-ea"/>
                <a:cs typeface="+mj-cs"/>
              </a:defRPr>
            </a:lvl1pPr>
          </a:lstStyle>
          <a:p>
            <a:pPr algn="ctr" fontAlgn="auto">
              <a:spcAft>
                <a:spcPts val="0"/>
              </a:spcAft>
              <a:defRPr/>
            </a:pPr>
            <a:r>
              <a:rPr lang="en-GB" sz="1800">
                <a:latin typeface="+mn-lt"/>
              </a:rPr>
              <a:t>is not a </a:t>
            </a:r>
            <a:r>
              <a:rPr lang="en-GB" sz="1800" dirty="0">
                <a:latin typeface="+mn-lt"/>
              </a:rPr>
              <a:t>subordinate clause</a:t>
            </a:r>
          </a:p>
        </p:txBody>
      </p:sp>
      <p:grpSp>
        <p:nvGrpSpPr>
          <p:cNvPr id="6" name="Group 5"/>
          <p:cNvGrpSpPr>
            <a:grpSpLocks/>
          </p:cNvGrpSpPr>
          <p:nvPr/>
        </p:nvGrpSpPr>
        <p:grpSpPr bwMode="auto">
          <a:xfrm>
            <a:off x="3190875" y="4699000"/>
            <a:ext cx="1271588" cy="915988"/>
            <a:chOff x="3191250" y="4699717"/>
            <a:chExt cx="1271297" cy="915101"/>
          </a:xfrm>
        </p:grpSpPr>
        <p:sp>
          <p:nvSpPr>
            <p:cNvPr id="43" name="Title 20"/>
            <p:cNvSpPr txBox="1">
              <a:spLocks/>
            </p:cNvSpPr>
            <p:nvPr/>
          </p:nvSpPr>
          <p:spPr>
            <a:xfrm>
              <a:off x="3191250" y="5123170"/>
              <a:ext cx="1271297" cy="491648"/>
            </a:xfrm>
            <a:prstGeom prst="roundRect">
              <a:avLst>
                <a:gd name="adj" fmla="val 9641"/>
              </a:avLst>
            </a:prstGeom>
            <a:noFill/>
            <a:ln w="25400">
              <a:noFill/>
            </a:ln>
          </p:spPr>
          <p:txBody>
            <a:bodyPr lIns="252000" tIns="252000" rIns="252000" bIns="252000" anchor="ctr" anchorCtr="1"/>
            <a:lstStyle>
              <a:lvl1pPr algn="l" defTabSz="914400" rtl="0" eaLnBrk="1" latinLnBrk="0" hangingPunct="1">
                <a:lnSpc>
                  <a:spcPct val="90000"/>
                </a:lnSpc>
                <a:spcBef>
                  <a:spcPct val="0"/>
                </a:spcBef>
                <a:buNone/>
                <a:defRPr sz="4000" b="1" kern="1200">
                  <a:solidFill>
                    <a:srgbClr val="1C1C1C"/>
                  </a:solidFill>
                  <a:latin typeface="Twinkl SemiBold" pitchFamily="2" charset="0"/>
                  <a:ea typeface="+mj-ea"/>
                  <a:cs typeface="+mj-cs"/>
                </a:defRPr>
              </a:lvl1pPr>
            </a:lstStyle>
            <a:p>
              <a:pPr algn="ctr" fontAlgn="auto">
                <a:spcAft>
                  <a:spcPts val="0"/>
                </a:spcAft>
                <a:defRPr/>
              </a:pPr>
              <a:r>
                <a:rPr lang="en-GB" sz="1800" b="0" dirty="0">
                  <a:latin typeface="+mn-lt"/>
                </a:rPr>
                <a:t>verb</a:t>
              </a:r>
            </a:p>
          </p:txBody>
        </p:sp>
        <p:sp>
          <p:nvSpPr>
            <p:cNvPr id="2" name="Down Arrow 1"/>
            <p:cNvSpPr/>
            <p:nvPr/>
          </p:nvSpPr>
          <p:spPr>
            <a:xfrm rot="10800000">
              <a:off x="3716593" y="4699717"/>
              <a:ext cx="269813" cy="428210"/>
            </a:xfrm>
            <a:prstGeom prst="downArrow">
              <a:avLst/>
            </a:prstGeom>
            <a:solidFill>
              <a:srgbClr val="18A0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grpSp>
        <p:nvGrpSpPr>
          <p:cNvPr id="5" name="Group 4"/>
          <p:cNvGrpSpPr>
            <a:grpSpLocks/>
          </p:cNvGrpSpPr>
          <p:nvPr/>
        </p:nvGrpSpPr>
        <p:grpSpPr bwMode="auto">
          <a:xfrm>
            <a:off x="2187575" y="4694238"/>
            <a:ext cx="1271588" cy="920750"/>
            <a:chOff x="2187558" y="4694727"/>
            <a:chExt cx="1271297" cy="920091"/>
          </a:xfrm>
        </p:grpSpPr>
        <p:sp>
          <p:nvSpPr>
            <p:cNvPr id="42" name="Title 20"/>
            <p:cNvSpPr txBox="1">
              <a:spLocks/>
            </p:cNvSpPr>
            <p:nvPr/>
          </p:nvSpPr>
          <p:spPr>
            <a:xfrm>
              <a:off x="2187558" y="5123045"/>
              <a:ext cx="1271297" cy="491773"/>
            </a:xfrm>
            <a:prstGeom prst="roundRect">
              <a:avLst>
                <a:gd name="adj" fmla="val 9641"/>
              </a:avLst>
            </a:prstGeom>
            <a:noFill/>
            <a:ln w="25400">
              <a:noFill/>
            </a:ln>
          </p:spPr>
          <p:txBody>
            <a:bodyPr lIns="252000" tIns="252000" rIns="252000" bIns="252000" anchor="ctr" anchorCtr="1"/>
            <a:lstStyle>
              <a:lvl1pPr algn="l" defTabSz="914400" rtl="0" eaLnBrk="1" latinLnBrk="0" hangingPunct="1">
                <a:lnSpc>
                  <a:spcPct val="90000"/>
                </a:lnSpc>
                <a:spcBef>
                  <a:spcPct val="0"/>
                </a:spcBef>
                <a:buNone/>
                <a:defRPr sz="4000" b="1" kern="1200">
                  <a:solidFill>
                    <a:srgbClr val="1C1C1C"/>
                  </a:solidFill>
                  <a:latin typeface="Twinkl SemiBold" pitchFamily="2" charset="0"/>
                  <a:ea typeface="+mj-ea"/>
                  <a:cs typeface="+mj-cs"/>
                </a:defRPr>
              </a:lvl1pPr>
            </a:lstStyle>
            <a:p>
              <a:pPr algn="ctr" fontAlgn="auto">
                <a:spcAft>
                  <a:spcPts val="0"/>
                </a:spcAft>
                <a:defRPr/>
              </a:pPr>
              <a:r>
                <a:rPr lang="en-GB" sz="1800" b="0" dirty="0">
                  <a:latin typeface="+mn-lt"/>
                </a:rPr>
                <a:t>subject</a:t>
              </a:r>
            </a:p>
          </p:txBody>
        </p:sp>
        <p:sp>
          <p:nvSpPr>
            <p:cNvPr id="44" name="Down Arrow 43"/>
            <p:cNvSpPr/>
            <p:nvPr/>
          </p:nvSpPr>
          <p:spPr>
            <a:xfrm rot="8732127">
              <a:off x="2539902" y="4694727"/>
              <a:ext cx="269813" cy="483840"/>
            </a:xfrm>
            <a:prstGeom prst="downArrow">
              <a:avLst/>
            </a:prstGeom>
            <a:solidFill>
              <a:srgbClr val="18A0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grpSp>
        <p:nvGrpSpPr>
          <p:cNvPr id="3" name="Group 2"/>
          <p:cNvGrpSpPr>
            <a:grpSpLocks/>
          </p:cNvGrpSpPr>
          <p:nvPr/>
        </p:nvGrpSpPr>
        <p:grpSpPr bwMode="auto">
          <a:xfrm>
            <a:off x="458788" y="4699000"/>
            <a:ext cx="1978025" cy="1023938"/>
            <a:chOff x="459128" y="4699717"/>
            <a:chExt cx="1976947" cy="1022677"/>
          </a:xfrm>
        </p:grpSpPr>
        <p:sp>
          <p:nvSpPr>
            <p:cNvPr id="41" name="Title 20"/>
            <p:cNvSpPr txBox="1">
              <a:spLocks/>
            </p:cNvSpPr>
            <p:nvPr/>
          </p:nvSpPr>
          <p:spPr>
            <a:xfrm>
              <a:off x="459128" y="5230875"/>
              <a:ext cx="1976947" cy="491519"/>
            </a:xfrm>
            <a:prstGeom prst="roundRect">
              <a:avLst>
                <a:gd name="adj" fmla="val 9641"/>
              </a:avLst>
            </a:prstGeom>
            <a:noFill/>
            <a:ln w="25400">
              <a:noFill/>
            </a:ln>
          </p:spPr>
          <p:txBody>
            <a:bodyPr lIns="252000" tIns="252000" rIns="252000" bIns="252000" anchor="ctr" anchorCtr="1"/>
            <a:lstStyle>
              <a:lvl1pPr algn="l" defTabSz="914400" rtl="0" eaLnBrk="1" latinLnBrk="0" hangingPunct="1">
                <a:lnSpc>
                  <a:spcPct val="90000"/>
                </a:lnSpc>
                <a:spcBef>
                  <a:spcPct val="0"/>
                </a:spcBef>
                <a:buNone/>
                <a:defRPr sz="4000" b="1" kern="1200">
                  <a:solidFill>
                    <a:srgbClr val="1C1C1C"/>
                  </a:solidFill>
                  <a:latin typeface="Twinkl SemiBold" pitchFamily="2" charset="0"/>
                  <a:ea typeface="+mj-ea"/>
                  <a:cs typeface="+mj-cs"/>
                </a:defRPr>
              </a:lvl1pPr>
            </a:lstStyle>
            <a:p>
              <a:pPr algn="ctr" fontAlgn="auto">
                <a:spcAft>
                  <a:spcPts val="0"/>
                </a:spcAft>
                <a:defRPr/>
              </a:pPr>
              <a:r>
                <a:rPr lang="en-GB" sz="1800" b="0" dirty="0">
                  <a:latin typeface="+mn-lt"/>
                </a:rPr>
                <a:t>subordinating conjunction</a:t>
              </a:r>
            </a:p>
          </p:txBody>
        </p:sp>
        <p:sp>
          <p:nvSpPr>
            <p:cNvPr id="45" name="Down Arrow 44"/>
            <p:cNvSpPr/>
            <p:nvPr/>
          </p:nvSpPr>
          <p:spPr>
            <a:xfrm rot="10800000">
              <a:off x="1438081" y="4699717"/>
              <a:ext cx="268142" cy="428097"/>
            </a:xfrm>
            <a:prstGeom prst="downArrow">
              <a:avLst/>
            </a:prstGeom>
            <a:solidFill>
              <a:srgbClr val="18A0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grpSp>
        <p:nvGrpSpPr>
          <p:cNvPr id="10" name="Group 9"/>
          <p:cNvGrpSpPr>
            <a:grpSpLocks/>
          </p:cNvGrpSpPr>
          <p:nvPr/>
        </p:nvGrpSpPr>
        <p:grpSpPr bwMode="auto">
          <a:xfrm>
            <a:off x="4575175" y="4700588"/>
            <a:ext cx="3813175" cy="971550"/>
            <a:chOff x="4574919" y="4701272"/>
            <a:chExt cx="3813431" cy="970584"/>
          </a:xfrm>
        </p:grpSpPr>
        <p:sp>
          <p:nvSpPr>
            <p:cNvPr id="55" name="Title 20"/>
            <p:cNvSpPr txBox="1">
              <a:spLocks/>
            </p:cNvSpPr>
            <p:nvPr/>
          </p:nvSpPr>
          <p:spPr>
            <a:xfrm>
              <a:off x="4574919" y="5280133"/>
              <a:ext cx="3813431" cy="391723"/>
            </a:xfrm>
            <a:prstGeom prst="roundRect">
              <a:avLst>
                <a:gd name="adj" fmla="val 9641"/>
              </a:avLst>
            </a:prstGeom>
            <a:noFill/>
            <a:ln w="25400">
              <a:noFill/>
            </a:ln>
          </p:spPr>
          <p:txBody>
            <a:bodyPr lIns="252000" tIns="252000" rIns="252000" bIns="252000" anchor="ctr" anchorCtr="1"/>
            <a:lstStyle>
              <a:lvl1pPr algn="l" defTabSz="914400" rtl="0" eaLnBrk="1" latinLnBrk="0" hangingPunct="1">
                <a:lnSpc>
                  <a:spcPct val="90000"/>
                </a:lnSpc>
                <a:spcBef>
                  <a:spcPct val="0"/>
                </a:spcBef>
                <a:buNone/>
                <a:defRPr sz="4000" b="1" kern="1200">
                  <a:solidFill>
                    <a:srgbClr val="1C1C1C"/>
                  </a:solidFill>
                  <a:latin typeface="Twinkl SemiBold" pitchFamily="2" charset="0"/>
                  <a:ea typeface="+mj-ea"/>
                  <a:cs typeface="+mj-cs"/>
                </a:defRPr>
              </a:lvl1pPr>
            </a:lstStyle>
            <a:p>
              <a:pPr algn="ctr" fontAlgn="auto">
                <a:spcAft>
                  <a:spcPts val="0"/>
                </a:spcAft>
                <a:defRPr/>
              </a:pPr>
              <a:r>
                <a:rPr lang="en-GB" sz="1800" b="0" dirty="0">
                  <a:latin typeface="+mn-lt"/>
                </a:rPr>
                <a:t>Here ‘after’ is being </a:t>
              </a:r>
              <a:br>
                <a:rPr lang="en-GB" sz="1800" b="0" dirty="0">
                  <a:latin typeface="+mn-lt"/>
                </a:rPr>
              </a:br>
              <a:r>
                <a:rPr lang="en-GB" sz="1800" b="0" dirty="0">
                  <a:latin typeface="+mn-lt"/>
                </a:rPr>
                <a:t>used as a preposition.</a:t>
              </a:r>
            </a:p>
          </p:txBody>
        </p:sp>
        <p:sp>
          <p:nvSpPr>
            <p:cNvPr id="56" name="Down Arrow 55"/>
            <p:cNvSpPr/>
            <p:nvPr/>
          </p:nvSpPr>
          <p:spPr>
            <a:xfrm rot="10800000">
              <a:off x="5575111" y="4701272"/>
              <a:ext cx="269893" cy="421855"/>
            </a:xfrm>
            <a:prstGeom prst="downArrow">
              <a:avLst/>
            </a:prstGeom>
            <a:solidFill>
              <a:srgbClr val="18A0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Tree>
    <p:extLst>
      <p:ext uri="{BB962C8B-B14F-4D97-AF65-F5344CB8AC3E}">
        <p14:creationId xmlns:p14="http://schemas.microsoft.com/office/powerpoint/2010/main" val="3306438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500"/>
                                        <p:tgtEl>
                                          <p:spTgt spid="3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fade">
                                      <p:cBhvr>
                                        <p:cTn id="38" dur="500"/>
                                        <p:tgtEl>
                                          <p:spTgt spid="3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fade">
                                      <p:cBhvr>
                                        <p:cTn id="43" dur="500"/>
                                        <p:tgtEl>
                                          <p:spTgt spid="3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fade">
                                      <p:cBhvr>
                                        <p:cTn id="5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4" grpId="0"/>
      <p:bldP spid="35" grpId="0"/>
      <p:bldP spid="37" grpId="0"/>
      <p:bldP spid="38" grpId="0"/>
      <p:bldP spid="39"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539750" y="3960813"/>
            <a:ext cx="8067675" cy="1833562"/>
          </a:xfrm>
          <a:prstGeom prst="rect">
            <a:avLst/>
          </a:prstGeom>
          <a:solidFill>
            <a:srgbClr val="EEBC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1" name="Title 20"/>
          <p:cNvSpPr>
            <a:spLocks noGrp="1"/>
          </p:cNvSpPr>
          <p:nvPr>
            <p:ph type="title"/>
          </p:nvPr>
        </p:nvSpPr>
        <p:spPr>
          <a:xfrm>
            <a:off x="493713" y="4060825"/>
            <a:ext cx="8147050" cy="1611313"/>
          </a:xfrm>
        </p:spPr>
        <p:txBody>
          <a:bodyPr rtlCol="0"/>
          <a:lstStyle/>
          <a:p>
            <a:pPr algn="ctr" eaLnBrk="1" fontAlgn="auto" hangingPunct="1">
              <a:lnSpc>
                <a:spcPct val="100000"/>
              </a:lnSpc>
              <a:spcAft>
                <a:spcPts val="0"/>
              </a:spcAft>
              <a:defRPr/>
            </a:pPr>
            <a:r>
              <a:rPr lang="en-GB" sz="2400" b="0" dirty="0">
                <a:latin typeface="+mn-lt"/>
              </a:rPr>
              <a:t>Subordinating conjunctions can also be used as the first word in a sentence. When the subordinate clause comes before the main clause, make sure you remember to use a comma to mark where the subordinate clause ends.</a:t>
            </a:r>
          </a:p>
        </p:txBody>
      </p:sp>
      <p:sp>
        <p:nvSpPr>
          <p:cNvPr id="18436" name="Title 20"/>
          <p:cNvSpPr>
            <a:spLocks noChangeArrowheads="1"/>
          </p:cNvSpPr>
          <p:nvPr/>
        </p:nvSpPr>
        <p:spPr bwMode="auto">
          <a:xfrm>
            <a:off x="457200" y="479425"/>
            <a:ext cx="8220075" cy="993775"/>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lIns="252000" tIns="252000" rIns="252000" bIns="252000" anchor="ctr" anchorCtr="1"/>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spcBef>
                <a:spcPct val="0"/>
              </a:spcBef>
              <a:buFontTx/>
              <a:buNone/>
            </a:pPr>
            <a:r>
              <a:rPr lang="en-GB" altLang="en-US" sz="3600" b="1">
                <a:latin typeface="Twinkl SemiBold" pitchFamily="2" charset="0"/>
              </a:rPr>
              <a:t>Next Steps</a:t>
            </a:r>
          </a:p>
        </p:txBody>
      </p:sp>
      <p:grpSp>
        <p:nvGrpSpPr>
          <p:cNvPr id="18437" name="Group 6"/>
          <p:cNvGrpSpPr>
            <a:grpSpLocks/>
          </p:cNvGrpSpPr>
          <p:nvPr/>
        </p:nvGrpSpPr>
        <p:grpSpPr bwMode="auto">
          <a:xfrm>
            <a:off x="6546850" y="561975"/>
            <a:ext cx="2060575" cy="1268413"/>
            <a:chOff x="10571410" y="237067"/>
            <a:chExt cx="4452399" cy="2741732"/>
          </a:xfrm>
        </p:grpSpPr>
        <p:pic>
          <p:nvPicPr>
            <p:cNvPr id="18442"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57735" y="1043182"/>
              <a:ext cx="1766074" cy="1935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ounded Rectangular Callout 24"/>
            <p:cNvSpPr/>
            <p:nvPr/>
          </p:nvSpPr>
          <p:spPr>
            <a:xfrm flipH="1">
              <a:off x="10571410" y="237067"/>
              <a:ext cx="2720149" cy="1406896"/>
            </a:xfrm>
            <a:prstGeom prst="wedgeRoundRectCallout">
              <a:avLst>
                <a:gd name="adj1" fmla="val -37197"/>
                <a:gd name="adj2" fmla="val 73032"/>
                <a:gd name="adj3" fmla="val 16667"/>
              </a:avLst>
            </a:prstGeom>
            <a:noFill/>
            <a:ln w="28575">
              <a:solidFill>
                <a:srgbClr val="C8085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8444" name="TextBox 25"/>
            <p:cNvSpPr txBox="1">
              <a:spLocks noChangeArrowheads="1"/>
            </p:cNvSpPr>
            <p:nvPr/>
          </p:nvSpPr>
          <p:spPr bwMode="auto">
            <a:xfrm>
              <a:off x="10777938" y="272426"/>
              <a:ext cx="2314228"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chemeClr val="tx1"/>
                  </a:solidFill>
                  <a:latin typeface="Twinkl SemiBold" pitchFamily="2" charset="0"/>
                </a:rPr>
                <a:t>I SAW A WABUB!</a:t>
              </a:r>
            </a:p>
          </p:txBody>
        </p:sp>
      </p:grpSp>
      <p:pic>
        <p:nvPicPr>
          <p:cNvPr id="18438" name="Picture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655638"/>
            <a:ext cx="1604962"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439" name="Group 2"/>
          <p:cNvGrpSpPr>
            <a:grpSpLocks/>
          </p:cNvGrpSpPr>
          <p:nvPr/>
        </p:nvGrpSpPr>
        <p:grpSpPr bwMode="auto">
          <a:xfrm>
            <a:off x="752475" y="2216150"/>
            <a:ext cx="7632700" cy="1135063"/>
            <a:chOff x="753114" y="2050264"/>
            <a:chExt cx="7632700" cy="1134757"/>
          </a:xfrm>
        </p:grpSpPr>
        <p:sp>
          <p:nvSpPr>
            <p:cNvPr id="18440" name="Title 20"/>
            <p:cNvSpPr>
              <a:spLocks noChangeArrowheads="1"/>
            </p:cNvSpPr>
            <p:nvPr/>
          </p:nvSpPr>
          <p:spPr bwMode="auto">
            <a:xfrm>
              <a:off x="753114" y="2062278"/>
              <a:ext cx="7632700" cy="1122743"/>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lIns="252000" tIns="252000" rIns="252000" bIns="252000" anchor="ctr" anchorCtr="1"/>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spcBef>
                  <a:spcPct val="0"/>
                </a:spcBef>
                <a:buFontTx/>
                <a:buNone/>
              </a:pPr>
              <a:r>
                <a:rPr lang="en-GB" altLang="en-US" sz="3600" b="1">
                  <a:solidFill>
                    <a:srgbClr val="016CA0"/>
                  </a:solidFill>
                  <a:latin typeface="Twinkl SemiBold" pitchFamily="2" charset="0"/>
                </a:rPr>
                <a:t>When the bell rang, </a:t>
              </a:r>
              <a:r>
                <a:rPr lang="en-GB" altLang="en-US" sz="3600" b="1">
                  <a:latin typeface="Twinkl SemiBold" pitchFamily="2" charset="0"/>
                </a:rPr>
                <a:t>the eager pupils sped into school.</a:t>
              </a:r>
            </a:p>
          </p:txBody>
        </p:sp>
        <p:sp>
          <p:nvSpPr>
            <p:cNvPr id="14" name="Oval 13"/>
            <p:cNvSpPr/>
            <p:nvPr/>
          </p:nvSpPr>
          <p:spPr>
            <a:xfrm>
              <a:off x="1354777" y="2050264"/>
              <a:ext cx="1466850" cy="642765"/>
            </a:xfrm>
            <a:prstGeom prst="ellipse">
              <a:avLst/>
            </a:prstGeom>
            <a:noFill/>
            <a:ln w="28575">
              <a:solidFill>
                <a:srgbClr val="8D358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Tree>
    <p:extLst>
      <p:ext uri="{BB962C8B-B14F-4D97-AF65-F5344CB8AC3E}">
        <p14:creationId xmlns:p14="http://schemas.microsoft.com/office/powerpoint/2010/main" val="2971420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539750" y="1992313"/>
            <a:ext cx="8067675" cy="969962"/>
          </a:xfrm>
          <a:prstGeom prst="rect">
            <a:avLst/>
          </a:prstGeom>
          <a:solidFill>
            <a:srgbClr val="EEBC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0483" name="Title 20"/>
          <p:cNvSpPr>
            <a:spLocks noGrp="1" noChangeArrowheads="1"/>
          </p:cNvSpPr>
          <p:nvPr>
            <p:ph type="title"/>
          </p:nvPr>
        </p:nvSpPr>
        <p:spPr>
          <a:xfrm>
            <a:off x="379413" y="1974850"/>
            <a:ext cx="8377237" cy="987425"/>
          </a:xfrm>
        </p:spPr>
        <p:txBody>
          <a:bodyPr/>
          <a:lstStyle/>
          <a:p>
            <a:pPr algn="ctr" eaLnBrk="1" hangingPunct="1">
              <a:lnSpc>
                <a:spcPct val="100000"/>
              </a:lnSpc>
            </a:pPr>
            <a:r>
              <a:rPr lang="en-GB" altLang="en-US" sz="2400" b="0" smtClean="0">
                <a:latin typeface="Twinkl" pitchFamily="2" charset="0"/>
              </a:rPr>
              <a:t>Can you spot the subordinating conjunctions in this piece of text? Where have they been used in these sentences?</a:t>
            </a:r>
          </a:p>
        </p:txBody>
      </p:sp>
      <p:sp>
        <p:nvSpPr>
          <p:cNvPr id="20484" name="Title 20"/>
          <p:cNvSpPr>
            <a:spLocks noChangeArrowheads="1"/>
          </p:cNvSpPr>
          <p:nvPr/>
        </p:nvSpPr>
        <p:spPr bwMode="auto">
          <a:xfrm>
            <a:off x="457200" y="725488"/>
            <a:ext cx="8220075" cy="993775"/>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lIns="252000" tIns="252000" rIns="252000" bIns="252000" anchor="ctr" anchorCtr="1"/>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spcBef>
                <a:spcPct val="0"/>
              </a:spcBef>
              <a:buFontTx/>
              <a:buNone/>
            </a:pPr>
            <a:r>
              <a:rPr lang="en-GB" altLang="en-US" sz="3600" b="1">
                <a:latin typeface="Twinkl SemiBold" pitchFamily="2" charset="0"/>
              </a:rPr>
              <a:t>Subordinating</a:t>
            </a:r>
            <a:br>
              <a:rPr lang="en-GB" altLang="en-US" sz="3600" b="1">
                <a:latin typeface="Twinkl SemiBold" pitchFamily="2" charset="0"/>
              </a:rPr>
            </a:br>
            <a:r>
              <a:rPr lang="en-GB" altLang="en-US" sz="3600" b="1">
                <a:latin typeface="Twinkl SemiBold" pitchFamily="2" charset="0"/>
              </a:rPr>
              <a:t>Conjunction Hunt</a:t>
            </a:r>
          </a:p>
        </p:txBody>
      </p:sp>
      <p:grpSp>
        <p:nvGrpSpPr>
          <p:cNvPr id="20485" name="Group 6"/>
          <p:cNvGrpSpPr>
            <a:grpSpLocks/>
          </p:cNvGrpSpPr>
          <p:nvPr/>
        </p:nvGrpSpPr>
        <p:grpSpPr bwMode="auto">
          <a:xfrm>
            <a:off x="6546850" y="561975"/>
            <a:ext cx="2060575" cy="1268413"/>
            <a:chOff x="10571410" y="237067"/>
            <a:chExt cx="4452399" cy="2741732"/>
          </a:xfrm>
        </p:grpSpPr>
        <p:pic>
          <p:nvPicPr>
            <p:cNvPr id="20495"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57735" y="1043182"/>
              <a:ext cx="1766074" cy="1935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ounded Rectangular Callout 24"/>
            <p:cNvSpPr/>
            <p:nvPr/>
          </p:nvSpPr>
          <p:spPr>
            <a:xfrm flipH="1">
              <a:off x="10571410" y="237067"/>
              <a:ext cx="2720149" cy="1406896"/>
            </a:xfrm>
            <a:prstGeom prst="wedgeRoundRectCallout">
              <a:avLst>
                <a:gd name="adj1" fmla="val -37197"/>
                <a:gd name="adj2" fmla="val 73032"/>
                <a:gd name="adj3" fmla="val 16667"/>
              </a:avLst>
            </a:prstGeom>
            <a:noFill/>
            <a:ln w="28575">
              <a:solidFill>
                <a:srgbClr val="C8085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0497" name="TextBox 25"/>
            <p:cNvSpPr txBox="1">
              <a:spLocks noChangeArrowheads="1"/>
            </p:cNvSpPr>
            <p:nvPr/>
          </p:nvSpPr>
          <p:spPr bwMode="auto">
            <a:xfrm>
              <a:off x="10777938" y="272426"/>
              <a:ext cx="2314228"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chemeClr val="tx1"/>
                  </a:solidFill>
                  <a:latin typeface="Twinkl SemiBold" pitchFamily="2" charset="0"/>
                </a:rPr>
                <a:t>I SAW A WABUB!</a:t>
              </a:r>
            </a:p>
          </p:txBody>
        </p:sp>
      </p:grpSp>
      <p:pic>
        <p:nvPicPr>
          <p:cNvPr id="20486" name="Picture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655638"/>
            <a:ext cx="1604962"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760413" y="3219450"/>
            <a:ext cx="76327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lnSpc>
                <a:spcPct val="150000"/>
              </a:lnSpc>
              <a:spcBef>
                <a:spcPct val="0"/>
              </a:spcBef>
              <a:buFontTx/>
              <a:buNone/>
            </a:pPr>
            <a:r>
              <a:rPr lang="en-GB" altLang="en-US">
                <a:solidFill>
                  <a:srgbClr val="016CA0"/>
                </a:solidFill>
              </a:rPr>
              <a:t>As he walked closer</a:t>
            </a:r>
            <a:r>
              <a:rPr lang="en-GB" altLang="en-US">
                <a:solidFill>
                  <a:schemeClr val="tx1"/>
                </a:solidFill>
              </a:rPr>
              <a:t>, Cleo could see the crocodilius in the cave entrance. The beast was hurriedly eating the remains of its last unlucky victim </a:t>
            </a:r>
            <a:r>
              <a:rPr lang="en-GB" altLang="en-US">
                <a:solidFill>
                  <a:srgbClr val="016CA0"/>
                </a:solidFill>
              </a:rPr>
              <a:t>because it was ravenous</a:t>
            </a:r>
            <a:r>
              <a:rPr lang="en-GB" altLang="en-US">
                <a:solidFill>
                  <a:schemeClr val="tx1"/>
                </a:solidFill>
              </a:rPr>
              <a:t>. Cleo examined its bright red eyes, huge smoking nostrils and razor-sharp teeth </a:t>
            </a:r>
            <a:r>
              <a:rPr lang="en-GB" altLang="en-US">
                <a:solidFill>
                  <a:srgbClr val="016CA0"/>
                </a:solidFill>
              </a:rPr>
              <a:t>while the beast was occupied</a:t>
            </a:r>
            <a:r>
              <a:rPr lang="en-GB" altLang="en-US">
                <a:solidFill>
                  <a:schemeClr val="tx1"/>
                </a:solidFill>
              </a:rPr>
              <a:t>.  </a:t>
            </a:r>
            <a:r>
              <a:rPr lang="en-GB" altLang="en-US">
                <a:solidFill>
                  <a:srgbClr val="016CA0"/>
                </a:solidFill>
              </a:rPr>
              <a:t>Although Cleo was standing quite a distance away</a:t>
            </a:r>
            <a:r>
              <a:rPr lang="en-GB" altLang="en-US">
                <a:solidFill>
                  <a:schemeClr val="tx1"/>
                </a:solidFill>
              </a:rPr>
              <a:t>, the terrible stench of the gruesome beast was still making him feel nauseous. Cleo took a deep breath </a:t>
            </a:r>
            <a:r>
              <a:rPr lang="en-GB" altLang="en-US">
                <a:solidFill>
                  <a:srgbClr val="016CA0"/>
                </a:solidFill>
              </a:rPr>
              <a:t>before he tiptoed bravely forward</a:t>
            </a:r>
            <a:r>
              <a:rPr lang="en-GB" altLang="en-US">
                <a:solidFill>
                  <a:schemeClr val="tx1"/>
                </a:solidFill>
              </a:rPr>
              <a:t>.  It was time for battle.</a:t>
            </a:r>
          </a:p>
        </p:txBody>
      </p:sp>
      <p:sp>
        <p:nvSpPr>
          <p:cNvPr id="34" name="TextBox 33"/>
          <p:cNvSpPr txBox="1">
            <a:spLocks noChangeArrowheads="1"/>
          </p:cNvSpPr>
          <p:nvPr/>
        </p:nvSpPr>
        <p:spPr bwMode="auto">
          <a:xfrm>
            <a:off x="760413" y="3219450"/>
            <a:ext cx="76327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lnSpc>
                <a:spcPct val="150000"/>
              </a:lnSpc>
              <a:spcBef>
                <a:spcPct val="0"/>
              </a:spcBef>
              <a:buFontTx/>
              <a:buNone/>
            </a:pPr>
            <a:r>
              <a:rPr lang="en-GB" altLang="en-US">
                <a:solidFill>
                  <a:schemeClr val="tx1"/>
                </a:solidFill>
              </a:rPr>
              <a:t>As he walked closer, Cleo could see the crocodilius in the cave entrance. The beast was hurriedly eating the remains of its last unlucky victim because it was ravenous. Cleo examined its bright red eyes, huge smoking nostrils and razor-sharp teeth while the beast was occupied.  Although Cleo was standing quite a distance away, the terrible stench of the gruesome beast was still making him feel nauseous. Cleo took a deep breath before he tiptoed bravely forward.  It was time for battle.</a:t>
            </a:r>
          </a:p>
        </p:txBody>
      </p:sp>
      <p:grpSp>
        <p:nvGrpSpPr>
          <p:cNvPr id="5" name="Group 4"/>
          <p:cNvGrpSpPr>
            <a:grpSpLocks/>
          </p:cNvGrpSpPr>
          <p:nvPr/>
        </p:nvGrpSpPr>
        <p:grpSpPr bwMode="auto">
          <a:xfrm>
            <a:off x="755650" y="3332163"/>
            <a:ext cx="4703763" cy="2805112"/>
            <a:chOff x="755650" y="3332287"/>
            <a:chExt cx="4704372" cy="2804498"/>
          </a:xfrm>
        </p:grpSpPr>
        <p:sp>
          <p:nvSpPr>
            <p:cNvPr id="30" name="Oval 29"/>
            <p:cNvSpPr/>
            <p:nvPr/>
          </p:nvSpPr>
          <p:spPr>
            <a:xfrm>
              <a:off x="790580" y="3332287"/>
              <a:ext cx="342944" cy="349174"/>
            </a:xfrm>
            <a:prstGeom prst="ellipse">
              <a:avLst/>
            </a:prstGeom>
            <a:noFill/>
            <a:ln w="28575">
              <a:solidFill>
                <a:srgbClr val="8D358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5" name="Oval 34"/>
            <p:cNvSpPr/>
            <p:nvPr/>
          </p:nvSpPr>
          <p:spPr>
            <a:xfrm>
              <a:off x="4812238" y="4568678"/>
              <a:ext cx="647784" cy="349174"/>
            </a:xfrm>
            <a:prstGeom prst="ellipse">
              <a:avLst/>
            </a:prstGeom>
            <a:noFill/>
            <a:ln w="28575">
              <a:solidFill>
                <a:srgbClr val="8D358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7" name="Oval 36"/>
            <p:cNvSpPr/>
            <p:nvPr/>
          </p:nvSpPr>
          <p:spPr>
            <a:xfrm>
              <a:off x="1498696" y="5787611"/>
              <a:ext cx="735108" cy="349174"/>
            </a:xfrm>
            <a:prstGeom prst="ellipse">
              <a:avLst/>
            </a:prstGeom>
            <a:noFill/>
            <a:ln w="28575">
              <a:solidFill>
                <a:srgbClr val="8D358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9" name="Oval 38"/>
            <p:cNvSpPr/>
            <p:nvPr/>
          </p:nvSpPr>
          <p:spPr>
            <a:xfrm>
              <a:off x="755650" y="4976577"/>
              <a:ext cx="1081228" cy="349174"/>
            </a:xfrm>
            <a:prstGeom prst="ellipse">
              <a:avLst/>
            </a:prstGeom>
            <a:noFill/>
            <a:ln w="28575">
              <a:solidFill>
                <a:srgbClr val="8D358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0" name="Oval 39"/>
            <p:cNvSpPr/>
            <p:nvPr/>
          </p:nvSpPr>
          <p:spPr>
            <a:xfrm>
              <a:off x="755650" y="4156019"/>
              <a:ext cx="906580" cy="349174"/>
            </a:xfrm>
            <a:prstGeom prst="ellipse">
              <a:avLst/>
            </a:prstGeom>
            <a:noFill/>
            <a:ln w="28575">
              <a:solidFill>
                <a:srgbClr val="8D358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Tree>
    <p:extLst>
      <p:ext uri="{BB962C8B-B14F-4D97-AF65-F5344CB8AC3E}">
        <p14:creationId xmlns:p14="http://schemas.microsoft.com/office/powerpoint/2010/main" val="3466320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500"/>
                                        <p:tgtEl>
                                          <p:spTgt spid="34"/>
                                        </p:tgtEl>
                                      </p:cBhvr>
                                    </p:animEffect>
                                    <p:set>
                                      <p:cBhvr>
                                        <p:cTn id="7" dur="1" fill="hold">
                                          <p:stCondLst>
                                            <p:cond delay="499"/>
                                          </p:stCondLst>
                                        </p:cTn>
                                        <p:tgtEl>
                                          <p:spTgt spid="34"/>
                                        </p:tgtEl>
                                        <p:attrNameLst>
                                          <p:attrName>style.visibility</p:attrName>
                                        </p:attrNameLst>
                                      </p:cBhvr>
                                      <p:to>
                                        <p:strVal val="hidden"/>
                                      </p:to>
                                    </p:set>
                                  </p:childTnLst>
                                </p:cTn>
                              </p:par>
                              <p:par>
                                <p:cTn id="8" presetID="10" presetClass="entr" presetSubtype="0" fill="hold" grpId="0" nodeType="withEffect">
                                  <p:stCondLst>
                                    <p:cond delay="20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539750" y="1992313"/>
            <a:ext cx="8064500" cy="1612900"/>
          </a:xfrm>
          <a:prstGeom prst="rect">
            <a:avLst/>
          </a:prstGeom>
          <a:solidFill>
            <a:srgbClr val="EEBC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1" name="Title 20"/>
          <p:cNvSpPr>
            <a:spLocks noGrp="1"/>
          </p:cNvSpPr>
          <p:nvPr>
            <p:ph type="title"/>
          </p:nvPr>
        </p:nvSpPr>
        <p:spPr>
          <a:xfrm>
            <a:off x="493713" y="2052638"/>
            <a:ext cx="8147050" cy="1770062"/>
          </a:xfrm>
        </p:spPr>
        <p:txBody>
          <a:bodyPr rtlCol="0"/>
          <a:lstStyle/>
          <a:p>
            <a:pPr algn="ctr" eaLnBrk="1" fontAlgn="auto" hangingPunct="1">
              <a:lnSpc>
                <a:spcPct val="100000"/>
              </a:lnSpc>
              <a:spcAft>
                <a:spcPts val="0"/>
              </a:spcAft>
              <a:defRPr/>
            </a:pPr>
            <a:r>
              <a:rPr lang="en-GB" sz="2400" b="0" dirty="0">
                <a:latin typeface="+mn-lt"/>
              </a:rPr>
              <a:t>Now, it’s your turn. </a:t>
            </a:r>
            <a:br>
              <a:rPr lang="en-GB" sz="2400" b="0" dirty="0">
                <a:latin typeface="+mn-lt"/>
              </a:rPr>
            </a:br>
            <a:r>
              <a:rPr lang="en-GB" sz="2400" b="0" dirty="0">
                <a:latin typeface="+mn-lt"/>
              </a:rPr>
              <a:t>Which subordinating conjunction would fit best </a:t>
            </a:r>
            <a:br>
              <a:rPr lang="en-GB" sz="2400" b="0" dirty="0">
                <a:latin typeface="+mn-lt"/>
              </a:rPr>
            </a:br>
            <a:r>
              <a:rPr lang="en-GB" sz="2400" b="0" dirty="0">
                <a:latin typeface="+mn-lt"/>
              </a:rPr>
              <a:t>at the start of this subordinate clause? </a:t>
            </a:r>
            <a:br>
              <a:rPr lang="en-GB" sz="2400" b="0" dirty="0">
                <a:latin typeface="+mn-lt"/>
              </a:rPr>
            </a:br>
            <a:r>
              <a:rPr lang="en-GB" sz="2400" b="0" dirty="0">
                <a:latin typeface="+mn-lt"/>
              </a:rPr>
              <a:t>Is there more than one possibility?</a:t>
            </a:r>
            <a:br>
              <a:rPr lang="en-GB" sz="2400" b="0" dirty="0">
                <a:latin typeface="+mn-lt"/>
              </a:rPr>
            </a:br>
            <a:endParaRPr lang="en-GB" sz="2400" b="0" dirty="0">
              <a:latin typeface="+mn-lt"/>
            </a:endParaRPr>
          </a:p>
        </p:txBody>
      </p:sp>
      <p:sp>
        <p:nvSpPr>
          <p:cNvPr id="22532" name="Title 20"/>
          <p:cNvSpPr>
            <a:spLocks noChangeArrowheads="1"/>
          </p:cNvSpPr>
          <p:nvPr/>
        </p:nvSpPr>
        <p:spPr bwMode="auto">
          <a:xfrm>
            <a:off x="457200" y="712788"/>
            <a:ext cx="8220075" cy="993775"/>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lIns="252000" tIns="252000" rIns="252000" bIns="252000" anchor="ctr" anchorCtr="1"/>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spcBef>
                <a:spcPct val="0"/>
              </a:spcBef>
              <a:buFontTx/>
              <a:buNone/>
            </a:pPr>
            <a:r>
              <a:rPr lang="en-GB" altLang="en-US" sz="3600" b="1">
                <a:latin typeface="Twinkl SemiBold" pitchFamily="2" charset="0"/>
              </a:rPr>
              <a:t>Practise Your</a:t>
            </a:r>
            <a:br>
              <a:rPr lang="en-GB" altLang="en-US" sz="3600" b="1">
                <a:latin typeface="Twinkl SemiBold" pitchFamily="2" charset="0"/>
              </a:rPr>
            </a:br>
            <a:r>
              <a:rPr lang="en-GB" altLang="en-US" sz="3600" b="1">
                <a:latin typeface="Twinkl SemiBold" pitchFamily="2" charset="0"/>
              </a:rPr>
              <a:t>Skills</a:t>
            </a:r>
          </a:p>
        </p:txBody>
      </p:sp>
      <p:grpSp>
        <p:nvGrpSpPr>
          <p:cNvPr id="22533" name="Group 6"/>
          <p:cNvGrpSpPr>
            <a:grpSpLocks/>
          </p:cNvGrpSpPr>
          <p:nvPr/>
        </p:nvGrpSpPr>
        <p:grpSpPr bwMode="auto">
          <a:xfrm>
            <a:off x="6546850" y="561975"/>
            <a:ext cx="2060575" cy="1268413"/>
            <a:chOff x="10571410" y="237067"/>
            <a:chExt cx="4452399" cy="2741732"/>
          </a:xfrm>
        </p:grpSpPr>
        <p:pic>
          <p:nvPicPr>
            <p:cNvPr id="22538"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57735" y="1043182"/>
              <a:ext cx="1766074" cy="1935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ounded Rectangular Callout 24"/>
            <p:cNvSpPr/>
            <p:nvPr/>
          </p:nvSpPr>
          <p:spPr>
            <a:xfrm flipH="1">
              <a:off x="10571410" y="237067"/>
              <a:ext cx="2720149" cy="1406896"/>
            </a:xfrm>
            <a:prstGeom prst="wedgeRoundRectCallout">
              <a:avLst>
                <a:gd name="adj1" fmla="val -37197"/>
                <a:gd name="adj2" fmla="val 73032"/>
                <a:gd name="adj3" fmla="val 16667"/>
              </a:avLst>
            </a:prstGeom>
            <a:noFill/>
            <a:ln w="28575">
              <a:solidFill>
                <a:srgbClr val="C8085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2540" name="TextBox 25"/>
            <p:cNvSpPr txBox="1">
              <a:spLocks noChangeArrowheads="1"/>
            </p:cNvSpPr>
            <p:nvPr/>
          </p:nvSpPr>
          <p:spPr bwMode="auto">
            <a:xfrm>
              <a:off x="10777938" y="272426"/>
              <a:ext cx="2314228"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chemeClr val="tx1"/>
                  </a:solidFill>
                  <a:latin typeface="Twinkl SemiBold" pitchFamily="2" charset="0"/>
                </a:rPr>
                <a:t>I SAW A WABUB!</a:t>
              </a:r>
            </a:p>
          </p:txBody>
        </p:sp>
      </p:grpSp>
      <p:pic>
        <p:nvPicPr>
          <p:cNvPr id="22534" name="Picture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655638"/>
            <a:ext cx="1604962"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535" name="Group 10"/>
          <p:cNvGrpSpPr>
            <a:grpSpLocks/>
          </p:cNvGrpSpPr>
          <p:nvPr/>
        </p:nvGrpSpPr>
        <p:grpSpPr bwMode="auto">
          <a:xfrm>
            <a:off x="755650" y="4229100"/>
            <a:ext cx="7632700" cy="1200150"/>
            <a:chOff x="755649" y="3604846"/>
            <a:chExt cx="7702322" cy="1200329"/>
          </a:xfrm>
        </p:grpSpPr>
        <p:sp>
          <p:nvSpPr>
            <p:cNvPr id="22536" name="TextBox 1"/>
            <p:cNvSpPr txBox="1">
              <a:spLocks noChangeArrowheads="1"/>
            </p:cNvSpPr>
            <p:nvPr/>
          </p:nvSpPr>
          <p:spPr bwMode="auto">
            <a:xfrm>
              <a:off x="755649" y="3604846"/>
              <a:ext cx="770232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r" eaLnBrk="1" hangingPunct="1">
                <a:lnSpc>
                  <a:spcPct val="100000"/>
                </a:lnSpc>
                <a:spcBef>
                  <a:spcPct val="0"/>
                </a:spcBef>
                <a:buFontTx/>
                <a:buNone/>
              </a:pPr>
              <a:r>
                <a:rPr lang="en-GB" altLang="en-US" sz="3600">
                  <a:solidFill>
                    <a:schemeClr val="tx1"/>
                  </a:solidFill>
                </a:rPr>
                <a:t>I eat lunch, I am going </a:t>
              </a:r>
            </a:p>
            <a:p>
              <a:pPr algn="ctr" eaLnBrk="1" hangingPunct="1">
                <a:lnSpc>
                  <a:spcPct val="100000"/>
                </a:lnSpc>
                <a:spcBef>
                  <a:spcPct val="0"/>
                </a:spcBef>
                <a:buFontTx/>
                <a:buNone/>
              </a:pPr>
              <a:r>
                <a:rPr lang="en-GB" altLang="en-US" sz="3600">
                  <a:solidFill>
                    <a:schemeClr val="tx1"/>
                  </a:solidFill>
                </a:rPr>
                <a:t>to an important meeting.</a:t>
              </a:r>
            </a:p>
          </p:txBody>
        </p:sp>
        <p:cxnSp>
          <p:nvCxnSpPr>
            <p:cNvPr id="6" name="Straight Connector 5"/>
            <p:cNvCxnSpPr/>
            <p:nvPr/>
          </p:nvCxnSpPr>
          <p:spPr>
            <a:xfrm>
              <a:off x="773271" y="4076404"/>
              <a:ext cx="2750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26506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539750" y="1992313"/>
            <a:ext cx="8064500" cy="1612900"/>
          </a:xfrm>
          <a:prstGeom prst="rect">
            <a:avLst/>
          </a:prstGeom>
          <a:solidFill>
            <a:srgbClr val="EEBC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1" name="Title 20"/>
          <p:cNvSpPr>
            <a:spLocks noGrp="1"/>
          </p:cNvSpPr>
          <p:nvPr>
            <p:ph type="title"/>
          </p:nvPr>
        </p:nvSpPr>
        <p:spPr>
          <a:xfrm>
            <a:off x="493713" y="2052638"/>
            <a:ext cx="8147050" cy="1770062"/>
          </a:xfrm>
        </p:spPr>
        <p:txBody>
          <a:bodyPr rtlCol="0"/>
          <a:lstStyle/>
          <a:p>
            <a:pPr algn="ctr" eaLnBrk="1" fontAlgn="auto" hangingPunct="1">
              <a:lnSpc>
                <a:spcPct val="100000"/>
              </a:lnSpc>
              <a:spcAft>
                <a:spcPts val="0"/>
              </a:spcAft>
              <a:defRPr/>
            </a:pPr>
            <a:r>
              <a:rPr lang="en-GB" sz="2400" b="0" dirty="0">
                <a:latin typeface="+mn-lt"/>
              </a:rPr>
              <a:t>Now, it’s your turn. </a:t>
            </a:r>
            <a:br>
              <a:rPr lang="en-GB" sz="2400" b="0" dirty="0">
                <a:latin typeface="+mn-lt"/>
              </a:rPr>
            </a:br>
            <a:r>
              <a:rPr lang="en-GB" sz="2400" b="0" dirty="0">
                <a:latin typeface="+mn-lt"/>
              </a:rPr>
              <a:t>Which subordinating conjunction would fit best </a:t>
            </a:r>
            <a:br>
              <a:rPr lang="en-GB" sz="2400" b="0" dirty="0">
                <a:latin typeface="+mn-lt"/>
              </a:rPr>
            </a:br>
            <a:r>
              <a:rPr lang="en-GB" sz="2400" b="0" dirty="0">
                <a:latin typeface="+mn-lt"/>
              </a:rPr>
              <a:t>at the start of this subordinate clause? </a:t>
            </a:r>
            <a:br>
              <a:rPr lang="en-GB" sz="2400" b="0" dirty="0">
                <a:latin typeface="+mn-lt"/>
              </a:rPr>
            </a:br>
            <a:r>
              <a:rPr lang="en-GB" sz="2400" b="0" dirty="0">
                <a:latin typeface="+mn-lt"/>
              </a:rPr>
              <a:t>Is there more than one possibility?</a:t>
            </a:r>
            <a:br>
              <a:rPr lang="en-GB" sz="2400" b="0" dirty="0">
                <a:latin typeface="+mn-lt"/>
              </a:rPr>
            </a:br>
            <a:endParaRPr lang="en-GB" sz="2400" b="0" dirty="0">
              <a:latin typeface="+mn-lt"/>
            </a:endParaRPr>
          </a:p>
        </p:txBody>
      </p:sp>
      <p:sp>
        <p:nvSpPr>
          <p:cNvPr id="23556" name="Title 20"/>
          <p:cNvSpPr>
            <a:spLocks noChangeArrowheads="1"/>
          </p:cNvSpPr>
          <p:nvPr/>
        </p:nvSpPr>
        <p:spPr bwMode="auto">
          <a:xfrm>
            <a:off x="457200" y="712788"/>
            <a:ext cx="8220075" cy="993775"/>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lIns="252000" tIns="252000" rIns="252000" bIns="252000" anchor="ctr" anchorCtr="1"/>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spcBef>
                <a:spcPct val="0"/>
              </a:spcBef>
              <a:buFontTx/>
              <a:buNone/>
            </a:pPr>
            <a:r>
              <a:rPr lang="en-GB" altLang="en-US" sz="3600" b="1">
                <a:latin typeface="Twinkl SemiBold" pitchFamily="2" charset="0"/>
              </a:rPr>
              <a:t>Practise Your</a:t>
            </a:r>
            <a:br>
              <a:rPr lang="en-GB" altLang="en-US" sz="3600" b="1">
                <a:latin typeface="Twinkl SemiBold" pitchFamily="2" charset="0"/>
              </a:rPr>
            </a:br>
            <a:r>
              <a:rPr lang="en-GB" altLang="en-US" sz="3600" b="1">
                <a:latin typeface="Twinkl SemiBold" pitchFamily="2" charset="0"/>
              </a:rPr>
              <a:t>Skills</a:t>
            </a:r>
          </a:p>
        </p:txBody>
      </p:sp>
      <p:grpSp>
        <p:nvGrpSpPr>
          <p:cNvPr id="23557" name="Group 6"/>
          <p:cNvGrpSpPr>
            <a:grpSpLocks/>
          </p:cNvGrpSpPr>
          <p:nvPr/>
        </p:nvGrpSpPr>
        <p:grpSpPr bwMode="auto">
          <a:xfrm>
            <a:off x="6546850" y="561975"/>
            <a:ext cx="2060575" cy="1268413"/>
            <a:chOff x="10571410" y="237067"/>
            <a:chExt cx="4452399" cy="2741732"/>
          </a:xfrm>
        </p:grpSpPr>
        <p:pic>
          <p:nvPicPr>
            <p:cNvPr id="23562"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57735" y="1043182"/>
              <a:ext cx="1766074" cy="1935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ounded Rectangular Callout 24"/>
            <p:cNvSpPr/>
            <p:nvPr/>
          </p:nvSpPr>
          <p:spPr>
            <a:xfrm flipH="1">
              <a:off x="10571410" y="237067"/>
              <a:ext cx="2720149" cy="1406896"/>
            </a:xfrm>
            <a:prstGeom prst="wedgeRoundRectCallout">
              <a:avLst>
                <a:gd name="adj1" fmla="val -37197"/>
                <a:gd name="adj2" fmla="val 73032"/>
                <a:gd name="adj3" fmla="val 16667"/>
              </a:avLst>
            </a:prstGeom>
            <a:noFill/>
            <a:ln w="28575">
              <a:solidFill>
                <a:srgbClr val="C8085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3564" name="TextBox 25"/>
            <p:cNvSpPr txBox="1">
              <a:spLocks noChangeArrowheads="1"/>
            </p:cNvSpPr>
            <p:nvPr/>
          </p:nvSpPr>
          <p:spPr bwMode="auto">
            <a:xfrm>
              <a:off x="10777938" y="272426"/>
              <a:ext cx="2314228"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chemeClr val="tx1"/>
                  </a:solidFill>
                  <a:latin typeface="Twinkl SemiBold" pitchFamily="2" charset="0"/>
                </a:rPr>
                <a:t>I SAW A WABUB!</a:t>
              </a:r>
            </a:p>
          </p:txBody>
        </p:sp>
      </p:grpSp>
      <p:pic>
        <p:nvPicPr>
          <p:cNvPr id="23558" name="Picture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655638"/>
            <a:ext cx="1604962"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59" name="Group 10"/>
          <p:cNvGrpSpPr>
            <a:grpSpLocks/>
          </p:cNvGrpSpPr>
          <p:nvPr/>
        </p:nvGrpSpPr>
        <p:grpSpPr bwMode="auto">
          <a:xfrm>
            <a:off x="747713" y="4219575"/>
            <a:ext cx="7648575" cy="1755775"/>
            <a:chOff x="755650" y="3604846"/>
            <a:chExt cx="7632700" cy="1754326"/>
          </a:xfrm>
        </p:grpSpPr>
        <p:sp>
          <p:nvSpPr>
            <p:cNvPr id="23560" name="TextBox 1"/>
            <p:cNvSpPr txBox="1">
              <a:spLocks noChangeArrowheads="1"/>
            </p:cNvSpPr>
            <p:nvPr/>
          </p:nvSpPr>
          <p:spPr bwMode="auto">
            <a:xfrm>
              <a:off x="755650" y="3604846"/>
              <a:ext cx="76327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r" eaLnBrk="1" hangingPunct="1">
                <a:lnSpc>
                  <a:spcPct val="100000"/>
                </a:lnSpc>
                <a:spcBef>
                  <a:spcPct val="0"/>
                </a:spcBef>
                <a:buFontTx/>
                <a:buNone/>
              </a:pPr>
              <a:r>
                <a:rPr lang="en-GB" altLang="en-US" sz="3600">
                  <a:solidFill>
                    <a:schemeClr val="tx1"/>
                  </a:solidFill>
                </a:rPr>
                <a:t>he was thrown from his saddle,</a:t>
              </a:r>
            </a:p>
            <a:p>
              <a:pPr algn="ctr" eaLnBrk="1" hangingPunct="1">
                <a:lnSpc>
                  <a:spcPct val="100000"/>
                </a:lnSpc>
                <a:spcBef>
                  <a:spcPct val="0"/>
                </a:spcBef>
                <a:buFontTx/>
                <a:buNone/>
              </a:pPr>
              <a:r>
                <a:rPr lang="en-GB" altLang="en-US" sz="3600">
                  <a:solidFill>
                    <a:schemeClr val="tx1"/>
                  </a:solidFill>
                </a:rPr>
                <a:t>Henry was wary of riding his horse.</a:t>
              </a:r>
            </a:p>
            <a:p>
              <a:pPr eaLnBrk="1" hangingPunct="1">
                <a:lnSpc>
                  <a:spcPct val="100000"/>
                </a:lnSpc>
                <a:spcBef>
                  <a:spcPct val="0"/>
                </a:spcBef>
                <a:buFontTx/>
                <a:buNone/>
              </a:pPr>
              <a:endParaRPr lang="en-GB" altLang="en-US" sz="3600">
                <a:solidFill>
                  <a:schemeClr val="tx1"/>
                </a:solidFill>
              </a:endParaRPr>
            </a:p>
          </p:txBody>
        </p:sp>
        <p:cxnSp>
          <p:nvCxnSpPr>
            <p:cNvPr id="6" name="Straight Connector 5"/>
            <p:cNvCxnSpPr/>
            <p:nvPr/>
          </p:nvCxnSpPr>
          <p:spPr>
            <a:xfrm>
              <a:off x="755650" y="4096565"/>
              <a:ext cx="112320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35098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B6CF87A3C407449F887C83FB4BFDEA" ma:contentTypeVersion="13" ma:contentTypeDescription="Create a new document." ma:contentTypeScope="" ma:versionID="17b69e9a383106daa46ea41ba674c543">
  <xsd:schema xmlns:xsd="http://www.w3.org/2001/XMLSchema" xmlns:xs="http://www.w3.org/2001/XMLSchema" xmlns:p="http://schemas.microsoft.com/office/2006/metadata/properties" xmlns:ns2="4a785aa7-f5ed-45e2-a439-34a67ec1aee9" xmlns:ns3="be6e0bdb-4ae5-4cc0-85fd-1a0352f95f6a" targetNamespace="http://schemas.microsoft.com/office/2006/metadata/properties" ma:root="true" ma:fieldsID="38ce35d6239d1ac127bcffff7176350d" ns2:_="" ns3:_="">
    <xsd:import namespace="4a785aa7-f5ed-45e2-a439-34a67ec1aee9"/>
    <xsd:import namespace="be6e0bdb-4ae5-4cc0-85fd-1a0352f95f6a"/>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785aa7-f5ed-45e2-a439-34a67ec1aee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e6e0bdb-4ae5-4cc0-85fd-1a0352f95f6a"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2A5945-D713-4C92-8A17-D8A775E97A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785aa7-f5ed-45e2-a439-34a67ec1aee9"/>
    <ds:schemaRef ds:uri="be6e0bdb-4ae5-4cc0-85fd-1a0352f95f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249E8F-EB27-4BDC-B8DE-1EBE9D02F609}">
  <ds:schemaRefs>
    <ds:schemaRef ds:uri="http://purl.org/dc/elements/1.1/"/>
    <ds:schemaRef ds:uri="be6e0bdb-4ae5-4cc0-85fd-1a0352f95f6a"/>
    <ds:schemaRef ds:uri="http://schemas.openxmlformats.org/package/2006/metadata/core-properties"/>
    <ds:schemaRef ds:uri="4a785aa7-f5ed-45e2-a439-34a67ec1aee9"/>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AC3B21DB-2FB8-4D42-B5AA-A8DC51DB34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271</TotalTime>
  <Words>1238</Words>
  <Application>Microsoft Office PowerPoint</Application>
  <PresentationFormat>On-screen Show (4:3)</PresentationFormat>
  <Paragraphs>141</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ＭＳ Ｐゴシック</vt:lpstr>
      <vt:lpstr>Arial</vt:lpstr>
      <vt:lpstr>Arial Rounded MT Bold</vt:lpstr>
      <vt:lpstr>Calibri</vt:lpstr>
      <vt:lpstr>Sassoon</vt:lpstr>
      <vt:lpstr>Sassoon Infant Rg</vt:lpstr>
      <vt:lpstr>Twinkl</vt:lpstr>
      <vt:lpstr>Twinkl SemiBold</vt:lpstr>
      <vt:lpstr>Office Theme</vt:lpstr>
      <vt:lpstr>PowerPoint Presentation</vt:lpstr>
      <vt:lpstr>PowerPoint Presentation</vt:lpstr>
      <vt:lpstr>PowerPoint Presentation</vt:lpstr>
      <vt:lpstr>…is an acronym to help you remember the first letters of some of the most important subordinating conjunctions.</vt:lpstr>
      <vt:lpstr>So, how do we use subordinating conjunctions?</vt:lpstr>
      <vt:lpstr>Subordinating conjunctions can also be used as the first word in a sentence. When the subordinate clause comes before the main clause, make sure you remember to use a comma to mark where the subordinate clause ends.</vt:lpstr>
      <vt:lpstr>Can you spot the subordinating conjunctions in this piece of text? Where have they been used in these sentences?</vt:lpstr>
      <vt:lpstr>Now, it’s your turn.  Which subordinating conjunction would fit best  at the start of this subordinate clause?  Is there more than one possibility? </vt:lpstr>
      <vt:lpstr>Now, it’s your turn.  Which subordinating conjunction would fit best  at the start of this subordinate clause?  Is there more than one possibility? </vt:lpstr>
      <vt:lpstr>Can you spot the subordinating conjunctions  in these sentences?</vt:lpstr>
      <vt:lpstr>Complete the sentences below by writing the subordinating conjunctions from the box in the correct places to form complex sentences. Use each conjunction only once.</vt:lpstr>
      <vt:lpstr>Can you begin each sentence using a subordinate clause? Start with a conjunction. </vt:lpstr>
    </vt:vector>
  </TitlesOfParts>
  <Company>Kings Science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animaux</dc:title>
  <dc:creator>Kings Science Academy</dc:creator>
  <cp:lastModifiedBy>Caroline Leeming</cp:lastModifiedBy>
  <cp:revision>50</cp:revision>
  <dcterms:created xsi:type="dcterms:W3CDTF">2013-05-29T10:51:13Z</dcterms:created>
  <dcterms:modified xsi:type="dcterms:W3CDTF">2020-11-29T18:45:53Z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0x0101004BB6CF87A3C407449F887C83FB4BFDEA</vt:lpwstr>
  </property>
</Properties>
</file>