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75" r:id="rId4"/>
    <p:sldId id="276" r:id="rId5"/>
    <p:sldId id="277" r:id="rId6"/>
    <p:sldId id="278"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BC"/>
    <a:srgbClr val="E51E21"/>
    <a:srgbClr val="009386"/>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showGuides="1">
      <p:cViewPr varScale="1">
        <p:scale>
          <a:sx n="114" d="100"/>
          <a:sy n="114" d="100"/>
        </p:scale>
        <p:origin x="1272"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 mountain?</a:t>
            </a:r>
          </a:p>
        </p:txBody>
      </p:sp>
      <p:sp>
        <p:nvSpPr>
          <p:cNvPr id="5" name="Rectangle 4"/>
          <p:cNvSpPr/>
          <p:nvPr/>
        </p:nvSpPr>
        <p:spPr>
          <a:xfrm>
            <a:off x="755650" y="1513946"/>
            <a:ext cx="7632700" cy="3323987"/>
          </a:xfrm>
          <a:prstGeom prst="rect">
            <a:avLst/>
          </a:prstGeom>
        </p:spPr>
        <p:txBody>
          <a:bodyPr wrap="square" lIns="0" tIns="0" rIns="0" bIns="0">
            <a:spAutoFit/>
          </a:bodyPr>
          <a:lstStyle/>
          <a:p>
            <a:r>
              <a:rPr lang="en-GB" dirty="0"/>
              <a:t>A mountain is usually defined as a part of the landscape with steep slopes that rise over 300m. Some geographers define a mountain as a summit of at least 600m high.</a:t>
            </a:r>
          </a:p>
          <a:p>
            <a:endParaRPr lang="en-GB" dirty="0"/>
          </a:p>
          <a:p>
            <a:r>
              <a:rPr lang="en-GB" dirty="0"/>
              <a:t>Some mountains are found in groups called ranges such as the Lake District in England and Snowdonia in Wales. Others are isolated summits.</a:t>
            </a:r>
          </a:p>
          <a:p>
            <a:endParaRPr lang="en-GB" dirty="0"/>
          </a:p>
          <a:p>
            <a:r>
              <a:rPr lang="en-GB" dirty="0"/>
              <a:t>When mountain ranges are found together </a:t>
            </a:r>
            <a:br>
              <a:rPr lang="en-GB" dirty="0"/>
            </a:br>
            <a:r>
              <a:rPr lang="en-GB" dirty="0"/>
              <a:t>they make up mountain chains. The Alps </a:t>
            </a:r>
            <a:br>
              <a:rPr lang="en-GB" dirty="0"/>
            </a:br>
            <a:r>
              <a:rPr lang="en-GB" dirty="0"/>
              <a:t>in Europe, the Rocky Mountains in North </a:t>
            </a:r>
            <a:br>
              <a:rPr lang="en-GB" dirty="0"/>
            </a:br>
            <a:r>
              <a:rPr lang="en-GB" dirty="0"/>
              <a:t>America and the Andes in South America </a:t>
            </a:r>
            <a:br>
              <a:rPr lang="en-GB" dirty="0"/>
            </a:br>
            <a:r>
              <a:rPr lang="en-GB" dirty="0"/>
              <a:t>are all mountain chains. </a:t>
            </a:r>
          </a:p>
        </p:txBody>
      </p:sp>
      <p:pic>
        <p:nvPicPr>
          <p:cNvPr id="4" name="Picture 3">
            <a:extLst>
              <a:ext uri="{FF2B5EF4-FFF2-40B4-BE49-F238E27FC236}">
                <a16:creationId xmlns:a16="http://schemas.microsoft.com/office/drawing/2014/main" id="{55B96395-27F0-4F6A-8F19-42EDA38EE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6952">
            <a:off x="5285065" y="3862120"/>
            <a:ext cx="2759978" cy="1951623"/>
          </a:xfrm>
          <a:prstGeom prst="rect">
            <a:avLst/>
          </a:prstGeom>
          <a:ln w="57150">
            <a:solidFill>
              <a:schemeClr val="bg1"/>
            </a:solidFill>
          </a:ln>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7632700" cy="772107"/>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Mount Everest is the highest mountain in the world. It is in the Himalayas, or the border of Nepal and China, and is 8,848 metres high.</a:t>
            </a:r>
          </a:p>
        </p:txBody>
      </p:sp>
      <p:sp>
        <p:nvSpPr>
          <p:cNvPr id="21" name="Title 20"/>
          <p:cNvSpPr>
            <a:spLocks noGrp="1"/>
          </p:cNvSpPr>
          <p:nvPr>
            <p:ph type="title"/>
          </p:nvPr>
        </p:nvSpPr>
        <p:spPr/>
        <p:txBody>
          <a:bodyPr/>
          <a:lstStyle/>
          <a:p>
            <a:r>
              <a:rPr lang="en-GB" sz="3600" dirty="0">
                <a:latin typeface="+mn-lt"/>
              </a:rPr>
              <a:t>Famous Mountains</a:t>
            </a:r>
          </a:p>
        </p:txBody>
      </p:sp>
      <p:sp>
        <p:nvSpPr>
          <p:cNvPr id="6" name="Rectangle 5">
            <a:extLst>
              <a:ext uri="{FF2B5EF4-FFF2-40B4-BE49-F238E27FC236}">
                <a16:creationId xmlns:a16="http://schemas.microsoft.com/office/drawing/2014/main" id="{209FD2DB-834F-4D17-99C0-F1FBA5122B3E}"/>
              </a:ext>
            </a:extLst>
          </p:cNvPr>
          <p:cNvSpPr/>
          <p:nvPr/>
        </p:nvSpPr>
        <p:spPr>
          <a:xfrm>
            <a:off x="1216403" y="2647108"/>
            <a:ext cx="7171947" cy="772107"/>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Kilimanjaro is the highest mountain in Africa. </a:t>
            </a:r>
          </a:p>
          <a:p>
            <a:pPr algn="ctr"/>
            <a:r>
              <a:rPr lang="en-GB" dirty="0"/>
              <a:t>It is a volcanic mountain that is 5,895 metres high. </a:t>
            </a:r>
          </a:p>
        </p:txBody>
      </p:sp>
      <p:sp>
        <p:nvSpPr>
          <p:cNvPr id="7" name="Rectangle 6">
            <a:extLst>
              <a:ext uri="{FF2B5EF4-FFF2-40B4-BE49-F238E27FC236}">
                <a16:creationId xmlns:a16="http://schemas.microsoft.com/office/drawing/2014/main" id="{568F9D41-EAE8-4056-9CBF-1C39834B94F2}"/>
              </a:ext>
            </a:extLst>
          </p:cNvPr>
          <p:cNvSpPr/>
          <p:nvPr/>
        </p:nvSpPr>
        <p:spPr>
          <a:xfrm>
            <a:off x="755651" y="3972803"/>
            <a:ext cx="6450492"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Mount Fuji is a volcano in Japan. It is 3,776 metres high. </a:t>
            </a:r>
          </a:p>
        </p:txBody>
      </p:sp>
      <p:sp>
        <p:nvSpPr>
          <p:cNvPr id="8" name="Rectangle 7">
            <a:extLst>
              <a:ext uri="{FF2B5EF4-FFF2-40B4-BE49-F238E27FC236}">
                <a16:creationId xmlns:a16="http://schemas.microsoft.com/office/drawing/2014/main" id="{79182CA1-22CF-4E91-BCE8-0E1A759BD216}"/>
              </a:ext>
            </a:extLst>
          </p:cNvPr>
          <p:cNvSpPr/>
          <p:nvPr/>
        </p:nvSpPr>
        <p:spPr>
          <a:xfrm>
            <a:off x="755651" y="5066119"/>
            <a:ext cx="7632700"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Mount McKinley is the highest peak in the USA. It is 6,294 metres high. </a:t>
            </a:r>
          </a:p>
        </p:txBody>
      </p:sp>
      <p:pic>
        <p:nvPicPr>
          <p:cNvPr id="4" name="Picture 3">
            <a:extLst>
              <a:ext uri="{FF2B5EF4-FFF2-40B4-BE49-F238E27FC236}">
                <a16:creationId xmlns:a16="http://schemas.microsoft.com/office/drawing/2014/main" id="{49C2023F-F481-43CC-A0ED-AC409CC846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9" r="8705"/>
          <a:stretch/>
        </p:blipFill>
        <p:spPr>
          <a:xfrm>
            <a:off x="603564" y="2416745"/>
            <a:ext cx="1342682" cy="1245396"/>
          </a:xfrm>
          <a:prstGeom prst="ellipse">
            <a:avLst/>
          </a:prstGeom>
          <a:ln w="38100">
            <a:solidFill>
              <a:srgbClr val="25B7BC"/>
            </a:solidFill>
          </a:ln>
        </p:spPr>
      </p:pic>
      <p:pic>
        <p:nvPicPr>
          <p:cNvPr id="10" name="Picture 9">
            <a:extLst>
              <a:ext uri="{FF2B5EF4-FFF2-40B4-BE49-F238E27FC236}">
                <a16:creationId xmlns:a16="http://schemas.microsoft.com/office/drawing/2014/main" id="{F418D5BD-555B-48D1-996A-49C3DC54F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25" r="10602"/>
          <a:stretch/>
        </p:blipFill>
        <p:spPr>
          <a:xfrm>
            <a:off x="7105918" y="3593032"/>
            <a:ext cx="1434518" cy="1299270"/>
          </a:xfrm>
          <a:prstGeom prst="ellipse">
            <a:avLst/>
          </a:prstGeom>
          <a:ln w="38100">
            <a:solidFill>
              <a:srgbClr val="25B7BC"/>
            </a:solidFill>
          </a:ln>
        </p:spPr>
      </p:pic>
    </p:spTree>
    <p:extLst>
      <p:ext uri="{BB962C8B-B14F-4D97-AF65-F5344CB8AC3E}">
        <p14:creationId xmlns:p14="http://schemas.microsoft.com/office/powerpoint/2010/main" val="3537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Famous Mountains</a:t>
            </a:r>
          </a:p>
        </p:txBody>
      </p:sp>
      <p:pic>
        <p:nvPicPr>
          <p:cNvPr id="3" name="Picture 2">
            <a:extLst>
              <a:ext uri="{FF2B5EF4-FFF2-40B4-BE49-F238E27FC236}">
                <a16:creationId xmlns:a16="http://schemas.microsoft.com/office/drawing/2014/main" id="{1640D22D-1993-493D-B70D-6FB229A69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00" y="1772759"/>
            <a:ext cx="7631200" cy="3866154"/>
          </a:xfrm>
          <a:prstGeom prst="rect">
            <a:avLst/>
          </a:prstGeom>
        </p:spPr>
      </p:pic>
      <p:grpSp>
        <p:nvGrpSpPr>
          <p:cNvPr id="12" name="Group 11">
            <a:extLst>
              <a:ext uri="{FF2B5EF4-FFF2-40B4-BE49-F238E27FC236}">
                <a16:creationId xmlns:a16="http://schemas.microsoft.com/office/drawing/2014/main" id="{A2B42619-A700-4368-A445-BE95786E1631}"/>
              </a:ext>
            </a:extLst>
          </p:cNvPr>
          <p:cNvGrpSpPr/>
          <p:nvPr/>
        </p:nvGrpSpPr>
        <p:grpSpPr>
          <a:xfrm>
            <a:off x="984632" y="2295645"/>
            <a:ext cx="1293842" cy="710552"/>
            <a:chOff x="984632" y="2295645"/>
            <a:chExt cx="1293842" cy="710552"/>
          </a:xfrm>
        </p:grpSpPr>
        <p:sp>
          <p:nvSpPr>
            <p:cNvPr id="4" name="Isosceles Triangle 3">
              <a:extLst>
                <a:ext uri="{FF2B5EF4-FFF2-40B4-BE49-F238E27FC236}">
                  <a16:creationId xmlns:a16="http://schemas.microsoft.com/office/drawing/2014/main" id="{1E70135E-3625-4B7F-BBE1-08B737E5C641}"/>
                </a:ext>
              </a:extLst>
            </p:cNvPr>
            <p:cNvSpPr/>
            <p:nvPr/>
          </p:nvSpPr>
          <p:spPr>
            <a:xfrm>
              <a:off x="1969472" y="2402082"/>
              <a:ext cx="309002" cy="248839"/>
            </a:xfrm>
            <a:prstGeom prst="triangle">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96FF1C41-9F14-4293-A6FC-993F3A83C9EC}"/>
                </a:ext>
              </a:extLst>
            </p:cNvPr>
            <p:cNvSpPr/>
            <p:nvPr/>
          </p:nvSpPr>
          <p:spPr>
            <a:xfrm>
              <a:off x="984632" y="2295645"/>
              <a:ext cx="1293842" cy="71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ln>
                    <a:solidFill>
                      <a:sysClr val="windowText" lastClr="000000"/>
                    </a:solidFill>
                  </a:ln>
                </a:rPr>
                <a:t>Rocky Mountains</a:t>
              </a:r>
            </a:p>
          </p:txBody>
        </p:sp>
      </p:grpSp>
      <p:grpSp>
        <p:nvGrpSpPr>
          <p:cNvPr id="25" name="Group 24">
            <a:extLst>
              <a:ext uri="{FF2B5EF4-FFF2-40B4-BE49-F238E27FC236}">
                <a16:creationId xmlns:a16="http://schemas.microsoft.com/office/drawing/2014/main" id="{57F82EA5-A20B-407A-8D94-5573E210471B}"/>
              </a:ext>
            </a:extLst>
          </p:cNvPr>
          <p:cNvGrpSpPr/>
          <p:nvPr/>
        </p:nvGrpSpPr>
        <p:grpSpPr>
          <a:xfrm>
            <a:off x="1773197" y="3821132"/>
            <a:ext cx="1293842" cy="464331"/>
            <a:chOff x="1773197" y="3821132"/>
            <a:chExt cx="1293842" cy="464331"/>
          </a:xfrm>
        </p:grpSpPr>
        <p:sp>
          <p:nvSpPr>
            <p:cNvPr id="14" name="Isosceles Triangle 13">
              <a:extLst>
                <a:ext uri="{FF2B5EF4-FFF2-40B4-BE49-F238E27FC236}">
                  <a16:creationId xmlns:a16="http://schemas.microsoft.com/office/drawing/2014/main" id="{0EFFE5CF-56AB-4A95-B810-34D8D6B41D32}"/>
                </a:ext>
              </a:extLst>
            </p:cNvPr>
            <p:cNvSpPr/>
            <p:nvPr/>
          </p:nvSpPr>
          <p:spPr>
            <a:xfrm>
              <a:off x="2758037" y="3928879"/>
              <a:ext cx="309002" cy="248839"/>
            </a:xfrm>
            <a:prstGeom prst="triangle">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FD91B2D0-B0C4-42A4-B91F-A03C0671A79C}"/>
                </a:ext>
              </a:extLst>
            </p:cNvPr>
            <p:cNvSpPr/>
            <p:nvPr/>
          </p:nvSpPr>
          <p:spPr>
            <a:xfrm>
              <a:off x="1773197" y="3821132"/>
              <a:ext cx="1293842" cy="464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ln>
                    <a:solidFill>
                      <a:sysClr val="windowText" lastClr="000000"/>
                    </a:solidFill>
                  </a:ln>
                </a:rPr>
                <a:t>Andes</a:t>
              </a:r>
            </a:p>
          </p:txBody>
        </p:sp>
      </p:grpSp>
      <p:grpSp>
        <p:nvGrpSpPr>
          <p:cNvPr id="26" name="Group 25">
            <a:extLst>
              <a:ext uri="{FF2B5EF4-FFF2-40B4-BE49-F238E27FC236}">
                <a16:creationId xmlns:a16="http://schemas.microsoft.com/office/drawing/2014/main" id="{BB94BC84-0ACD-4926-898D-5CFAB7D9E934}"/>
              </a:ext>
            </a:extLst>
          </p:cNvPr>
          <p:cNvGrpSpPr/>
          <p:nvPr/>
        </p:nvGrpSpPr>
        <p:grpSpPr>
          <a:xfrm>
            <a:off x="4477672" y="3622006"/>
            <a:ext cx="1466897" cy="588750"/>
            <a:chOff x="4477672" y="3622006"/>
            <a:chExt cx="1466897" cy="588750"/>
          </a:xfrm>
        </p:grpSpPr>
        <p:sp>
          <p:nvSpPr>
            <p:cNvPr id="15" name="Isosceles Triangle 14">
              <a:extLst>
                <a:ext uri="{FF2B5EF4-FFF2-40B4-BE49-F238E27FC236}">
                  <a16:creationId xmlns:a16="http://schemas.microsoft.com/office/drawing/2014/main" id="{1B56C966-8B4B-49F1-9076-0737C4B8A667}"/>
                </a:ext>
              </a:extLst>
            </p:cNvPr>
            <p:cNvSpPr/>
            <p:nvPr/>
          </p:nvSpPr>
          <p:spPr>
            <a:xfrm>
              <a:off x="5056620" y="3622006"/>
              <a:ext cx="309002" cy="248839"/>
            </a:xfrm>
            <a:prstGeom prst="triangle">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87521B7-7843-4AE6-8EDD-7B4181947ED7}"/>
                </a:ext>
              </a:extLst>
            </p:cNvPr>
            <p:cNvSpPr/>
            <p:nvPr/>
          </p:nvSpPr>
          <p:spPr>
            <a:xfrm>
              <a:off x="4477672" y="3746425"/>
              <a:ext cx="1466897" cy="464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ln>
                    <a:solidFill>
                      <a:sysClr val="windowText" lastClr="000000"/>
                    </a:solidFill>
                  </a:ln>
                </a:rPr>
                <a:t>Kilimanjaro</a:t>
              </a:r>
            </a:p>
          </p:txBody>
        </p:sp>
      </p:grpSp>
      <p:grpSp>
        <p:nvGrpSpPr>
          <p:cNvPr id="27" name="Group 26">
            <a:extLst>
              <a:ext uri="{FF2B5EF4-FFF2-40B4-BE49-F238E27FC236}">
                <a16:creationId xmlns:a16="http://schemas.microsoft.com/office/drawing/2014/main" id="{1ABC1C31-420B-4AB7-8C2C-97F05F8C0EC2}"/>
              </a:ext>
            </a:extLst>
          </p:cNvPr>
          <p:cNvGrpSpPr/>
          <p:nvPr/>
        </p:nvGrpSpPr>
        <p:grpSpPr>
          <a:xfrm>
            <a:off x="5291404" y="2925720"/>
            <a:ext cx="1466897" cy="816611"/>
            <a:chOff x="5291404" y="2925720"/>
            <a:chExt cx="1466897" cy="816611"/>
          </a:xfrm>
        </p:grpSpPr>
        <p:sp>
          <p:nvSpPr>
            <p:cNvPr id="16" name="Isosceles Triangle 15">
              <a:extLst>
                <a:ext uri="{FF2B5EF4-FFF2-40B4-BE49-F238E27FC236}">
                  <a16:creationId xmlns:a16="http://schemas.microsoft.com/office/drawing/2014/main" id="{1116B210-1C3F-4CCE-9D23-8DF86B96FC14}"/>
                </a:ext>
              </a:extLst>
            </p:cNvPr>
            <p:cNvSpPr/>
            <p:nvPr/>
          </p:nvSpPr>
          <p:spPr>
            <a:xfrm>
              <a:off x="5903908" y="2925720"/>
              <a:ext cx="309002" cy="248839"/>
            </a:xfrm>
            <a:prstGeom prst="triangle">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3C3F6E54-7DED-4474-B97C-1EDC649197E1}"/>
                </a:ext>
              </a:extLst>
            </p:cNvPr>
            <p:cNvSpPr/>
            <p:nvPr/>
          </p:nvSpPr>
          <p:spPr>
            <a:xfrm>
              <a:off x="5291404" y="3031779"/>
              <a:ext cx="1466897" cy="71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ln>
                    <a:solidFill>
                      <a:sysClr val="windowText" lastClr="000000"/>
                    </a:solidFill>
                  </a:ln>
                </a:rPr>
                <a:t>Mount Everest</a:t>
              </a:r>
            </a:p>
          </p:txBody>
        </p:sp>
      </p:grpSp>
      <p:grpSp>
        <p:nvGrpSpPr>
          <p:cNvPr id="28" name="Group 27">
            <a:extLst>
              <a:ext uri="{FF2B5EF4-FFF2-40B4-BE49-F238E27FC236}">
                <a16:creationId xmlns:a16="http://schemas.microsoft.com/office/drawing/2014/main" id="{9D00F5A4-4D2A-4E6B-95BD-85D8C8FEA849}"/>
              </a:ext>
            </a:extLst>
          </p:cNvPr>
          <p:cNvGrpSpPr/>
          <p:nvPr/>
        </p:nvGrpSpPr>
        <p:grpSpPr>
          <a:xfrm>
            <a:off x="6348789" y="2676881"/>
            <a:ext cx="1466897" cy="587063"/>
            <a:chOff x="6348789" y="2676881"/>
            <a:chExt cx="1466897" cy="587063"/>
          </a:xfrm>
        </p:grpSpPr>
        <p:sp>
          <p:nvSpPr>
            <p:cNvPr id="17" name="Isosceles Triangle 16">
              <a:extLst>
                <a:ext uri="{FF2B5EF4-FFF2-40B4-BE49-F238E27FC236}">
                  <a16:creationId xmlns:a16="http://schemas.microsoft.com/office/drawing/2014/main" id="{535E05AF-E312-4C1C-B80D-836A6CF0E247}"/>
                </a:ext>
              </a:extLst>
            </p:cNvPr>
            <p:cNvSpPr/>
            <p:nvPr/>
          </p:nvSpPr>
          <p:spPr>
            <a:xfrm>
              <a:off x="6927737" y="2676881"/>
              <a:ext cx="309002" cy="248839"/>
            </a:xfrm>
            <a:prstGeom prst="triangle">
              <a:avLst/>
            </a:prstGeom>
            <a:solidFill>
              <a:srgbClr val="25B7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3FDA5FBF-C094-40BD-9C02-AF476619021E}"/>
                </a:ext>
              </a:extLst>
            </p:cNvPr>
            <p:cNvSpPr/>
            <p:nvPr/>
          </p:nvSpPr>
          <p:spPr>
            <a:xfrm>
              <a:off x="6348789" y="2799613"/>
              <a:ext cx="1466897" cy="464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ln>
                    <a:solidFill>
                      <a:sysClr val="windowText" lastClr="000000"/>
                    </a:solidFill>
                  </a:ln>
                </a:rPr>
                <a:t>Mount Fuji</a:t>
              </a:r>
            </a:p>
          </p:txBody>
        </p:sp>
      </p:grpSp>
    </p:spTree>
    <p:extLst>
      <p:ext uri="{BB962C8B-B14F-4D97-AF65-F5344CB8AC3E}">
        <p14:creationId xmlns:p14="http://schemas.microsoft.com/office/powerpoint/2010/main" val="294018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511885"/>
            <a:ext cx="2339888" cy="772107"/>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Temperature on </a:t>
            </a:r>
            <a:br>
              <a:rPr lang="en-GB" dirty="0"/>
            </a:br>
            <a:r>
              <a:rPr lang="en-GB" dirty="0"/>
              <a:t>a Mountain</a:t>
            </a:r>
          </a:p>
        </p:txBody>
      </p:sp>
      <p:sp>
        <p:nvSpPr>
          <p:cNvPr id="9" name="Rectangle 8">
            <a:extLst>
              <a:ext uri="{FF2B5EF4-FFF2-40B4-BE49-F238E27FC236}">
                <a16:creationId xmlns:a16="http://schemas.microsoft.com/office/drawing/2014/main" id="{13F9CA49-8E4E-4D6A-8163-EE419D23AE03}"/>
              </a:ext>
            </a:extLst>
          </p:cNvPr>
          <p:cNvSpPr/>
          <p:nvPr/>
        </p:nvSpPr>
        <p:spPr>
          <a:xfrm>
            <a:off x="681281" y="2351104"/>
            <a:ext cx="2558321" cy="2769989"/>
          </a:xfrm>
          <a:prstGeom prst="rect">
            <a:avLst/>
          </a:prstGeom>
        </p:spPr>
        <p:txBody>
          <a:bodyPr wrap="square" lIns="0" tIns="0" rIns="0" bIns="0">
            <a:spAutoFit/>
          </a:bodyPr>
          <a:lstStyle/>
          <a:p>
            <a:pPr algn="ctr"/>
            <a:r>
              <a:rPr lang="en-GB" dirty="0"/>
              <a:t>Mountains are colder </a:t>
            </a:r>
            <a:br>
              <a:rPr lang="en-GB" dirty="0"/>
            </a:br>
            <a:r>
              <a:rPr lang="en-GB" dirty="0"/>
              <a:t>at their peak because as the warm air rises, it expands and cools down.</a:t>
            </a:r>
          </a:p>
          <a:p>
            <a:pPr algn="ctr"/>
            <a:r>
              <a:rPr lang="en-GB" dirty="0"/>
              <a:t>Mountains have shiny white surfaces because of the ice and snow. It reflects the sun, keeping the temperature freezing during summer.</a:t>
            </a:r>
          </a:p>
        </p:txBody>
      </p:sp>
      <p:sp>
        <p:nvSpPr>
          <p:cNvPr id="12" name="Rectangle 11">
            <a:extLst>
              <a:ext uri="{FF2B5EF4-FFF2-40B4-BE49-F238E27FC236}">
                <a16:creationId xmlns:a16="http://schemas.microsoft.com/office/drawing/2014/main" id="{7CD54B2F-3627-49E2-891B-B2AC271EC3A9}"/>
              </a:ext>
            </a:extLst>
          </p:cNvPr>
          <p:cNvSpPr/>
          <p:nvPr/>
        </p:nvSpPr>
        <p:spPr>
          <a:xfrm>
            <a:off x="6112992" y="1511885"/>
            <a:ext cx="2339888" cy="772107"/>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Glaciers on </a:t>
            </a:r>
            <a:br>
              <a:rPr lang="en-GB" dirty="0"/>
            </a:br>
            <a:r>
              <a:rPr lang="en-GB" dirty="0"/>
              <a:t>a Mountain</a:t>
            </a:r>
          </a:p>
        </p:txBody>
      </p:sp>
      <p:sp>
        <p:nvSpPr>
          <p:cNvPr id="13" name="Rectangle 12">
            <a:extLst>
              <a:ext uri="{FF2B5EF4-FFF2-40B4-BE49-F238E27FC236}">
                <a16:creationId xmlns:a16="http://schemas.microsoft.com/office/drawing/2014/main" id="{717C91F6-FD21-4BF3-9B87-7AFDCECD6034}"/>
              </a:ext>
            </a:extLst>
          </p:cNvPr>
          <p:cNvSpPr/>
          <p:nvPr/>
        </p:nvSpPr>
        <p:spPr>
          <a:xfrm>
            <a:off x="6047818" y="2351104"/>
            <a:ext cx="2470236" cy="2769989"/>
          </a:xfrm>
          <a:prstGeom prst="rect">
            <a:avLst/>
          </a:prstGeom>
        </p:spPr>
        <p:txBody>
          <a:bodyPr wrap="square" lIns="0" tIns="0" rIns="0" bIns="0">
            <a:spAutoFit/>
          </a:bodyPr>
          <a:lstStyle/>
          <a:p>
            <a:pPr algn="ctr"/>
            <a:r>
              <a:rPr lang="en-GB" dirty="0"/>
              <a:t>Glaciers are made from ice and snow that has never been melted. </a:t>
            </a:r>
            <a:br>
              <a:rPr lang="en-GB" dirty="0"/>
            </a:br>
            <a:r>
              <a:rPr lang="en-GB" dirty="0"/>
              <a:t>As it moves down a mountain, it takes rocks with it and erodes away the mountain. Glaciers can leave large U-shaped valleys carved out of the rocks.</a:t>
            </a:r>
          </a:p>
        </p:txBody>
      </p:sp>
      <p:sp>
        <p:nvSpPr>
          <p:cNvPr id="14" name="Rectangle 13">
            <a:extLst>
              <a:ext uri="{FF2B5EF4-FFF2-40B4-BE49-F238E27FC236}">
                <a16:creationId xmlns:a16="http://schemas.microsoft.com/office/drawing/2014/main" id="{3C35152E-317D-4467-94DC-FCF157FF1273}"/>
              </a:ext>
            </a:extLst>
          </p:cNvPr>
          <p:cNvSpPr/>
          <p:nvPr/>
        </p:nvSpPr>
        <p:spPr>
          <a:xfrm>
            <a:off x="3436581" y="1511885"/>
            <a:ext cx="2339888" cy="772107"/>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Ice on </a:t>
            </a:r>
            <a:br>
              <a:rPr lang="en-GB" dirty="0"/>
            </a:br>
            <a:r>
              <a:rPr lang="en-GB" dirty="0"/>
              <a:t>a Mountain</a:t>
            </a:r>
          </a:p>
        </p:txBody>
      </p:sp>
      <p:sp>
        <p:nvSpPr>
          <p:cNvPr id="15" name="Rectangle 14">
            <a:extLst>
              <a:ext uri="{FF2B5EF4-FFF2-40B4-BE49-F238E27FC236}">
                <a16:creationId xmlns:a16="http://schemas.microsoft.com/office/drawing/2014/main" id="{7FA98056-872D-47FE-9F8E-1D274CEE509E}"/>
              </a:ext>
            </a:extLst>
          </p:cNvPr>
          <p:cNvSpPr/>
          <p:nvPr/>
        </p:nvSpPr>
        <p:spPr>
          <a:xfrm>
            <a:off x="3436581" y="2351104"/>
            <a:ext cx="2414258" cy="3323987"/>
          </a:xfrm>
          <a:prstGeom prst="rect">
            <a:avLst/>
          </a:prstGeom>
        </p:spPr>
        <p:txBody>
          <a:bodyPr wrap="square" lIns="0" tIns="0" rIns="0" bIns="0">
            <a:spAutoFit/>
          </a:bodyPr>
          <a:lstStyle/>
          <a:p>
            <a:pPr algn="ctr"/>
            <a:r>
              <a:rPr lang="en-GB" dirty="0"/>
              <a:t>Many mountains have sharp peaks, ridges </a:t>
            </a:r>
          </a:p>
          <a:p>
            <a:pPr algn="ctr"/>
            <a:r>
              <a:rPr lang="en-GB" dirty="0"/>
              <a:t>and valleys. These are formed by frost, ice and glaciers.</a:t>
            </a:r>
          </a:p>
          <a:p>
            <a:pPr algn="ctr"/>
            <a:r>
              <a:rPr lang="en-GB" dirty="0"/>
              <a:t>In the summer, the </a:t>
            </a:r>
            <a:br>
              <a:rPr lang="en-GB" dirty="0"/>
            </a:br>
            <a:r>
              <a:rPr lang="en-GB" dirty="0"/>
              <a:t>rain gets trapped in the cracks. During winter it freezes causing rocks to split from the mountain, leaving sharp, jagged edges. </a:t>
            </a:r>
          </a:p>
        </p:txBody>
      </p:sp>
      <p:sp>
        <p:nvSpPr>
          <p:cNvPr id="18" name="Title 20">
            <a:extLst>
              <a:ext uri="{FF2B5EF4-FFF2-40B4-BE49-F238E27FC236}">
                <a16:creationId xmlns:a16="http://schemas.microsoft.com/office/drawing/2014/main" id="{09F4824C-5E48-4989-89BE-333E928BAF5B}"/>
              </a:ext>
            </a:extLst>
          </p:cNvPr>
          <p:cNvSpPr>
            <a:spLocks noGrp="1"/>
          </p:cNvSpPr>
          <p:nvPr>
            <p:ph type="title"/>
          </p:nvPr>
        </p:nvSpPr>
        <p:spPr>
          <a:xfrm>
            <a:off x="457198" y="478895"/>
            <a:ext cx="8220075" cy="994306"/>
          </a:xfrm>
        </p:spPr>
        <p:txBody>
          <a:bodyPr/>
          <a:lstStyle/>
          <a:p>
            <a:r>
              <a:rPr lang="en-GB" sz="3600" dirty="0">
                <a:latin typeface="+mn-lt"/>
              </a:rPr>
              <a:t>Mountains</a:t>
            </a:r>
          </a:p>
        </p:txBody>
      </p:sp>
    </p:spTree>
    <p:extLst>
      <p:ext uri="{BB962C8B-B14F-4D97-AF65-F5344CB8AC3E}">
        <p14:creationId xmlns:p14="http://schemas.microsoft.com/office/powerpoint/2010/main" val="23125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2339888"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Avalanche</a:t>
            </a:r>
          </a:p>
        </p:txBody>
      </p:sp>
      <p:sp>
        <p:nvSpPr>
          <p:cNvPr id="9" name="Rectangle 8">
            <a:extLst>
              <a:ext uri="{FF2B5EF4-FFF2-40B4-BE49-F238E27FC236}">
                <a16:creationId xmlns:a16="http://schemas.microsoft.com/office/drawing/2014/main" id="{13F9CA49-8E4E-4D6A-8163-EE419D23AE03}"/>
              </a:ext>
            </a:extLst>
          </p:cNvPr>
          <p:cNvSpPr/>
          <p:nvPr/>
        </p:nvSpPr>
        <p:spPr>
          <a:xfrm>
            <a:off x="755651" y="2062465"/>
            <a:ext cx="2339888" cy="3046988"/>
          </a:xfrm>
          <a:prstGeom prst="rect">
            <a:avLst/>
          </a:prstGeom>
        </p:spPr>
        <p:txBody>
          <a:bodyPr wrap="square" lIns="0" tIns="0" rIns="0" bIns="0">
            <a:spAutoFit/>
          </a:bodyPr>
          <a:lstStyle/>
          <a:p>
            <a:pPr algn="ctr"/>
            <a:r>
              <a:rPr lang="en-GB" dirty="0"/>
              <a:t>Is a huge mass of moving snow, they can contain millions </a:t>
            </a:r>
            <a:br>
              <a:rPr lang="en-GB" dirty="0"/>
            </a:br>
            <a:r>
              <a:rPr lang="en-GB" dirty="0"/>
              <a:t>of tonnes of snow </a:t>
            </a:r>
            <a:br>
              <a:rPr lang="en-GB" dirty="0"/>
            </a:br>
            <a:r>
              <a:rPr lang="en-GB" dirty="0"/>
              <a:t>and move over 300 kilometres an hour. They are normally triggered by a small shock. The snow will destroy everything in its path.</a:t>
            </a:r>
          </a:p>
        </p:txBody>
      </p:sp>
      <p:sp>
        <p:nvSpPr>
          <p:cNvPr id="12" name="Rectangle 11">
            <a:extLst>
              <a:ext uri="{FF2B5EF4-FFF2-40B4-BE49-F238E27FC236}">
                <a16:creationId xmlns:a16="http://schemas.microsoft.com/office/drawing/2014/main" id="{7CD54B2F-3627-49E2-891B-B2AC271EC3A9}"/>
              </a:ext>
            </a:extLst>
          </p:cNvPr>
          <p:cNvSpPr/>
          <p:nvPr/>
        </p:nvSpPr>
        <p:spPr>
          <a:xfrm>
            <a:off x="3484182" y="1473201"/>
            <a:ext cx="2339888"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Altitude Sickness</a:t>
            </a:r>
          </a:p>
        </p:txBody>
      </p:sp>
      <p:sp>
        <p:nvSpPr>
          <p:cNvPr id="13" name="Rectangle 12">
            <a:extLst>
              <a:ext uri="{FF2B5EF4-FFF2-40B4-BE49-F238E27FC236}">
                <a16:creationId xmlns:a16="http://schemas.microsoft.com/office/drawing/2014/main" id="{717C91F6-FD21-4BF3-9B87-7AFDCECD6034}"/>
              </a:ext>
            </a:extLst>
          </p:cNvPr>
          <p:cNvSpPr/>
          <p:nvPr/>
        </p:nvSpPr>
        <p:spPr>
          <a:xfrm>
            <a:off x="3275590" y="2062465"/>
            <a:ext cx="2772873" cy="3600986"/>
          </a:xfrm>
          <a:prstGeom prst="rect">
            <a:avLst/>
          </a:prstGeom>
        </p:spPr>
        <p:txBody>
          <a:bodyPr wrap="square" lIns="0" tIns="0" rIns="0" bIns="0">
            <a:spAutoFit/>
          </a:bodyPr>
          <a:lstStyle/>
          <a:p>
            <a:pPr algn="ctr"/>
            <a:r>
              <a:rPr lang="en-GB" dirty="0"/>
              <a:t>The higher up the mountain you are, the thinner the air is. This means that a climber will have to take more breaths to get the same amount of oxygen as they would get if they were on the ground. Climbers can become dizzy, short of breath and tired when walking in high altitudes; this </a:t>
            </a:r>
            <a:r>
              <a:rPr lang="en-GB"/>
              <a:t>is known </a:t>
            </a:r>
            <a:r>
              <a:rPr lang="en-GB" dirty="0"/>
              <a:t>as altitude sickness.</a:t>
            </a:r>
          </a:p>
        </p:txBody>
      </p:sp>
      <p:sp>
        <p:nvSpPr>
          <p:cNvPr id="14" name="Rectangle 13">
            <a:extLst>
              <a:ext uri="{FF2B5EF4-FFF2-40B4-BE49-F238E27FC236}">
                <a16:creationId xmlns:a16="http://schemas.microsoft.com/office/drawing/2014/main" id="{3C35152E-317D-4467-94DC-FCF157FF1273}"/>
              </a:ext>
            </a:extLst>
          </p:cNvPr>
          <p:cNvSpPr/>
          <p:nvPr/>
        </p:nvSpPr>
        <p:spPr>
          <a:xfrm>
            <a:off x="6048463" y="1473201"/>
            <a:ext cx="2339888"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Cold Kills</a:t>
            </a:r>
          </a:p>
        </p:txBody>
      </p:sp>
      <p:sp>
        <p:nvSpPr>
          <p:cNvPr id="15" name="Rectangle 14">
            <a:extLst>
              <a:ext uri="{FF2B5EF4-FFF2-40B4-BE49-F238E27FC236}">
                <a16:creationId xmlns:a16="http://schemas.microsoft.com/office/drawing/2014/main" id="{7FA98056-872D-47FE-9F8E-1D274CEE509E}"/>
              </a:ext>
            </a:extLst>
          </p:cNvPr>
          <p:cNvSpPr/>
          <p:nvPr/>
        </p:nvSpPr>
        <p:spPr>
          <a:xfrm>
            <a:off x="6260247" y="2062465"/>
            <a:ext cx="1916319" cy="2215991"/>
          </a:xfrm>
          <a:prstGeom prst="rect">
            <a:avLst/>
          </a:prstGeom>
        </p:spPr>
        <p:txBody>
          <a:bodyPr wrap="square" lIns="0" tIns="0" rIns="0" bIns="0">
            <a:spAutoFit/>
          </a:bodyPr>
          <a:lstStyle/>
          <a:p>
            <a:pPr algn="ctr"/>
            <a:r>
              <a:rPr lang="en-GB" dirty="0"/>
              <a:t>Climbers can get frost bite and hypothermia from the severe cold on a mountain. Both of these illnesses can kill if not treated quickly.</a:t>
            </a:r>
          </a:p>
        </p:txBody>
      </p:sp>
      <p:sp>
        <p:nvSpPr>
          <p:cNvPr id="18" name="Title 20">
            <a:extLst>
              <a:ext uri="{FF2B5EF4-FFF2-40B4-BE49-F238E27FC236}">
                <a16:creationId xmlns:a16="http://schemas.microsoft.com/office/drawing/2014/main" id="{09F4824C-5E48-4989-89BE-333E928BAF5B}"/>
              </a:ext>
            </a:extLst>
          </p:cNvPr>
          <p:cNvSpPr>
            <a:spLocks noGrp="1"/>
          </p:cNvSpPr>
          <p:nvPr>
            <p:ph type="title"/>
          </p:nvPr>
        </p:nvSpPr>
        <p:spPr>
          <a:xfrm>
            <a:off x="457198" y="478895"/>
            <a:ext cx="8220075" cy="994306"/>
          </a:xfrm>
        </p:spPr>
        <p:txBody>
          <a:bodyPr/>
          <a:lstStyle/>
          <a:p>
            <a:r>
              <a:rPr lang="en-GB" sz="3600" dirty="0">
                <a:latin typeface="+mn-lt"/>
              </a:rPr>
              <a:t>Danger on the Slopes</a:t>
            </a:r>
          </a:p>
        </p:txBody>
      </p:sp>
      <p:pic>
        <p:nvPicPr>
          <p:cNvPr id="4" name="Picture 3">
            <a:extLst>
              <a:ext uri="{FF2B5EF4-FFF2-40B4-BE49-F238E27FC236}">
                <a16:creationId xmlns:a16="http://schemas.microsoft.com/office/drawing/2014/main" id="{8A39E4C3-C5AD-4305-9B3B-D02A49291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909" y="4546806"/>
            <a:ext cx="2978091" cy="3013366"/>
          </a:xfrm>
          <a:prstGeom prst="rect">
            <a:avLst/>
          </a:prstGeom>
        </p:spPr>
      </p:pic>
    </p:spTree>
    <p:extLst>
      <p:ext uri="{BB962C8B-B14F-4D97-AF65-F5344CB8AC3E}">
        <p14:creationId xmlns:p14="http://schemas.microsoft.com/office/powerpoint/2010/main" val="31630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53</TotalTime>
  <Words>492</Words>
  <Application>Microsoft Office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Twinkl</vt:lpstr>
      <vt:lpstr>Calibri</vt:lpstr>
      <vt:lpstr>Arial</vt:lpstr>
      <vt:lpstr>Office Theme</vt:lpstr>
      <vt:lpstr>PowerPoint Presentation</vt:lpstr>
      <vt:lpstr>What is a mountain?</vt:lpstr>
      <vt:lpstr>Famous Mountains</vt:lpstr>
      <vt:lpstr>Famous Mountains</vt:lpstr>
      <vt:lpstr>Mountains</vt:lpstr>
      <vt:lpstr>Danger on the Slopes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9</cp:revision>
  <dcterms:created xsi:type="dcterms:W3CDTF">2020-06-23T04:38:33Z</dcterms:created>
  <dcterms:modified xsi:type="dcterms:W3CDTF">2020-06-24T05:20:59Z</dcterms:modified>
</cp:coreProperties>
</file>