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3"/>
  </p:handoutMasterIdLst>
  <p:sldIdLst>
    <p:sldId id="261" r:id="rId2"/>
    <p:sldId id="258" r:id="rId3"/>
    <p:sldId id="263" r:id="rId4"/>
    <p:sldId id="269" r:id="rId5"/>
    <p:sldId id="276" r:id="rId6"/>
    <p:sldId id="279" r:id="rId7"/>
    <p:sldId id="281" r:id="rId8"/>
    <p:sldId id="282" r:id="rId9"/>
    <p:sldId id="280" r:id="rId10"/>
    <p:sldId id="283" r:id="rId11"/>
    <p:sldId id="274" r:id="rId12"/>
  </p:sldIdLst>
  <p:sldSz cx="9144000" cy="6858000" type="screen4x3"/>
  <p:notesSz cx="6858000" cy="9144000"/>
  <p:embeddedFontLst>
    <p:embeddedFont>
      <p:font typeface="Adobe Devanagari" panose="02040503050201020203" pitchFamily="18" charset="0"/>
      <p:regular r:id="rId14"/>
      <p:bold r:id="rId15"/>
      <p:italic r:id="rId16"/>
      <p:boldItalic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Preplay" panose="02000503000000020004" pitchFamily="50" charset="0"/>
      <p:regular r:id="rId24"/>
      <p:bold r:id="rId25"/>
      <p:italic r:id="rId26"/>
      <p:boldItalic r:id="rId27"/>
    </p:embeddedFont>
    <p:embeddedFont>
      <p:font typeface="Sassoon Infant Md" panose="02000603050000020003" pitchFamily="50" charset="0"/>
      <p:regular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65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F6"/>
    <a:srgbClr val="43FFE4"/>
    <a:srgbClr val="AEAEAE"/>
    <a:srgbClr val="FFA056"/>
    <a:srgbClr val="648142"/>
    <a:srgbClr val="7E8B6F"/>
    <a:srgbClr val="FFB260"/>
    <a:srgbClr val="FFC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17"/>
        <p:guide orient="horz" pos="3997"/>
        <p:guide pos="5465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53C88D-AFAB-40EB-AFBB-08166693A6D4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40D2CC-DE8C-4129-A529-F790C00C5A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5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91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80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0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27tfg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tm487h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613025" y="6461125"/>
            <a:ext cx="3917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itchFamily="50" charset="0"/>
              </a:rPr>
              <a:t>Geography</a:t>
            </a:r>
            <a:r>
              <a:rPr lang="en-GB" altLang="en-US" sz="800">
                <a:solidFill>
                  <a:schemeClr val="bg1"/>
                </a:solidFill>
                <a:latin typeface="BPreplay" pitchFamily="50" charset="0"/>
              </a:rPr>
              <a:t> | Year 5 | Magnificent Mountains | Features of Mountains | Lesson 3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Magnificent Mountains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smtClean="0"/>
              <a:t>Geography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638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Success Criteria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Aim</a:t>
            </a:r>
          </a:p>
        </p:txBody>
      </p:sp>
      <p:sp>
        <p:nvSpPr>
          <p:cNvPr id="1639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describe the key features of a mountain range.</a:t>
            </a:r>
          </a:p>
        </p:txBody>
      </p:sp>
      <p:sp>
        <p:nvSpPr>
          <p:cNvPr id="1639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/>
              <a:t>I can tell you that not all mountains look the same.</a:t>
            </a:r>
          </a:p>
          <a:p>
            <a:pPr eaLnBrk="1" hangingPunct="1"/>
            <a:r>
              <a:rPr lang="en-GB" altLang="en-US"/>
              <a:t>I can identify a valley and the summit, foot and slope of a mountain.</a:t>
            </a:r>
          </a:p>
          <a:p>
            <a:pPr eaLnBrk="1" hangingPunct="1"/>
            <a:r>
              <a:rPr lang="en-GB" altLang="en-US"/>
              <a:t>I can identify an outcrop, a ridge, the tree line and the snow line.</a:t>
            </a:r>
          </a:p>
          <a:p>
            <a:pPr eaLnBrk="1" hangingPunct="1"/>
            <a:r>
              <a:rPr lang="en-GB" altLang="en-US"/>
              <a:t>I can identify a plateau.</a:t>
            </a:r>
          </a:p>
          <a:p>
            <a:pPr eaLnBrk="1" hangingPunct="1"/>
            <a:r>
              <a:rPr lang="en-GB" altLang="en-US"/>
              <a:t>I can draw a mountain range including the key features I have identified.</a:t>
            </a:r>
          </a:p>
        </p:txBody>
      </p:sp>
      <p:pic>
        <p:nvPicPr>
          <p:cNvPr id="1639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912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78313" y="5830888"/>
            <a:ext cx="587375" cy="155575"/>
          </a:xfrm>
          <a:prstGeom prst="roundRect">
            <a:avLst/>
          </a:prstGeom>
          <a:solidFill>
            <a:srgbClr val="6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5" name="Twinkl Logo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describe the key features of a mountain range.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/>
              <a:t>I can tell you that not all mountains look the same.</a:t>
            </a:r>
          </a:p>
          <a:p>
            <a:pPr eaLnBrk="1" hangingPunct="1"/>
            <a:r>
              <a:rPr lang="en-GB" altLang="en-US"/>
              <a:t>I can identify a valley and the summit, foot and slope of a mountain.</a:t>
            </a:r>
          </a:p>
          <a:p>
            <a:pPr eaLnBrk="1" hangingPunct="1"/>
            <a:r>
              <a:rPr lang="en-GB" altLang="en-US"/>
              <a:t>I can identify an outcrop, a ridge, the tree line and the snow line.</a:t>
            </a:r>
          </a:p>
          <a:p>
            <a:pPr eaLnBrk="1" hangingPunct="1"/>
            <a:r>
              <a:rPr lang="en-GB" altLang="en-US"/>
              <a:t>I can identify a plateau.</a:t>
            </a:r>
          </a:p>
          <a:p>
            <a:pPr eaLnBrk="1" hangingPunct="1"/>
            <a:r>
              <a:rPr lang="en-GB" altLang="en-US"/>
              <a:t>I can draw a mountain range including the key features I have identified.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7675" y="1778000"/>
            <a:ext cx="8248650" cy="3679825"/>
          </a:xfrm>
          <a:prstGeom prst="rect">
            <a:avLst/>
          </a:prstGeom>
          <a:solidFill>
            <a:srgbClr val="B0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691063" y="1778000"/>
            <a:ext cx="3697287" cy="3479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90538" y="728663"/>
            <a:ext cx="817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Draw It!</a:t>
            </a:r>
          </a:p>
        </p:txBody>
      </p:sp>
      <p:pic>
        <p:nvPicPr>
          <p:cNvPr id="10245" name="Pai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912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11"/>
          <p:cNvGrpSpPr>
            <a:grpSpLocks/>
          </p:cNvGrpSpPr>
          <p:nvPr/>
        </p:nvGrpSpPr>
        <p:grpSpPr bwMode="auto">
          <a:xfrm>
            <a:off x="755650" y="2290763"/>
            <a:ext cx="3092450" cy="2654300"/>
            <a:chOff x="755650" y="1961542"/>
            <a:chExt cx="2882900" cy="2653628"/>
          </a:xfrm>
        </p:grpSpPr>
        <p:sp>
          <p:nvSpPr>
            <p:cNvPr id="10248" name="Rectangle 15"/>
            <p:cNvSpPr>
              <a:spLocks noChangeArrowheads="1"/>
            </p:cNvSpPr>
            <p:nvPr/>
          </p:nvSpPr>
          <p:spPr bwMode="auto">
            <a:xfrm>
              <a:off x="755650" y="1961542"/>
              <a:ext cx="2882900" cy="369332"/>
            </a:xfrm>
            <a:prstGeom prst="rect">
              <a:avLst/>
            </a:prstGeom>
            <a:solidFill>
              <a:srgbClr val="43F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Draw a mountain.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650" y="2580510"/>
              <a:ext cx="2882900" cy="113794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n-lt"/>
                </a:rPr>
                <a:t>Show your picture to </a:t>
              </a:r>
              <a:br>
                <a:rPr lang="en-GB" b="1" dirty="0">
                  <a:latin typeface="+mn-lt"/>
                </a:rPr>
              </a:br>
              <a:r>
                <a:rPr lang="en-GB" b="1" dirty="0">
                  <a:latin typeface="+mn-lt"/>
                </a:rPr>
                <a:t>your partner.  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How are your drawings similar?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What differences are there?</a:t>
              </a:r>
            </a:p>
          </p:txBody>
        </p:sp>
        <p:sp>
          <p:nvSpPr>
            <p:cNvPr id="10250" name="Rectangle 17"/>
            <p:cNvSpPr>
              <a:spLocks noChangeArrowheads="1"/>
            </p:cNvSpPr>
            <p:nvPr/>
          </p:nvSpPr>
          <p:spPr bwMode="auto">
            <a:xfrm>
              <a:off x="755650" y="3968839"/>
              <a:ext cx="28829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Do all mountains look </a:t>
              </a:r>
              <a:br>
                <a:rPr lang="en-GB" altLang="en-US">
                  <a:solidFill>
                    <a:schemeClr val="tx1"/>
                  </a:solidFill>
                </a:rPr>
              </a:br>
              <a:r>
                <a:rPr lang="en-GB" altLang="en-US">
                  <a:solidFill>
                    <a:schemeClr val="tx1"/>
                  </a:solidFill>
                </a:rPr>
                <a:t>the same?</a:t>
              </a:r>
            </a:p>
          </p:txBody>
        </p:sp>
      </p:grpSp>
      <p:pic>
        <p:nvPicPr>
          <p:cNvPr id="1024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1775"/>
            <a:ext cx="515461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42913" y="1539875"/>
            <a:ext cx="8247062" cy="4333875"/>
          </a:xfrm>
          <a:prstGeom prst="rect">
            <a:avLst/>
          </a:prstGeom>
          <a:solidFill>
            <a:srgbClr val="B0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90538" y="728663"/>
            <a:ext cx="817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Different Shapes</a:t>
            </a:r>
          </a:p>
        </p:txBody>
      </p:sp>
      <p:pic>
        <p:nvPicPr>
          <p:cNvPr id="11268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537" r="1173"/>
          <a:stretch>
            <a:fillRect/>
          </a:stretch>
        </p:blipFill>
        <p:spPr bwMode="auto">
          <a:xfrm>
            <a:off x="4481513" y="1539875"/>
            <a:ext cx="42148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1925638" y="6224588"/>
            <a:ext cx="5292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FFA056"/>
                </a:solidFill>
                <a:latin typeface="BPreplay" pitchFamily="50" charset="0"/>
              </a:rPr>
              <a:t>Photo courtesy of MaxGag, Alexander Mkhitaryan, Cessna 206, PhillipC, eleepphotography, vijaykiran (@flickr.com) - granted under creative commons licence - attribution</a:t>
            </a:r>
          </a:p>
        </p:txBody>
      </p:sp>
      <p:grpSp>
        <p:nvGrpSpPr>
          <p:cNvPr id="11270" name="Group 5"/>
          <p:cNvGrpSpPr>
            <a:grpSpLocks/>
          </p:cNvGrpSpPr>
          <p:nvPr/>
        </p:nvGrpSpPr>
        <p:grpSpPr bwMode="auto">
          <a:xfrm>
            <a:off x="750888" y="2536825"/>
            <a:ext cx="3422650" cy="1354138"/>
            <a:chOff x="750887" y="2576958"/>
            <a:chExt cx="3422526" cy="1354616"/>
          </a:xfrm>
        </p:grpSpPr>
        <p:sp>
          <p:nvSpPr>
            <p:cNvPr id="4" name="Rectangle 3"/>
            <p:cNvSpPr/>
            <p:nvPr/>
          </p:nvSpPr>
          <p:spPr>
            <a:xfrm>
              <a:off x="755649" y="2576958"/>
              <a:ext cx="3411414" cy="614580"/>
            </a:xfrm>
            <a:prstGeom prst="rect">
              <a:avLst/>
            </a:prstGeom>
            <a:solidFill>
              <a:srgbClr val="43F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0887" y="2584899"/>
              <a:ext cx="3422526" cy="13466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atin typeface="+mn-lt"/>
                </a:rPr>
                <a:t>Did the mountains look like</a:t>
              </a:r>
              <a:br>
                <a:rPr lang="en-GB" sz="1600" b="1" dirty="0">
                  <a:latin typeface="+mn-lt"/>
                </a:rPr>
              </a:br>
              <a:r>
                <a:rPr lang="en-GB" sz="1600" b="1" dirty="0">
                  <a:latin typeface="+mn-lt"/>
                </a:rPr>
                <a:t>your drawing?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50" b="1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How are your drawings similar?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What differences are there?</a:t>
              </a:r>
            </a:p>
          </p:txBody>
        </p:sp>
      </p:grpSp>
      <p:grpSp>
        <p:nvGrpSpPr>
          <p:cNvPr id="11271" name="Group 4"/>
          <p:cNvGrpSpPr>
            <a:grpSpLocks/>
          </p:cNvGrpSpPr>
          <p:nvPr/>
        </p:nvGrpSpPr>
        <p:grpSpPr bwMode="auto">
          <a:xfrm>
            <a:off x="755650" y="4133850"/>
            <a:ext cx="3424238" cy="1597025"/>
            <a:chOff x="742894" y="4030596"/>
            <a:chExt cx="3424569" cy="1596209"/>
          </a:xfrm>
        </p:grpSpPr>
        <p:sp>
          <p:nvSpPr>
            <p:cNvPr id="11" name="Rectangle 10"/>
            <p:cNvSpPr/>
            <p:nvPr/>
          </p:nvSpPr>
          <p:spPr>
            <a:xfrm>
              <a:off x="755595" y="4030596"/>
              <a:ext cx="3399167" cy="366526"/>
            </a:xfrm>
            <a:prstGeom prst="rect">
              <a:avLst/>
            </a:prstGeom>
            <a:solidFill>
              <a:srgbClr val="43F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2894" y="4033769"/>
              <a:ext cx="3424569" cy="15930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atin typeface="+mn-lt"/>
                </a:rPr>
                <a:t>Were all the mountains the same?</a:t>
              </a:r>
              <a:br>
                <a:rPr lang="en-GB" sz="1600" b="1" dirty="0">
                  <a:latin typeface="+mn-lt"/>
                </a:rPr>
              </a:br>
              <a:endParaRPr lang="en-GB" sz="1750" b="1" dirty="0">
                <a:latin typeface="+mn-lt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Some were single summits, some were in groups.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Some were smooth-edged and some were rockier.</a:t>
              </a:r>
            </a:p>
          </p:txBody>
        </p:sp>
      </p:grpSp>
      <p:sp>
        <p:nvSpPr>
          <p:cNvPr id="18" name="Rectangle 17">
            <a:hlinkClick r:id="rId3"/>
          </p:cNvPr>
          <p:cNvSpPr/>
          <p:nvPr/>
        </p:nvSpPr>
        <p:spPr>
          <a:xfrm>
            <a:off x="768350" y="1793875"/>
            <a:ext cx="2863850" cy="361950"/>
          </a:xfrm>
          <a:prstGeom prst="rect">
            <a:avLst/>
          </a:prstGeom>
          <a:solidFill>
            <a:srgbClr val="43FFE4"/>
          </a:solidFill>
          <a:ln w="38100">
            <a:solidFill>
              <a:schemeClr val="bg1"/>
            </a:solidFill>
          </a:ln>
        </p:spPr>
        <p:txBody>
          <a:bodyPr lIns="108000" r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50" b="1" dirty="0">
                <a:latin typeface="+mn-lt"/>
              </a:rPr>
              <a:t>Watch this video clip.</a:t>
            </a:r>
          </a:p>
        </p:txBody>
      </p:sp>
      <p:pic>
        <p:nvPicPr>
          <p:cNvPr id="11273" name="Picture 1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619250"/>
            <a:ext cx="7048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8"/>
          <a:stretch>
            <a:fillRect/>
          </a:stretch>
        </p:blipFill>
        <p:spPr bwMode="auto">
          <a:xfrm>
            <a:off x="452438" y="1539875"/>
            <a:ext cx="82438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490538" y="728663"/>
            <a:ext cx="817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Different Shapes</a:t>
            </a:r>
          </a:p>
        </p:txBody>
      </p:sp>
      <p:sp>
        <p:nvSpPr>
          <p:cNvPr id="16" name="Rectangle 15">
            <a:hlinkClick r:id="rId3"/>
          </p:cNvPr>
          <p:cNvSpPr/>
          <p:nvPr/>
        </p:nvSpPr>
        <p:spPr>
          <a:xfrm>
            <a:off x="1819275" y="4406900"/>
            <a:ext cx="5681663" cy="361950"/>
          </a:xfrm>
          <a:prstGeom prst="rect">
            <a:avLst/>
          </a:prstGeom>
          <a:solidFill>
            <a:srgbClr val="43FFE4"/>
          </a:solidFill>
          <a:ln w="38100">
            <a:solidFill>
              <a:schemeClr val="bg1"/>
            </a:solidFill>
          </a:ln>
        </p:spPr>
        <p:txBody>
          <a:bodyPr lIns="108000" r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50" b="1" dirty="0">
                <a:latin typeface="+mn-lt"/>
              </a:rPr>
              <a:t>Watch this video clip.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6238" y="5114925"/>
            <a:ext cx="5859462" cy="361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50" b="1" dirty="0">
                <a:latin typeface="+mn-lt"/>
              </a:rPr>
              <a:t>What is different about this mountain?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655763" y="6224588"/>
            <a:ext cx="5832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FFA056"/>
                </a:solidFill>
                <a:latin typeface="BPreplay" pitchFamily="50" charset="0"/>
              </a:rPr>
              <a:t>Photo courtesy of MaxGag, Alexander Mkhitaryan, Cessna 206, PhillipC, eleepphotography, vijaykiran, Paulo Fassina (@flickr.com) - granted under creative commons licence - attribution</a:t>
            </a:r>
          </a:p>
        </p:txBody>
      </p:sp>
      <p:pic>
        <p:nvPicPr>
          <p:cNvPr id="12295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191000"/>
            <a:ext cx="7921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  <a:endParaRPr lang="en-GB" sz="1350" dirty="0"/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25463" y="534988"/>
            <a:ext cx="817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Key Features</a:t>
            </a:r>
          </a:p>
        </p:txBody>
      </p:sp>
      <p:pic>
        <p:nvPicPr>
          <p:cNvPr id="13316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82613" y="2022475"/>
            <a:ext cx="2243137" cy="1868488"/>
            <a:chOff x="582701" y="2021742"/>
            <a:chExt cx="2242358" cy="1869544"/>
          </a:xfrm>
        </p:grpSpPr>
        <p:sp>
          <p:nvSpPr>
            <p:cNvPr id="7" name="Oval 6"/>
            <p:cNvSpPr/>
            <p:nvPr/>
          </p:nvSpPr>
          <p:spPr>
            <a:xfrm>
              <a:off x="2733016" y="3799159"/>
              <a:ext cx="92043" cy="9212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0" name="Straight Connector 19"/>
            <p:cNvCxnSpPr>
              <a:stCxn id="10" idx="2"/>
              <a:endCxn id="7" idx="1"/>
            </p:cNvCxnSpPr>
            <p:nvPr/>
          </p:nvCxnSpPr>
          <p:spPr>
            <a:xfrm>
              <a:off x="1469805" y="2914421"/>
              <a:ext cx="1275907" cy="8974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82701" y="2021742"/>
              <a:ext cx="1772621" cy="8926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snow line</a:t>
              </a:r>
              <a:endParaRPr lang="en-GB" altLang="en-US" sz="1300" b="1" dirty="0">
                <a:latin typeface="+mj-lt"/>
                <a:cs typeface="Arial" pitchFamily="34" charset="0"/>
              </a:endParaRP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Above here snow and ice cover the mountain all year.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803525" y="1573213"/>
            <a:ext cx="1847850" cy="2686050"/>
            <a:chOff x="2803707" y="1573076"/>
            <a:chExt cx="1847676" cy="2685868"/>
          </a:xfrm>
        </p:grpSpPr>
        <p:sp>
          <p:nvSpPr>
            <p:cNvPr id="13" name="Rectangle 12"/>
            <p:cNvSpPr/>
            <p:nvPr/>
          </p:nvSpPr>
          <p:spPr>
            <a:xfrm>
              <a:off x="2803707" y="1573076"/>
              <a:ext cx="1847676" cy="6921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outcrop</a:t>
              </a: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A rock formation visible from the surface.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652940" y="4166875"/>
              <a:ext cx="92066" cy="92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" name="Straight Connector 25"/>
            <p:cNvCxnSpPr>
              <a:stCxn id="13" idx="2"/>
              <a:endCxn id="25" idx="0"/>
            </p:cNvCxnSpPr>
            <p:nvPr/>
          </p:nvCxnSpPr>
          <p:spPr>
            <a:xfrm flipH="1">
              <a:off x="3698973" y="2265179"/>
              <a:ext cx="28572" cy="190169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2613" y="4389438"/>
            <a:ext cx="1790700" cy="1325562"/>
            <a:chOff x="582700" y="4389084"/>
            <a:chExt cx="1790787" cy="1326642"/>
          </a:xfrm>
        </p:grpSpPr>
        <p:sp>
          <p:nvSpPr>
            <p:cNvPr id="11" name="Rectangle 10"/>
            <p:cNvSpPr/>
            <p:nvPr/>
          </p:nvSpPr>
          <p:spPr>
            <a:xfrm>
              <a:off x="582700" y="5023012"/>
              <a:ext cx="1790787" cy="692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tree line</a:t>
              </a: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The highest point forests are found.</a:t>
              </a:r>
            </a:p>
          </p:txBody>
        </p:sp>
        <p:cxnSp>
          <p:nvCxnSpPr>
            <p:cNvPr id="29" name="Straight Connector 28"/>
            <p:cNvCxnSpPr>
              <a:endCxn id="11" idx="0"/>
            </p:cNvCxnSpPr>
            <p:nvPr/>
          </p:nvCxnSpPr>
          <p:spPr>
            <a:xfrm>
              <a:off x="1328861" y="4431981"/>
              <a:ext cx="149232" cy="5910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293935" y="4389084"/>
              <a:ext cx="92079" cy="9215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824288" y="2767013"/>
            <a:ext cx="1847850" cy="2349500"/>
            <a:chOff x="3824936" y="2767733"/>
            <a:chExt cx="1847676" cy="2348085"/>
          </a:xfrm>
        </p:grpSpPr>
        <p:sp>
          <p:nvSpPr>
            <p:cNvPr id="14" name="Rectangle 13"/>
            <p:cNvSpPr/>
            <p:nvPr/>
          </p:nvSpPr>
          <p:spPr>
            <a:xfrm>
              <a:off x="3824936" y="2767733"/>
              <a:ext cx="1847676" cy="691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valley</a:t>
              </a: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The area of low land between mountains.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531306" y="5023798"/>
              <a:ext cx="92066" cy="9202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32" name="Straight Connector 31"/>
            <p:cNvCxnSpPr>
              <a:stCxn id="14" idx="2"/>
              <a:endCxn id="31" idx="0"/>
            </p:cNvCxnSpPr>
            <p:nvPr/>
          </p:nvCxnSpPr>
          <p:spPr>
            <a:xfrm flipH="1">
              <a:off x="4577340" y="3459466"/>
              <a:ext cx="171434" cy="156433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63588" y="1077913"/>
            <a:ext cx="2038350" cy="2000250"/>
            <a:chOff x="764251" y="1077133"/>
            <a:chExt cx="2037121" cy="2001296"/>
          </a:xfrm>
        </p:grpSpPr>
        <p:sp>
          <p:nvSpPr>
            <p:cNvPr id="5" name="Rectangle 4"/>
            <p:cNvSpPr/>
            <p:nvPr/>
          </p:nvSpPr>
          <p:spPr>
            <a:xfrm>
              <a:off x="764251" y="1077133"/>
              <a:ext cx="1848322" cy="4923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summit</a:t>
              </a:r>
              <a:endParaRPr lang="en-GB" altLang="en-US" sz="1300" b="1" dirty="0">
                <a:latin typeface="+mj-lt"/>
                <a:cs typeface="Arial" pitchFamily="34" charset="0"/>
              </a:endParaRP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The top of a mountain.</a:t>
              </a:r>
              <a:endParaRPr lang="en-GB" altLang="en-US" sz="1300" dirty="0">
                <a:latin typeface="+mn-lt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709353" y="2986306"/>
              <a:ext cx="92019" cy="9212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4" name="Straight Connector 43"/>
            <p:cNvCxnSpPr>
              <a:endCxn id="43" idx="0"/>
            </p:cNvCxnSpPr>
            <p:nvPr/>
          </p:nvCxnSpPr>
          <p:spPr>
            <a:xfrm>
              <a:off x="2298437" y="1579045"/>
              <a:ext cx="456924" cy="14072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665913" y="2400300"/>
            <a:ext cx="1876425" cy="1366838"/>
            <a:chOff x="6666006" y="2399654"/>
            <a:chExt cx="1876074" cy="1367675"/>
          </a:xfrm>
        </p:grpSpPr>
        <p:sp>
          <p:nvSpPr>
            <p:cNvPr id="15" name="Rectangle 14"/>
            <p:cNvSpPr/>
            <p:nvPr/>
          </p:nvSpPr>
          <p:spPr>
            <a:xfrm>
              <a:off x="6694576" y="2399654"/>
              <a:ext cx="1847504" cy="692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plateau</a:t>
              </a: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An area of flat, high ground.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666006" y="3675198"/>
              <a:ext cx="92058" cy="9213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8" name="Straight Connector 47"/>
            <p:cNvCxnSpPr>
              <a:stCxn id="15" idx="2"/>
              <a:endCxn id="47" idx="7"/>
            </p:cNvCxnSpPr>
            <p:nvPr/>
          </p:nvCxnSpPr>
          <p:spPr>
            <a:xfrm flipH="1">
              <a:off x="6745366" y="3092228"/>
              <a:ext cx="872962" cy="59567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848225" y="4902200"/>
            <a:ext cx="1847850" cy="1376363"/>
            <a:chOff x="4848893" y="4902930"/>
            <a:chExt cx="1847676" cy="1375460"/>
          </a:xfrm>
        </p:grpSpPr>
        <p:sp>
          <p:nvSpPr>
            <p:cNvPr id="12" name="Rectangle 11"/>
            <p:cNvSpPr/>
            <p:nvPr/>
          </p:nvSpPr>
          <p:spPr>
            <a:xfrm>
              <a:off x="4848893" y="5585107"/>
              <a:ext cx="1847676" cy="6932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foot</a:t>
              </a: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The bottom of the mountain.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960038" y="4902930"/>
              <a:ext cx="93654" cy="9201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2" name="Straight Connector 51"/>
            <p:cNvCxnSpPr>
              <a:stCxn id="51" idx="3"/>
              <a:endCxn id="12" idx="0"/>
            </p:cNvCxnSpPr>
            <p:nvPr/>
          </p:nvCxnSpPr>
          <p:spPr>
            <a:xfrm flipH="1">
              <a:off x="5772731" y="4982253"/>
              <a:ext cx="201594" cy="60285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50988" y="3830638"/>
            <a:ext cx="2767012" cy="1884362"/>
            <a:chOff x="1550648" y="3829878"/>
            <a:chExt cx="2767439" cy="1885847"/>
          </a:xfrm>
        </p:grpSpPr>
        <p:sp>
          <p:nvSpPr>
            <p:cNvPr id="18" name="Rectangle 17"/>
            <p:cNvSpPr/>
            <p:nvPr/>
          </p:nvSpPr>
          <p:spPr>
            <a:xfrm>
              <a:off x="2469952" y="5023030"/>
              <a:ext cx="1848135" cy="692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ridge</a:t>
              </a: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A long, narrow, high section of land.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1550648" y="3829878"/>
              <a:ext cx="92089" cy="921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5" name="Straight Connector 54"/>
            <p:cNvCxnSpPr>
              <a:endCxn id="18" idx="0"/>
            </p:cNvCxnSpPr>
            <p:nvPr/>
          </p:nvCxnSpPr>
          <p:spPr>
            <a:xfrm>
              <a:off x="1628447" y="3902961"/>
              <a:ext cx="1765572" cy="112006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956175" y="1570038"/>
            <a:ext cx="1846263" cy="2846387"/>
            <a:chOff x="4955415" y="1569576"/>
            <a:chExt cx="1847676" cy="2846295"/>
          </a:xfrm>
        </p:grpSpPr>
        <p:sp>
          <p:nvSpPr>
            <p:cNvPr id="19" name="Rectangle 18"/>
            <p:cNvSpPr/>
            <p:nvPr/>
          </p:nvSpPr>
          <p:spPr>
            <a:xfrm>
              <a:off x="4955415" y="1569576"/>
              <a:ext cx="1847676" cy="6921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slope</a:t>
              </a: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An area of ground increasing in height.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5540062" y="4323799"/>
              <a:ext cx="92145" cy="9207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5609966" y="2242654"/>
              <a:ext cx="579881" cy="20859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756400" y="4119563"/>
            <a:ext cx="1798638" cy="2155825"/>
            <a:chOff x="6756470" y="4120060"/>
            <a:chExt cx="1798390" cy="2156025"/>
          </a:xfrm>
        </p:grpSpPr>
        <p:sp>
          <p:nvSpPr>
            <p:cNvPr id="17" name="Rectangle 16"/>
            <p:cNvSpPr/>
            <p:nvPr/>
          </p:nvSpPr>
          <p:spPr>
            <a:xfrm>
              <a:off x="6756470" y="5583871"/>
              <a:ext cx="1798390" cy="692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300" b="1" dirty="0">
                  <a:latin typeface="+mj-lt"/>
                  <a:ea typeface="Calibri" pitchFamily="34" charset="0"/>
                  <a:cs typeface="Adobe Devanagari" panose="02040503050201020203" pitchFamily="18" charset="0"/>
                </a:rPr>
                <a:t>face</a:t>
              </a:r>
            </a:p>
            <a:p>
              <a:pPr algn="ctr">
                <a:defRPr/>
              </a:pPr>
              <a:r>
                <a:rPr lang="en-GB" altLang="en-US" sz="1300" dirty="0">
                  <a:latin typeface="+mn-lt"/>
                  <a:ea typeface="Calibri" pitchFamily="34" charset="0"/>
                  <a:cs typeface="Adobe Devanagari" panose="02040503050201020203" pitchFamily="18" charset="0"/>
                </a:rPr>
                <a:t>The “side” of a mountain.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7192973" y="4120060"/>
              <a:ext cx="92062" cy="9208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65" name="Straight Connector 64"/>
            <p:cNvCxnSpPr>
              <a:endCxn id="17" idx="0"/>
            </p:cNvCxnSpPr>
            <p:nvPr/>
          </p:nvCxnSpPr>
          <p:spPr>
            <a:xfrm>
              <a:off x="7250115" y="4212144"/>
              <a:ext cx="406344" cy="137172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90538" y="728663"/>
            <a:ext cx="817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What Part is It?</a:t>
            </a:r>
          </a:p>
        </p:txBody>
      </p:sp>
      <p:pic>
        <p:nvPicPr>
          <p:cNvPr id="14339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912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704850" y="1765300"/>
            <a:ext cx="7727950" cy="3267075"/>
            <a:chOff x="705407" y="1662849"/>
            <a:chExt cx="7727292" cy="3266076"/>
          </a:xfrm>
        </p:grpSpPr>
        <p:sp>
          <p:nvSpPr>
            <p:cNvPr id="6" name="Rectangle 5"/>
            <p:cNvSpPr/>
            <p:nvPr/>
          </p:nvSpPr>
          <p:spPr>
            <a:xfrm>
              <a:off x="756203" y="1662849"/>
              <a:ext cx="7632050" cy="369775"/>
            </a:xfrm>
            <a:prstGeom prst="rect">
              <a:avLst/>
            </a:prstGeom>
            <a:solidFill>
              <a:srgbClr val="C1F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2" name="Rectangle 10"/>
            <p:cNvSpPr>
              <a:spLocks noChangeArrowheads="1"/>
            </p:cNvSpPr>
            <p:nvPr/>
          </p:nvSpPr>
          <p:spPr bwMode="auto">
            <a:xfrm>
              <a:off x="705407" y="1662849"/>
              <a:ext cx="7727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Can you draw an accurate diagram of some mountains including all the features?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140" y="2211956"/>
              <a:ext cx="3841423" cy="271696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4691" y="2211956"/>
              <a:ext cx="3843011" cy="271696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5243" y="2211956"/>
              <a:ext cx="3843010" cy="271696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5450" y="1778000"/>
            <a:ext cx="8270875" cy="3679825"/>
          </a:xfrm>
          <a:prstGeom prst="rect">
            <a:avLst/>
          </a:prstGeom>
          <a:solidFill>
            <a:srgbClr val="C1F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4691063" y="1778000"/>
            <a:ext cx="3697287" cy="3479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490538" y="728663"/>
            <a:ext cx="8172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Draw It… Again!</a:t>
            </a:r>
          </a:p>
        </p:txBody>
      </p:sp>
      <p:pic>
        <p:nvPicPr>
          <p:cNvPr id="15365" name="Pai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912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755650" y="2051050"/>
            <a:ext cx="3092450" cy="3133725"/>
            <a:chOff x="755650" y="1808849"/>
            <a:chExt cx="2882900" cy="3135188"/>
          </a:xfrm>
        </p:grpSpPr>
        <p:sp>
          <p:nvSpPr>
            <p:cNvPr id="15368" name="Rectangle 15"/>
            <p:cNvSpPr>
              <a:spLocks noChangeArrowheads="1"/>
            </p:cNvSpPr>
            <p:nvPr/>
          </p:nvSpPr>
          <p:spPr bwMode="auto">
            <a:xfrm>
              <a:off x="755650" y="1808849"/>
              <a:ext cx="2882900" cy="369332"/>
            </a:xfrm>
            <a:prstGeom prst="rect">
              <a:avLst/>
            </a:prstGeom>
            <a:solidFill>
              <a:srgbClr val="43F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Draw a mountain.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650" y="2391734"/>
              <a:ext cx="2882900" cy="141512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n-lt"/>
                </a:rPr>
                <a:t>Compare it to the picture you drew at the start of today’s lesson.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How are your drawings similar?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latin typeface="+mn-lt"/>
                </a:rPr>
                <a:t>What differences are there?</a:t>
              </a:r>
            </a:p>
          </p:txBody>
        </p:sp>
        <p:sp>
          <p:nvSpPr>
            <p:cNvPr id="15370" name="Rectangle 17"/>
            <p:cNvSpPr>
              <a:spLocks noChangeArrowheads="1"/>
            </p:cNvSpPr>
            <p:nvPr/>
          </p:nvSpPr>
          <p:spPr bwMode="auto">
            <a:xfrm>
              <a:off x="755650" y="4020707"/>
              <a:ext cx="2882900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Did you include some of the key features you have learnt about today?</a:t>
              </a:r>
            </a:p>
          </p:txBody>
        </p:sp>
      </p:grpSp>
      <p:pic>
        <p:nvPicPr>
          <p:cNvPr id="1536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1775"/>
            <a:ext cx="515461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448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Devanagari</vt:lpstr>
      <vt:lpstr>Sassoon Infant Rg</vt:lpstr>
      <vt:lpstr>Calibri</vt:lpstr>
      <vt:lpstr>BPreplay</vt:lpstr>
      <vt:lpstr>Arial</vt:lpstr>
      <vt:lpstr>Sassoon Infant Md</vt:lpstr>
      <vt:lpstr>Office Theme</vt:lpstr>
      <vt:lpstr>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Julie Millard</cp:lastModifiedBy>
  <cp:revision>111</cp:revision>
  <dcterms:created xsi:type="dcterms:W3CDTF">2014-10-01T16:09:27Z</dcterms:created>
  <dcterms:modified xsi:type="dcterms:W3CDTF">2020-07-08T13:38:19Z</dcterms:modified>
</cp:coreProperties>
</file>