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4"/>
  </p:handoutMasterIdLst>
  <p:sldIdLst>
    <p:sldId id="261" r:id="rId2"/>
    <p:sldId id="258" r:id="rId3"/>
    <p:sldId id="263" r:id="rId4"/>
    <p:sldId id="268" r:id="rId5"/>
    <p:sldId id="280" r:id="rId6"/>
    <p:sldId id="281" r:id="rId7"/>
    <p:sldId id="282" r:id="rId8"/>
    <p:sldId id="283" r:id="rId9"/>
    <p:sldId id="284" r:id="rId10"/>
    <p:sldId id="286" r:id="rId11"/>
    <p:sldId id="285" r:id="rId12"/>
    <p:sldId id="288" r:id="rId13"/>
    <p:sldId id="287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79" r:id="rId22"/>
    <p:sldId id="274" r:id="rId23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25"/>
      <p:bold r:id="rId26"/>
      <p:italic r:id="rId27"/>
      <p:boldItalic r:id="rId28"/>
    </p:embeddedFont>
    <p:embeddedFont>
      <p:font typeface="Sassoon Infant Md" panose="02000603050000020003" pitchFamily="5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ＭＳ Ｐゴシック" panose="020B0600070205080204" pitchFamily="34" charset="-128"/>
      <p:regular r:id="rId34"/>
    </p:embeddedFont>
    <p:embeddedFont>
      <p:font typeface="Adobe Devanagari" panose="02040503050201020203" pitchFamily="18" charset="0"/>
      <p:regular r:id="rId35"/>
      <p:bold r:id="rId36"/>
      <p:italic r:id="rId37"/>
      <p:boldItalic r:id="rId38"/>
    </p:embeddedFont>
    <p:embeddedFont>
      <p:font typeface="Sassoon Infant Rg" panose="02000503030000020003" pitchFamily="50" charset="0"/>
      <p:regular r:id="rId39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00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FFF6"/>
    <a:srgbClr val="43FFE4"/>
    <a:srgbClr val="93AB3B"/>
    <a:srgbClr val="FFA056"/>
    <a:srgbClr val="FFD5A7"/>
    <a:srgbClr val="D3473A"/>
    <a:srgbClr val="FFB260"/>
    <a:srgbClr val="A8A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91" y="62"/>
      </p:cViewPr>
      <p:guideLst>
        <p:guide orient="horz" pos="2160"/>
        <p:guide pos="2880"/>
        <p:guide pos="317"/>
        <p:guide orient="horz" pos="3997"/>
        <p:guide pos="5443"/>
        <p:guide orient="horz" pos="300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3C961B-CA3F-4251-B33D-0C865A317B46}" type="datetimeFigureOut">
              <a:rPr lang="en-GB"/>
              <a:pPr>
                <a:defRPr/>
              </a:pPr>
              <a:t>08/07/2020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0B76C3D-AAB9-4376-B1C3-D163C129FF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46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1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6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81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05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773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1" r:id="rId4"/>
    <p:sldLayoutId id="2147483712" r:id="rId5"/>
    <p:sldLayoutId id="214748371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bbc.co.uk/education/clips/z4dxn3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hyperlink" Target="http://www.bbc.co.uk/education/clips/z4dxn3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BPreplay" pitchFamily="50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609850" y="6488113"/>
            <a:ext cx="39243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BPreplay" pitchFamily="50" charset="0"/>
              </a:rPr>
              <a:t>Geography</a:t>
            </a:r>
            <a:r>
              <a:rPr lang="en-GB" altLang="en-US" sz="800">
                <a:solidFill>
                  <a:schemeClr val="bg1"/>
                </a:solidFill>
                <a:latin typeface="BPreplay" pitchFamily="50" charset="0"/>
              </a:rPr>
              <a:t> | Year 5 | Magnificent Mountains | How Mountains Are Made | Lesson 4</a:t>
            </a:r>
          </a:p>
        </p:txBody>
      </p:sp>
      <p:sp>
        <p:nvSpPr>
          <p:cNvPr id="7175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smtClean="0"/>
              <a:t>Magnificent Mountains</a:t>
            </a:r>
          </a:p>
        </p:txBody>
      </p:sp>
      <p:sp>
        <p:nvSpPr>
          <p:cNvPr id="7176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 smtClean="0"/>
              <a:t>Geography</a:t>
            </a:r>
          </a:p>
        </p:txBody>
      </p:sp>
      <p:pic>
        <p:nvPicPr>
          <p:cNvPr id="717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0" y="1312863"/>
            <a:ext cx="3824288" cy="2455862"/>
          </a:xfrm>
          <a:prstGeom prst="rect">
            <a:avLst/>
          </a:prstGeom>
          <a:solidFill>
            <a:srgbClr val="43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3588" y="1325563"/>
            <a:ext cx="3808412" cy="24511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388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Fault-block Mountains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68350" y="1703388"/>
            <a:ext cx="38084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When cracks in the Earth’s surface open up, large chucks of rock can be pushed up while others are pushed down.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This creates mountains with a long slope on one side, and a sharp drop on the other.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64063" y="3908425"/>
            <a:ext cx="3824287" cy="2051050"/>
          </a:xfrm>
          <a:prstGeom prst="rect">
            <a:avLst/>
          </a:prstGeom>
          <a:solidFill>
            <a:srgbClr val="C1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6391" name="Rectangle 21"/>
          <p:cNvSpPr>
            <a:spLocks noChangeArrowheads="1"/>
          </p:cNvSpPr>
          <p:nvPr/>
        </p:nvSpPr>
        <p:spPr bwMode="auto">
          <a:xfrm>
            <a:off x="4576763" y="4410075"/>
            <a:ext cx="381158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The Sierra Nevada mountains </a:t>
            </a:r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in California, USA are </a:t>
            </a:r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fault-block mountains.</a:t>
            </a:r>
          </a:p>
        </p:txBody>
      </p:sp>
      <p:pic>
        <p:nvPicPr>
          <p:cNvPr id="1639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b="28699"/>
          <a:stretch>
            <a:fillRect/>
          </a:stretch>
        </p:blipFill>
        <p:spPr bwMode="auto">
          <a:xfrm>
            <a:off x="763588" y="3908425"/>
            <a:ext cx="38004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757363"/>
            <a:ext cx="361791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rgbClr val="FFA056"/>
                </a:solidFill>
                <a:latin typeface="BPreplay" pitchFamily="50" charset="0"/>
              </a:rPr>
              <a:t>Photo courtesy Ken Lund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3588" y="1335088"/>
            <a:ext cx="7624762" cy="245268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Volcanic Mountains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768350" y="1836738"/>
            <a:ext cx="3808413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Volcanic mountains are formed around volcanoes.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Volcanic mountains are made of layers of ash and cooled lava.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64063" y="3919538"/>
            <a:ext cx="3824287" cy="2049462"/>
          </a:xfrm>
          <a:prstGeom prst="rect">
            <a:avLst/>
          </a:prstGeom>
          <a:solidFill>
            <a:srgbClr val="C1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414" name="Rectangle 21"/>
          <p:cNvSpPr>
            <a:spLocks noChangeArrowheads="1"/>
          </p:cNvSpPr>
          <p:nvPr/>
        </p:nvSpPr>
        <p:spPr bwMode="auto">
          <a:xfrm>
            <a:off x="4564063" y="4557713"/>
            <a:ext cx="3811587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Mount Vesuvius, Italy is a volcanic mountain.</a:t>
            </a:r>
          </a:p>
        </p:txBody>
      </p:sp>
      <p:pic>
        <p:nvPicPr>
          <p:cNvPr id="1741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1"/>
          <a:stretch>
            <a:fillRect/>
          </a:stretch>
        </p:blipFill>
        <p:spPr bwMode="auto">
          <a:xfrm>
            <a:off x="763588" y="3919538"/>
            <a:ext cx="381317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rgbClr val="FFA056"/>
                </a:solidFill>
                <a:latin typeface="BPreplay" pitchFamily="50" charset="0"/>
              </a:rPr>
              <a:t>Photo courtesy of DragonGhost19 (@flickr.com) - granted under creative commons licence – attribution</a:t>
            </a:r>
          </a:p>
        </p:txBody>
      </p:sp>
      <p:pic>
        <p:nvPicPr>
          <p:cNvPr id="174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9267" r="1395" b="8424"/>
          <a:stretch>
            <a:fillRect/>
          </a:stretch>
        </p:blipFill>
        <p:spPr bwMode="auto">
          <a:xfrm>
            <a:off x="4595813" y="1335088"/>
            <a:ext cx="3800475" cy="2452687"/>
          </a:xfrm>
          <a:prstGeom prst="rect">
            <a:avLst/>
          </a:prstGeom>
          <a:solidFill>
            <a:srgbClr val="43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6"/>
          <a:stretch>
            <a:fillRect/>
          </a:stretch>
        </p:blipFill>
        <p:spPr bwMode="auto">
          <a:xfrm>
            <a:off x="763588" y="3900488"/>
            <a:ext cx="38004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72000" y="1312863"/>
            <a:ext cx="3824288" cy="2455862"/>
          </a:xfrm>
          <a:prstGeom prst="rect">
            <a:avLst/>
          </a:prstGeom>
          <a:solidFill>
            <a:srgbClr val="43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6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Dome Mountains</a:t>
            </a:r>
          </a:p>
        </p:txBody>
      </p:sp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763588" y="1317625"/>
            <a:ext cx="7624762" cy="4633913"/>
            <a:chOff x="763702" y="1459149"/>
            <a:chExt cx="7624647" cy="4633676"/>
          </a:xfrm>
        </p:grpSpPr>
        <p:sp>
          <p:nvSpPr>
            <p:cNvPr id="8" name="Rectangle 7"/>
            <p:cNvSpPr/>
            <p:nvPr/>
          </p:nvSpPr>
          <p:spPr>
            <a:xfrm>
              <a:off x="763702" y="1459149"/>
              <a:ext cx="3821054" cy="2450975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56" name="Rectangle 3"/>
            <p:cNvSpPr>
              <a:spLocks noChangeArrowheads="1"/>
            </p:cNvSpPr>
            <p:nvPr/>
          </p:nvSpPr>
          <p:spPr bwMode="auto">
            <a:xfrm>
              <a:off x="767727" y="1476418"/>
              <a:ext cx="3808298" cy="2434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Dome mountains are smooth and round-looking.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16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They are formed when magma is forced up between the crust and the mantle, but doesn’t ever flow out.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GB" altLang="en-US" sz="1600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The magma makes the land bubble up like a balloon. 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64120" y="4041880"/>
              <a:ext cx="3824229" cy="2050945"/>
            </a:xfrm>
            <a:prstGeom prst="rect">
              <a:avLst/>
            </a:prstGeom>
            <a:solidFill>
              <a:srgbClr val="C1F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58" name="Rectangle 21"/>
            <p:cNvSpPr>
              <a:spLocks noChangeArrowheads="1"/>
            </p:cNvSpPr>
            <p:nvPr/>
          </p:nvSpPr>
          <p:spPr bwMode="auto">
            <a:xfrm>
              <a:off x="4563948" y="4681491"/>
              <a:ext cx="3812322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Devils Tower, USA </a:t>
              </a:r>
              <a:br>
                <a:rPr lang="en-GB" altLang="en-US" b="1">
                  <a:solidFill>
                    <a:schemeClr val="tx1"/>
                  </a:solidFill>
                </a:rPr>
              </a:br>
              <a:r>
                <a:rPr lang="en-GB" altLang="en-US" b="1">
                  <a:solidFill>
                    <a:schemeClr val="tx1"/>
                  </a:solidFill>
                </a:rPr>
                <a:t>is a dome mountain.</a:t>
              </a:r>
            </a:p>
          </p:txBody>
        </p:sp>
      </p:grpSp>
      <p:sp>
        <p:nvSpPr>
          <p:cNvPr id="18438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rgbClr val="FFA056"/>
                </a:solidFill>
                <a:latin typeface="BPreplay" pitchFamily="50" charset="0"/>
              </a:rPr>
              <a:t>Photo courtesy of inkknife_2000 @flickr.com) - granted under creative commons licence – attribution</a:t>
            </a:r>
          </a:p>
        </p:txBody>
      </p:sp>
      <p:pic>
        <p:nvPicPr>
          <p:cNvPr id="1843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" r="2403"/>
          <a:stretch>
            <a:fillRect/>
          </a:stretch>
        </p:blipFill>
        <p:spPr bwMode="auto">
          <a:xfrm>
            <a:off x="4584700" y="1604963"/>
            <a:ext cx="3808413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0" name="Group 22"/>
          <p:cNvGrpSpPr>
            <a:grpSpLocks/>
          </p:cNvGrpSpPr>
          <p:nvPr/>
        </p:nvGrpSpPr>
        <p:grpSpPr bwMode="auto">
          <a:xfrm>
            <a:off x="6665913" y="2600325"/>
            <a:ext cx="139700" cy="250825"/>
            <a:chOff x="6575898" y="2762655"/>
            <a:chExt cx="291830" cy="525839"/>
          </a:xfrm>
        </p:grpSpPr>
        <p:sp>
          <p:nvSpPr>
            <p:cNvPr id="16" name="Isosceles Triangle 15"/>
            <p:cNvSpPr/>
            <p:nvPr/>
          </p:nvSpPr>
          <p:spPr>
            <a:xfrm>
              <a:off x="6575898" y="2762655"/>
              <a:ext cx="291830" cy="25293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72068" y="3002278"/>
              <a:ext cx="99488" cy="286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8441" name="Group 25"/>
          <p:cNvGrpSpPr>
            <a:grpSpLocks/>
          </p:cNvGrpSpPr>
          <p:nvPr/>
        </p:nvGrpSpPr>
        <p:grpSpPr bwMode="auto">
          <a:xfrm rot="1320000">
            <a:off x="7032625" y="2733675"/>
            <a:ext cx="138113" cy="252413"/>
            <a:chOff x="6575898" y="2762655"/>
            <a:chExt cx="291830" cy="525839"/>
          </a:xfrm>
        </p:grpSpPr>
        <p:sp>
          <p:nvSpPr>
            <p:cNvPr id="29" name="Isosceles Triangle 28"/>
            <p:cNvSpPr/>
            <p:nvPr/>
          </p:nvSpPr>
          <p:spPr>
            <a:xfrm>
              <a:off x="6561072" y="2757782"/>
              <a:ext cx="291830" cy="25134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671729" y="3003433"/>
              <a:ext cx="97275" cy="2844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8442" name="Group 30"/>
          <p:cNvGrpSpPr>
            <a:grpSpLocks/>
          </p:cNvGrpSpPr>
          <p:nvPr/>
        </p:nvGrpSpPr>
        <p:grpSpPr bwMode="auto">
          <a:xfrm rot="2700000">
            <a:off x="7227888" y="3082925"/>
            <a:ext cx="139700" cy="250825"/>
            <a:chOff x="6575898" y="2762655"/>
            <a:chExt cx="291830" cy="525839"/>
          </a:xfrm>
        </p:grpSpPr>
        <p:sp>
          <p:nvSpPr>
            <p:cNvPr id="32" name="Isosceles Triangle 31"/>
            <p:cNvSpPr/>
            <p:nvPr/>
          </p:nvSpPr>
          <p:spPr>
            <a:xfrm>
              <a:off x="6571207" y="2767322"/>
              <a:ext cx="291830" cy="25293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65034" y="3002486"/>
              <a:ext cx="99488" cy="286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8443" name="Group 33"/>
          <p:cNvGrpSpPr>
            <a:grpSpLocks/>
          </p:cNvGrpSpPr>
          <p:nvPr/>
        </p:nvGrpSpPr>
        <p:grpSpPr bwMode="auto">
          <a:xfrm rot="20280000" flipH="1">
            <a:off x="6288088" y="2744788"/>
            <a:ext cx="139700" cy="250825"/>
            <a:chOff x="6575898" y="2762655"/>
            <a:chExt cx="291830" cy="525839"/>
          </a:xfrm>
        </p:grpSpPr>
        <p:sp>
          <p:nvSpPr>
            <p:cNvPr id="35" name="Isosceles Triangle 34"/>
            <p:cNvSpPr/>
            <p:nvPr/>
          </p:nvSpPr>
          <p:spPr>
            <a:xfrm>
              <a:off x="6576645" y="2758815"/>
              <a:ext cx="291830" cy="25293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671850" y="2997418"/>
              <a:ext cx="99488" cy="286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8444" name="Group 36"/>
          <p:cNvGrpSpPr>
            <a:grpSpLocks/>
          </p:cNvGrpSpPr>
          <p:nvPr/>
        </p:nvGrpSpPr>
        <p:grpSpPr bwMode="auto">
          <a:xfrm rot="18900000" flipH="1">
            <a:off x="6088063" y="3038475"/>
            <a:ext cx="139700" cy="250825"/>
            <a:chOff x="6575898" y="2762655"/>
            <a:chExt cx="291830" cy="525839"/>
          </a:xfrm>
        </p:grpSpPr>
        <p:sp>
          <p:nvSpPr>
            <p:cNvPr id="38" name="Isosceles Triangle 37"/>
            <p:cNvSpPr/>
            <p:nvPr/>
          </p:nvSpPr>
          <p:spPr>
            <a:xfrm>
              <a:off x="6575899" y="2762614"/>
              <a:ext cx="291830" cy="252935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672070" y="2995425"/>
              <a:ext cx="99488" cy="286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0" y="1312863"/>
            <a:ext cx="3824288" cy="2455862"/>
          </a:xfrm>
          <a:prstGeom prst="rect">
            <a:avLst/>
          </a:prstGeom>
          <a:solidFill>
            <a:srgbClr val="43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63588" y="1327150"/>
            <a:ext cx="3808412" cy="24511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60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Plateau Mountains</a:t>
            </a:r>
          </a:p>
        </p:txBody>
      </p:sp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755650" y="1336675"/>
            <a:ext cx="380841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Plateau mountains are different from the other mountain types.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They haven’t formed because of rock or magma being pushed up.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They form because of materials being taken away through erosion, which has left deep valleys or gorges next to high cliffs.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64063" y="3908425"/>
            <a:ext cx="3824287" cy="2051050"/>
          </a:xfrm>
          <a:prstGeom prst="rect">
            <a:avLst/>
          </a:prstGeom>
          <a:solidFill>
            <a:srgbClr val="C1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463" name="Rectangle 21"/>
          <p:cNvSpPr>
            <a:spLocks noChangeArrowheads="1"/>
          </p:cNvSpPr>
          <p:nvPr/>
        </p:nvSpPr>
        <p:spPr bwMode="auto">
          <a:xfrm>
            <a:off x="4576763" y="4410075"/>
            <a:ext cx="381158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The Allegheny Mountains, </a:t>
            </a:r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USA, are an example of this </a:t>
            </a:r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type of mountain.</a:t>
            </a:r>
          </a:p>
        </p:txBody>
      </p:sp>
      <p:pic>
        <p:nvPicPr>
          <p:cNvPr id="194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" b="8884"/>
          <a:stretch>
            <a:fillRect/>
          </a:stretch>
        </p:blipFill>
        <p:spPr bwMode="auto">
          <a:xfrm>
            <a:off x="766763" y="3908425"/>
            <a:ext cx="38100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327150"/>
            <a:ext cx="309086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rgbClr val="FFA056"/>
                </a:solidFill>
                <a:latin typeface="BPreplay" pitchFamily="50" charset="0"/>
              </a:rPr>
              <a:t>Photo courtesy of Nicholas_T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44538" y="1538288"/>
            <a:ext cx="7632700" cy="500062"/>
          </a:xfrm>
          <a:prstGeom prst="rect">
            <a:avLst/>
          </a:prstGeom>
          <a:solidFill>
            <a:srgbClr val="C1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483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How Mountains are Made</a:t>
            </a:r>
          </a:p>
        </p:txBody>
      </p:sp>
      <p:sp>
        <p:nvSpPr>
          <p:cNvPr id="20484" name="Rectangle 13"/>
          <p:cNvSpPr>
            <a:spLocks noChangeArrowheads="1"/>
          </p:cNvSpPr>
          <p:nvPr/>
        </p:nvSpPr>
        <p:spPr bwMode="auto">
          <a:xfrm>
            <a:off x="744538" y="1554163"/>
            <a:ext cx="762476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You have five activities to complete – one for each mountain type.</a:t>
            </a:r>
          </a:p>
        </p:txBody>
      </p:sp>
      <p:pic>
        <p:nvPicPr>
          <p:cNvPr id="20485" name="Group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763588" y="5168900"/>
            <a:ext cx="7613650" cy="711200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Make sure you write down what you noticed during each activity and</a:t>
            </a:r>
            <a:br>
              <a:rPr lang="en-GB" altLang="en-US" sz="1600">
                <a:solidFill>
                  <a:schemeClr val="tx1"/>
                </a:solidFill>
              </a:rPr>
            </a:br>
            <a:r>
              <a:rPr lang="en-GB" altLang="en-US" sz="1600">
                <a:solidFill>
                  <a:schemeClr val="tx1"/>
                </a:solidFill>
              </a:rPr>
              <a:t> draw a diagram of your results.</a:t>
            </a:r>
          </a:p>
        </p:txBody>
      </p:sp>
      <p:grpSp>
        <p:nvGrpSpPr>
          <p:cNvPr id="20487" name="Group 5"/>
          <p:cNvGrpSpPr>
            <a:grpSpLocks/>
          </p:cNvGrpSpPr>
          <p:nvPr/>
        </p:nvGrpSpPr>
        <p:grpSpPr bwMode="auto">
          <a:xfrm>
            <a:off x="763588" y="2193925"/>
            <a:ext cx="7624762" cy="2819400"/>
            <a:chOff x="763588" y="2077899"/>
            <a:chExt cx="7624762" cy="28193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50310"/>
            <a:stretch/>
          </p:blipFill>
          <p:spPr>
            <a:xfrm>
              <a:off x="763588" y="2077899"/>
              <a:ext cx="1981200" cy="28193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50453"/>
            <a:stretch/>
          </p:blipFill>
          <p:spPr>
            <a:xfrm>
              <a:off x="2176463" y="2077899"/>
              <a:ext cx="1974850" cy="28193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r="50250"/>
            <a:stretch/>
          </p:blipFill>
          <p:spPr>
            <a:xfrm>
              <a:off x="3582988" y="2077899"/>
              <a:ext cx="1982787" cy="28193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l="50193" t="-272" r="57" b="272"/>
            <a:stretch/>
          </p:blipFill>
          <p:spPr>
            <a:xfrm>
              <a:off x="4997450" y="2077899"/>
              <a:ext cx="1984375" cy="28193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50577" t="-272" r="-124" b="272"/>
            <a:stretch/>
          </p:blipFill>
          <p:spPr>
            <a:xfrm>
              <a:off x="6413500" y="2077899"/>
              <a:ext cx="1974850" cy="281932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57200" y="736600"/>
            <a:ext cx="8220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How Were These Mountains Made?</a:t>
            </a:r>
          </a:p>
        </p:txBody>
      </p:sp>
      <p:pic>
        <p:nvPicPr>
          <p:cNvPr id="21508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Photo courtesy of Hapal 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2531" name="TextBox 11"/>
          <p:cNvSpPr txBox="1">
            <a:spLocks noChangeArrowheads="1"/>
          </p:cNvSpPr>
          <p:nvPr/>
        </p:nvSpPr>
        <p:spPr bwMode="auto">
          <a:xfrm>
            <a:off x="457200" y="736600"/>
            <a:ext cx="8220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How Were These Mountains Made?</a:t>
            </a:r>
          </a:p>
        </p:txBody>
      </p:sp>
      <p:pic>
        <p:nvPicPr>
          <p:cNvPr id="22532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"Kukenan Tepuy at Sunset" by Paolo Costa Baldi - Own work. Licensed under CC BY-SA 3.0 via Wikimedia 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457200" y="736600"/>
            <a:ext cx="8220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How Were These Mountains Made?</a:t>
            </a:r>
          </a:p>
        </p:txBody>
      </p:sp>
      <p:pic>
        <p:nvPicPr>
          <p:cNvPr id="23556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Photo courtesy of Zach Dischner 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457200" y="736600"/>
            <a:ext cx="8220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How Were These Mountains Made?</a:t>
            </a:r>
          </a:p>
        </p:txBody>
      </p:sp>
      <p:pic>
        <p:nvPicPr>
          <p:cNvPr id="24580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Photo courtesy of Eric Lumsden 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457200" y="736600"/>
            <a:ext cx="8220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How Were These Mountains Made?</a:t>
            </a:r>
          </a:p>
        </p:txBody>
      </p:sp>
      <p:pic>
        <p:nvPicPr>
          <p:cNvPr id="25604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Photo courtesy of TANAKA Juuyoh (</a:t>
            </a:r>
            <a:r>
              <a:rPr lang="ja-JP" altLang="en-US" sz="500">
                <a:solidFill>
                  <a:schemeClr val="bg1"/>
                </a:solidFill>
                <a:latin typeface="BPreplay" pitchFamily="50" charset="0"/>
                <a:ea typeface="ＭＳ Ｐゴシック" panose="020B0600070205080204" pitchFamily="34" charset="-128"/>
              </a:rPr>
              <a:t>田中十洋</a:t>
            </a:r>
            <a:r>
              <a:rPr lang="en-US" altLang="ja-JP" sz="500">
                <a:solidFill>
                  <a:schemeClr val="bg1"/>
                </a:solidFill>
                <a:latin typeface="BPreplay" pitchFamily="50" charset="0"/>
                <a:ea typeface="ＭＳ Ｐゴシック" panose="020B0600070205080204" pitchFamily="34" charset="-128"/>
              </a:rPr>
              <a:t>) (</a:t>
            </a: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44988" y="4652963"/>
            <a:ext cx="423862" cy="157162"/>
          </a:xfrm>
          <a:prstGeom prst="roundRect">
            <a:avLst/>
          </a:prstGeom>
          <a:solidFill>
            <a:srgbClr val="93A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195" name="Twinkl Logo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454501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457200" y="736600"/>
            <a:ext cx="8220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How Were These Mountains Made?</a:t>
            </a:r>
          </a:p>
        </p:txBody>
      </p:sp>
      <p:pic>
        <p:nvPicPr>
          <p:cNvPr id="26628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"Badlands National Park Scan 0015" by Stefan Fussan. Licensed under CC BY-SA 3.0 via Wikimedia Commons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Success Criteria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Aim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2625725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I can tell you that mountains formed a very long time ago.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tectonic plates move together to create fold mountains. 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lava flow creates volcanic mountains.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fault lines in the Earth’s crust move to create mountains.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pressure from magma under the Earth’s surface creates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dome </a:t>
            </a:r>
            <a:r>
              <a:rPr lang="en-GB" dirty="0"/>
              <a:t>mountains.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erosion creates plateau mountains. </a:t>
            </a:r>
          </a:p>
        </p:txBody>
      </p:sp>
      <p:pic>
        <p:nvPicPr>
          <p:cNvPr id="2765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91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z="1700" smtClean="0"/>
              <a:t>I can explain how different types of mountains are formed.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Success Criteria</a:t>
            </a:r>
          </a:p>
        </p:txBody>
      </p:sp>
      <p:sp>
        <p:nvSpPr>
          <p:cNvPr id="922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Aim</a:t>
            </a:r>
          </a:p>
        </p:txBody>
      </p:sp>
      <p:sp>
        <p:nvSpPr>
          <p:cNvPr id="9222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z="1700" smtClean="0"/>
              <a:t>I can explain how different types of mountains are formed.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7100"/>
            <a:ext cx="7886700" cy="2625725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/>
              <a:t>I can tell you that mountains formed a very long time ago.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tectonic plates move together to create fold mountains. 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lava flow creates volcanic mountains.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fault lines in the Earth’s crust move to create mountains.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pressure from magma under the Earth’s surface creates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dome </a:t>
            </a:r>
            <a:r>
              <a:rPr lang="en-GB" dirty="0"/>
              <a:t>mountains.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I can describe how erosion creates plateau mountains.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Can You Remember What’s </a:t>
            </a:r>
            <a:br>
              <a:rPr lang="en-GB" altLang="en-US" sz="3200" b="1">
                <a:solidFill>
                  <a:schemeClr val="tx1"/>
                </a:solidFill>
              </a:rPr>
            </a:br>
            <a:r>
              <a:rPr lang="en-GB" altLang="en-US" sz="3200" b="1">
                <a:solidFill>
                  <a:schemeClr val="tx1"/>
                </a:solidFill>
              </a:rPr>
              <a:t>under Your Feet?</a:t>
            </a:r>
          </a:p>
        </p:txBody>
      </p:sp>
      <p:pic>
        <p:nvPicPr>
          <p:cNvPr id="10243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5650" y="2235200"/>
            <a:ext cx="7632700" cy="3622675"/>
          </a:xfrm>
          <a:prstGeom prst="rect">
            <a:avLst/>
          </a:prstGeom>
          <a:solidFill>
            <a:srgbClr val="B0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5" name="Rectangle 19"/>
          <p:cNvSpPr>
            <a:spLocks noChangeArrowheads="1"/>
          </p:cNvSpPr>
          <p:nvPr/>
        </p:nvSpPr>
        <p:spPr bwMode="auto">
          <a:xfrm>
            <a:off x="763588" y="1778000"/>
            <a:ext cx="7632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Can you join the words to the correct layers?</a:t>
            </a:r>
          </a:p>
        </p:txBody>
      </p:sp>
      <p:pic>
        <p:nvPicPr>
          <p:cNvPr id="1024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2428875"/>
            <a:ext cx="2717800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Connector 53"/>
          <p:cNvCxnSpPr>
            <a:stCxn id="24" idx="6"/>
          </p:cNvCxnSpPr>
          <p:nvPr/>
        </p:nvCxnSpPr>
        <p:spPr>
          <a:xfrm flipV="1">
            <a:off x="3630613" y="2713038"/>
            <a:ext cx="1925637" cy="128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346450" y="3098800"/>
            <a:ext cx="2389188" cy="3667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065463" y="3402013"/>
            <a:ext cx="2490787" cy="6588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768600" y="3676650"/>
            <a:ext cx="2787650" cy="10572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538538" y="2795588"/>
            <a:ext cx="92075" cy="9207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3298825" y="3051175"/>
            <a:ext cx="93663" cy="93663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3019425" y="3357563"/>
            <a:ext cx="92075" cy="93662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2717800" y="3629025"/>
            <a:ext cx="93663" cy="92075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613275" y="5462588"/>
            <a:ext cx="184785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000" b="1" dirty="0">
                <a:latin typeface="+mj-lt"/>
                <a:ea typeface="Calibri" pitchFamily="34" charset="0"/>
                <a:cs typeface="Adobe Devanagari" panose="02040503050201020203" pitchFamily="18" charset="0"/>
              </a:rPr>
              <a:t>crust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84463" y="5462588"/>
            <a:ext cx="184785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000" b="1" dirty="0">
                <a:latin typeface="+mj-lt"/>
                <a:ea typeface="Calibri" pitchFamily="34" charset="0"/>
                <a:cs typeface="Adobe Devanagari" panose="02040503050201020203" pitchFamily="18" charset="0"/>
              </a:rPr>
              <a:t>mantle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42088" y="5462588"/>
            <a:ext cx="184785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000" b="1" dirty="0">
                <a:latin typeface="+mj-lt"/>
                <a:ea typeface="Calibri" pitchFamily="34" charset="0"/>
                <a:cs typeface="Adobe Devanagari" panose="02040503050201020203" pitchFamily="18" charset="0"/>
              </a:rPr>
              <a:t>outer core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5462588"/>
            <a:ext cx="1847850" cy="400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sz="2000" b="1" dirty="0">
                <a:latin typeface="+mj-lt"/>
                <a:ea typeface="Calibri" pitchFamily="34" charset="0"/>
                <a:cs typeface="Adobe Devanagari" panose="02040503050201020203" pitchFamily="18" charset="0"/>
              </a:rPr>
              <a:t>inner core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0.525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85" y="-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0.31476 -0.33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0.10382 -0.431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10711 -0.234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444500" y="1792288"/>
            <a:ext cx="8242300" cy="4089400"/>
          </a:xfrm>
          <a:prstGeom prst="rect">
            <a:avLst/>
          </a:prstGeom>
          <a:solidFill>
            <a:srgbClr val="B0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7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Can You Remember What’s </a:t>
            </a:r>
            <a:br>
              <a:rPr lang="en-GB" altLang="en-US" sz="3200" b="1">
                <a:solidFill>
                  <a:schemeClr val="tx1"/>
                </a:solidFill>
              </a:rPr>
            </a:br>
            <a:r>
              <a:rPr lang="en-GB" altLang="en-US" sz="3200" b="1">
                <a:solidFill>
                  <a:schemeClr val="tx1"/>
                </a:solidFill>
              </a:rPr>
              <a:t>under Your Feet?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3143250" y="2089150"/>
            <a:ext cx="5245100" cy="3503613"/>
          </a:xfrm>
          <a:prstGeom prst="rect">
            <a:avLst/>
          </a:prstGeom>
          <a:solidFill>
            <a:srgbClr val="D9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1269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30425"/>
            <a:ext cx="498475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3"/>
          <p:cNvGrpSpPr>
            <a:grpSpLocks/>
          </p:cNvGrpSpPr>
          <p:nvPr/>
        </p:nvGrpSpPr>
        <p:grpSpPr bwMode="auto">
          <a:xfrm>
            <a:off x="785813" y="2087563"/>
            <a:ext cx="2058987" cy="719137"/>
            <a:chOff x="798512" y="1811338"/>
            <a:chExt cx="2060495" cy="720077"/>
          </a:xfrm>
        </p:grpSpPr>
        <p:sp>
          <p:nvSpPr>
            <p:cNvPr id="48" name="Rounded Rectangle 47"/>
            <p:cNvSpPr/>
            <p:nvPr/>
          </p:nvSpPr>
          <p:spPr>
            <a:xfrm>
              <a:off x="798512" y="1811338"/>
              <a:ext cx="2060495" cy="72007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78" name="Rectangle 24"/>
            <p:cNvSpPr>
              <a:spLocks noChangeArrowheads="1"/>
            </p:cNvSpPr>
            <p:nvPr/>
          </p:nvSpPr>
          <p:spPr bwMode="auto">
            <a:xfrm>
              <a:off x="812800" y="1820863"/>
              <a:ext cx="2028746" cy="710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The Earth’s crust isn’t one solid layer.</a:t>
              </a:r>
            </a:p>
          </p:txBody>
        </p:sp>
      </p:grp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776288" y="3071813"/>
            <a:ext cx="2068512" cy="1449387"/>
            <a:chOff x="803275" y="2933750"/>
            <a:chExt cx="2070019" cy="1449216"/>
          </a:xfrm>
        </p:grpSpPr>
        <p:sp>
          <p:nvSpPr>
            <p:cNvPr id="46" name="Rounded Rectangle 45"/>
            <p:cNvSpPr/>
            <p:nvPr/>
          </p:nvSpPr>
          <p:spPr>
            <a:xfrm>
              <a:off x="812807" y="2975020"/>
              <a:ext cx="2060487" cy="133810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76" name="Rectangle 15"/>
            <p:cNvSpPr>
              <a:spLocks noChangeArrowheads="1"/>
            </p:cNvSpPr>
            <p:nvPr/>
          </p:nvSpPr>
          <p:spPr bwMode="auto">
            <a:xfrm>
              <a:off x="803275" y="2933750"/>
              <a:ext cx="2052558" cy="1449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It is broken up into huge areas called tectonic plates that float on top of the mantle.</a:t>
              </a:r>
            </a:p>
          </p:txBody>
        </p:sp>
      </p:grpSp>
      <p:grpSp>
        <p:nvGrpSpPr>
          <p:cNvPr id="43" name="Group 1"/>
          <p:cNvGrpSpPr>
            <a:grpSpLocks/>
          </p:cNvGrpSpPr>
          <p:nvPr/>
        </p:nvGrpSpPr>
        <p:grpSpPr bwMode="auto">
          <a:xfrm>
            <a:off x="771525" y="4708525"/>
            <a:ext cx="2073275" cy="957263"/>
            <a:chOff x="799307" y="4754417"/>
            <a:chExt cx="2073987" cy="956773"/>
          </a:xfrm>
        </p:grpSpPr>
        <p:sp>
          <p:nvSpPr>
            <p:cNvPr id="44" name="Rounded Rectangle 43"/>
            <p:cNvSpPr/>
            <p:nvPr/>
          </p:nvSpPr>
          <p:spPr>
            <a:xfrm>
              <a:off x="812011" y="4805191"/>
              <a:ext cx="2061283" cy="85522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1274" name="Rectangle 17"/>
            <p:cNvSpPr>
              <a:spLocks noChangeArrowheads="1"/>
            </p:cNvSpPr>
            <p:nvPr/>
          </p:nvSpPr>
          <p:spPr bwMode="auto">
            <a:xfrm>
              <a:off x="799307" y="4754417"/>
              <a:ext cx="2060494" cy="956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>
                  <a:solidFill>
                    <a:schemeClr val="tx1"/>
                  </a:solidFill>
                </a:rPr>
                <a:t>This map shows where the tectonic plates are.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How Can You Move </a:t>
            </a:r>
            <a:br>
              <a:rPr lang="en-GB" altLang="en-US" sz="3200" b="1">
                <a:solidFill>
                  <a:schemeClr val="tx1"/>
                </a:solidFill>
              </a:rPr>
            </a:br>
            <a:r>
              <a:rPr lang="en-GB" altLang="en-US" sz="3200" b="1">
                <a:solidFill>
                  <a:schemeClr val="tx1"/>
                </a:solidFill>
              </a:rPr>
              <a:t>Your Plates?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57263" y="1863725"/>
            <a:ext cx="7242175" cy="1693863"/>
          </a:xfrm>
          <a:prstGeom prst="roundRect">
            <a:avLst>
              <a:gd name="adj" fmla="val 0"/>
            </a:avLst>
          </a:prstGeom>
          <a:solidFill>
            <a:srgbClr val="C1FF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2" name="Rectangle 24"/>
          <p:cNvSpPr>
            <a:spLocks noChangeArrowheads="1"/>
          </p:cNvSpPr>
          <p:nvPr/>
        </p:nvSpPr>
        <p:spPr bwMode="auto">
          <a:xfrm>
            <a:off x="957263" y="2025650"/>
            <a:ext cx="7229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Use the two pieces of paper you have been given.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Lay your “plates” flat onto the table.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many different ways can you move the plates around?</a:t>
            </a:r>
          </a:p>
        </p:txBody>
      </p:sp>
      <p:sp>
        <p:nvSpPr>
          <p:cNvPr id="12293" name="Rectangle 31"/>
          <p:cNvSpPr>
            <a:spLocks noChangeArrowheads="1"/>
          </p:cNvSpPr>
          <p:nvPr/>
        </p:nvSpPr>
        <p:spPr bwMode="auto">
          <a:xfrm>
            <a:off x="957263" y="5402263"/>
            <a:ext cx="1700212" cy="554037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Rubbing together</a:t>
            </a:r>
          </a:p>
        </p:txBody>
      </p:sp>
      <p:sp>
        <p:nvSpPr>
          <p:cNvPr id="12294" name="Rectangle 32"/>
          <p:cNvSpPr>
            <a:spLocks noChangeArrowheads="1"/>
          </p:cNvSpPr>
          <p:nvPr/>
        </p:nvSpPr>
        <p:spPr bwMode="auto">
          <a:xfrm>
            <a:off x="3622675" y="5402263"/>
            <a:ext cx="1862138" cy="554037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Towards </a:t>
            </a:r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each other</a:t>
            </a:r>
          </a:p>
        </p:txBody>
      </p:sp>
      <p:sp>
        <p:nvSpPr>
          <p:cNvPr id="12295" name="Rectangle 33"/>
          <p:cNvSpPr>
            <a:spLocks noChangeArrowheads="1"/>
          </p:cNvSpPr>
          <p:nvPr/>
        </p:nvSpPr>
        <p:spPr bwMode="auto">
          <a:xfrm>
            <a:off x="6500813" y="5402263"/>
            <a:ext cx="1698625" cy="554037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Away from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each other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820863" y="3956050"/>
            <a:ext cx="836612" cy="1023938"/>
            <a:chOff x="1820145" y="3747391"/>
            <a:chExt cx="837127" cy="1024079"/>
          </a:xfrm>
        </p:grpSpPr>
        <p:sp>
          <p:nvSpPr>
            <p:cNvPr id="23" name="Rectangle 22"/>
            <p:cNvSpPr/>
            <p:nvPr/>
          </p:nvSpPr>
          <p:spPr>
            <a:xfrm>
              <a:off x="1820145" y="3747391"/>
              <a:ext cx="837127" cy="102407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Up Arrow 23"/>
            <p:cNvSpPr/>
            <p:nvPr/>
          </p:nvSpPr>
          <p:spPr>
            <a:xfrm>
              <a:off x="2114013" y="4076049"/>
              <a:ext cx="244625" cy="366762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957263" y="3956050"/>
            <a:ext cx="863600" cy="1023938"/>
            <a:chOff x="957261" y="3747391"/>
            <a:chExt cx="862884" cy="1024079"/>
          </a:xfrm>
        </p:grpSpPr>
        <p:sp>
          <p:nvSpPr>
            <p:cNvPr id="26" name="Rectangle 25"/>
            <p:cNvSpPr/>
            <p:nvPr/>
          </p:nvSpPr>
          <p:spPr>
            <a:xfrm>
              <a:off x="957261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7" name="Up Arrow 26"/>
            <p:cNvSpPr/>
            <p:nvPr/>
          </p:nvSpPr>
          <p:spPr>
            <a:xfrm flipV="1">
              <a:off x="1264981" y="4077636"/>
              <a:ext cx="244272" cy="366763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4648200" y="3956050"/>
            <a:ext cx="836613" cy="1023938"/>
            <a:chOff x="4572000" y="3747391"/>
            <a:chExt cx="837127" cy="1024079"/>
          </a:xfrm>
        </p:grpSpPr>
        <p:sp>
          <p:nvSpPr>
            <p:cNvPr id="29" name="Rectangle 28"/>
            <p:cNvSpPr/>
            <p:nvPr/>
          </p:nvSpPr>
          <p:spPr>
            <a:xfrm>
              <a:off x="4572000" y="3747391"/>
              <a:ext cx="837127" cy="102407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0" name="Up Arrow 29"/>
            <p:cNvSpPr/>
            <p:nvPr/>
          </p:nvSpPr>
          <p:spPr>
            <a:xfrm rot="16200000" flipH="1">
              <a:off x="4867516" y="4075961"/>
              <a:ext cx="246096" cy="366938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3622675" y="3956050"/>
            <a:ext cx="863600" cy="1023938"/>
            <a:chOff x="3709116" y="3747391"/>
            <a:chExt cx="862884" cy="1024079"/>
          </a:xfrm>
        </p:grpSpPr>
        <p:sp>
          <p:nvSpPr>
            <p:cNvPr id="32" name="Rectangle 31"/>
            <p:cNvSpPr/>
            <p:nvPr/>
          </p:nvSpPr>
          <p:spPr>
            <a:xfrm>
              <a:off x="3709116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3" name="Up Arrow 32"/>
            <p:cNvSpPr/>
            <p:nvPr/>
          </p:nvSpPr>
          <p:spPr>
            <a:xfrm rot="5400000">
              <a:off x="4017510" y="4075433"/>
              <a:ext cx="246096" cy="36799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6486525" y="3956050"/>
            <a:ext cx="863600" cy="1023938"/>
            <a:chOff x="6486522" y="3747391"/>
            <a:chExt cx="862884" cy="1024079"/>
          </a:xfrm>
        </p:grpSpPr>
        <p:sp>
          <p:nvSpPr>
            <p:cNvPr id="35" name="Rectangle 34"/>
            <p:cNvSpPr/>
            <p:nvPr/>
          </p:nvSpPr>
          <p:spPr>
            <a:xfrm>
              <a:off x="6486522" y="3747391"/>
              <a:ext cx="862884" cy="1024079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6" name="Up Arrow 35"/>
            <p:cNvSpPr/>
            <p:nvPr/>
          </p:nvSpPr>
          <p:spPr>
            <a:xfrm rot="16200000" flipH="1">
              <a:off x="6794916" y="4081784"/>
              <a:ext cx="246096" cy="367995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7350125" y="3956050"/>
            <a:ext cx="836613" cy="1023938"/>
            <a:chOff x="7349406" y="3747391"/>
            <a:chExt cx="837127" cy="1024079"/>
          </a:xfrm>
        </p:grpSpPr>
        <p:sp>
          <p:nvSpPr>
            <p:cNvPr id="38" name="Rectangle 37"/>
            <p:cNvSpPr/>
            <p:nvPr/>
          </p:nvSpPr>
          <p:spPr>
            <a:xfrm>
              <a:off x="7349406" y="3747391"/>
              <a:ext cx="837127" cy="102407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1" name="Up Arrow 50"/>
            <p:cNvSpPr/>
            <p:nvPr/>
          </p:nvSpPr>
          <p:spPr>
            <a:xfrm rot="5400000">
              <a:off x="7641745" y="4075961"/>
              <a:ext cx="246096" cy="366938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12302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969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2.77778E-7 0.0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1.66667E-6 -0.05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02743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0.02743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111E-6 L -0.03993 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03941 1.11111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What Have Tectonic Plates</a:t>
            </a:r>
            <a:br>
              <a:rPr lang="en-GB" altLang="en-US" sz="3200" b="1">
                <a:solidFill>
                  <a:schemeClr val="tx1"/>
                </a:solidFill>
              </a:rPr>
            </a:br>
            <a:r>
              <a:rPr lang="en-GB" altLang="en-US" sz="3200" b="1">
                <a:solidFill>
                  <a:schemeClr val="tx1"/>
                </a:solidFill>
              </a:rPr>
              <a:t> Got to Do with Mountains?</a:t>
            </a:r>
          </a:p>
        </p:txBody>
      </p:sp>
      <p:pic>
        <p:nvPicPr>
          <p:cNvPr id="13315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t="2187" r="2464" b="11053"/>
          <a:stretch>
            <a:fillRect/>
          </a:stretch>
        </p:blipFill>
        <p:spPr bwMode="auto">
          <a:xfrm>
            <a:off x="763588" y="1936750"/>
            <a:ext cx="494506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45"/>
          <p:cNvSpPr>
            <a:spLocks noChangeArrowheads="1"/>
          </p:cNvSpPr>
          <p:nvPr/>
        </p:nvSpPr>
        <p:spPr bwMode="auto">
          <a:xfrm>
            <a:off x="5956300" y="1936750"/>
            <a:ext cx="2432050" cy="1449388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What happens when magma escapes through gaps in the Earth’s surface?</a:t>
            </a:r>
          </a:p>
        </p:txBody>
      </p:sp>
      <p:sp>
        <p:nvSpPr>
          <p:cNvPr id="13318" name="Rectangle 46"/>
          <p:cNvSpPr>
            <a:spLocks noChangeArrowheads="1"/>
          </p:cNvSpPr>
          <p:nvPr/>
        </p:nvSpPr>
        <p:spPr bwMode="auto">
          <a:xfrm>
            <a:off x="5956300" y="3649663"/>
            <a:ext cx="2432050" cy="1141412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Volcanoes are one way mountains </a:t>
            </a:r>
            <a:br>
              <a:rPr lang="en-GB" altLang="en-US" sz="2000">
                <a:solidFill>
                  <a:schemeClr val="tx1"/>
                </a:solidFill>
              </a:rPr>
            </a:br>
            <a:r>
              <a:rPr lang="en-GB" altLang="en-US" sz="2000">
                <a:solidFill>
                  <a:schemeClr val="tx1"/>
                </a:solidFill>
              </a:rPr>
              <a:t>were formed.</a:t>
            </a:r>
          </a:p>
        </p:txBody>
      </p:sp>
      <p:sp>
        <p:nvSpPr>
          <p:cNvPr id="13319" name="Rectangle 48">
            <a:hlinkClick r:id="rId4"/>
          </p:cNvPr>
          <p:cNvSpPr>
            <a:spLocks noChangeArrowheads="1"/>
          </p:cNvSpPr>
          <p:nvPr/>
        </p:nvSpPr>
        <p:spPr bwMode="auto">
          <a:xfrm>
            <a:off x="760413" y="5535613"/>
            <a:ext cx="7091362" cy="493712"/>
          </a:xfrm>
          <a:prstGeom prst="rect">
            <a:avLst/>
          </a:prstGeom>
          <a:solidFill>
            <a:srgbClr val="43FFE4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Watch the video to find out another way.</a:t>
            </a:r>
          </a:p>
        </p:txBody>
      </p:sp>
      <p:pic>
        <p:nvPicPr>
          <p:cNvPr id="13320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414963"/>
            <a:ext cx="735013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>
                <a:solidFill>
                  <a:schemeClr val="tx1"/>
                </a:solidFill>
              </a:rPr>
              <a:t>How Mountains are Made</a:t>
            </a:r>
          </a:p>
        </p:txBody>
      </p:sp>
      <p:sp>
        <p:nvSpPr>
          <p:cNvPr id="14339" name="Rectangle 14">
            <a:hlinkClick r:id="rId2"/>
          </p:cNvPr>
          <p:cNvSpPr>
            <a:spLocks noChangeArrowheads="1"/>
          </p:cNvSpPr>
          <p:nvPr/>
        </p:nvSpPr>
        <p:spPr bwMode="auto">
          <a:xfrm>
            <a:off x="755650" y="1427163"/>
            <a:ext cx="7632700" cy="527050"/>
          </a:xfrm>
          <a:prstGeom prst="rect">
            <a:avLst/>
          </a:prstGeom>
          <a:solidFill>
            <a:srgbClr val="43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There are 5 main types of mountains:</a:t>
            </a:r>
          </a:p>
        </p:txBody>
      </p:sp>
      <p:sp>
        <p:nvSpPr>
          <p:cNvPr id="14340" name="Rectangle 15">
            <a:hlinkClick r:id="rId2"/>
          </p:cNvPr>
          <p:cNvSpPr>
            <a:spLocks noChangeArrowheads="1"/>
          </p:cNvSpPr>
          <p:nvPr/>
        </p:nvSpPr>
        <p:spPr bwMode="auto">
          <a:xfrm>
            <a:off x="763588" y="5351463"/>
            <a:ext cx="7632700" cy="525462"/>
          </a:xfrm>
          <a:prstGeom prst="rect">
            <a:avLst/>
          </a:prstGeom>
          <a:solidFill>
            <a:srgbClr val="43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Each one is formed differently.</a:t>
            </a:r>
          </a:p>
        </p:txBody>
      </p:sp>
      <p:grpSp>
        <p:nvGrpSpPr>
          <p:cNvPr id="14341" name="Group 6"/>
          <p:cNvGrpSpPr>
            <a:grpSpLocks/>
          </p:cNvGrpSpPr>
          <p:nvPr/>
        </p:nvGrpSpPr>
        <p:grpSpPr bwMode="auto">
          <a:xfrm>
            <a:off x="1238250" y="2060575"/>
            <a:ext cx="6667500" cy="1539875"/>
            <a:chOff x="755650" y="2059832"/>
            <a:chExt cx="6666641" cy="1540412"/>
          </a:xfrm>
        </p:grpSpPr>
        <p:sp>
          <p:nvSpPr>
            <p:cNvPr id="2" name="Rectangle 1"/>
            <p:cNvSpPr/>
            <p:nvPr/>
          </p:nvSpPr>
          <p:spPr>
            <a:xfrm>
              <a:off x="755650" y="2059832"/>
              <a:ext cx="2136500" cy="1540412"/>
            </a:xfrm>
            <a:prstGeom prst="rect">
              <a:avLst/>
            </a:prstGeom>
            <a:solidFill>
              <a:srgbClr val="FFD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20721" y="2059832"/>
              <a:ext cx="2136500" cy="1540412"/>
            </a:xfrm>
            <a:prstGeom prst="rect">
              <a:avLst/>
            </a:prstGeom>
            <a:solidFill>
              <a:srgbClr val="FFD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85791" y="2059832"/>
              <a:ext cx="2136500" cy="1540412"/>
            </a:xfrm>
            <a:prstGeom prst="rect">
              <a:avLst/>
            </a:prstGeom>
            <a:solidFill>
              <a:srgbClr val="FFD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4342" name="Group 5"/>
          <p:cNvGrpSpPr>
            <a:grpSpLocks/>
          </p:cNvGrpSpPr>
          <p:nvPr/>
        </p:nvGrpSpPr>
        <p:grpSpPr bwMode="auto">
          <a:xfrm>
            <a:off x="1238250" y="3703638"/>
            <a:ext cx="4389438" cy="1539875"/>
            <a:chOff x="3033411" y="3704615"/>
            <a:chExt cx="4388880" cy="1540412"/>
          </a:xfrm>
        </p:grpSpPr>
        <p:sp>
          <p:nvSpPr>
            <p:cNvPr id="25" name="Rectangle 24"/>
            <p:cNvSpPr/>
            <p:nvPr/>
          </p:nvSpPr>
          <p:spPr>
            <a:xfrm>
              <a:off x="3033411" y="3704615"/>
              <a:ext cx="2136503" cy="1540412"/>
            </a:xfrm>
            <a:prstGeom prst="rect">
              <a:avLst/>
            </a:prstGeom>
            <a:solidFill>
              <a:srgbClr val="FFD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85788" y="3704615"/>
              <a:ext cx="2136503" cy="1540412"/>
            </a:xfrm>
            <a:prstGeom prst="rect">
              <a:avLst/>
            </a:prstGeom>
            <a:solidFill>
              <a:srgbClr val="FFD5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14343" name="Rectangle 28">
            <a:hlinkClick r:id="rId2"/>
          </p:cNvPr>
          <p:cNvSpPr>
            <a:spLocks noChangeArrowheads="1"/>
          </p:cNvSpPr>
          <p:nvPr/>
        </p:nvSpPr>
        <p:spPr bwMode="auto">
          <a:xfrm>
            <a:off x="1238250" y="3133725"/>
            <a:ext cx="2136775" cy="465138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fold mountains</a:t>
            </a:r>
          </a:p>
        </p:txBody>
      </p:sp>
      <p:sp>
        <p:nvSpPr>
          <p:cNvPr id="14344" name="Rectangle 29">
            <a:hlinkClick r:id="rId2"/>
          </p:cNvPr>
          <p:cNvSpPr>
            <a:spLocks noChangeArrowheads="1"/>
          </p:cNvSpPr>
          <p:nvPr/>
        </p:nvSpPr>
        <p:spPr bwMode="auto">
          <a:xfrm>
            <a:off x="3503613" y="3136900"/>
            <a:ext cx="2136775" cy="463550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fault-block mountains</a:t>
            </a:r>
          </a:p>
        </p:txBody>
      </p:sp>
      <p:sp>
        <p:nvSpPr>
          <p:cNvPr id="14345" name="Rectangle 30">
            <a:hlinkClick r:id="rId2"/>
          </p:cNvPr>
          <p:cNvSpPr>
            <a:spLocks noChangeArrowheads="1"/>
          </p:cNvSpPr>
          <p:nvPr/>
        </p:nvSpPr>
        <p:spPr bwMode="auto">
          <a:xfrm>
            <a:off x="5768975" y="3133725"/>
            <a:ext cx="2136775" cy="465138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volcanic mountains</a:t>
            </a:r>
          </a:p>
        </p:txBody>
      </p:sp>
      <p:sp>
        <p:nvSpPr>
          <p:cNvPr id="14346" name="Rectangle 31">
            <a:hlinkClick r:id="rId2"/>
          </p:cNvPr>
          <p:cNvSpPr>
            <a:spLocks noChangeArrowheads="1"/>
          </p:cNvSpPr>
          <p:nvPr/>
        </p:nvSpPr>
        <p:spPr bwMode="auto">
          <a:xfrm>
            <a:off x="1238250" y="4779963"/>
            <a:ext cx="2136775" cy="463550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dome mountains</a:t>
            </a:r>
          </a:p>
        </p:txBody>
      </p:sp>
      <p:sp>
        <p:nvSpPr>
          <p:cNvPr id="14347" name="Rectangle 32">
            <a:hlinkClick r:id="rId2"/>
          </p:cNvPr>
          <p:cNvSpPr>
            <a:spLocks noChangeArrowheads="1"/>
          </p:cNvSpPr>
          <p:nvPr/>
        </p:nvSpPr>
        <p:spPr bwMode="auto">
          <a:xfrm>
            <a:off x="3492500" y="4779963"/>
            <a:ext cx="2135188" cy="463550"/>
          </a:xfrm>
          <a:prstGeom prst="rect">
            <a:avLst/>
          </a:prstGeom>
          <a:solidFill>
            <a:srgbClr val="C1FF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plateau mountains</a:t>
            </a:r>
          </a:p>
        </p:txBody>
      </p:sp>
      <p:pic>
        <p:nvPicPr>
          <p:cNvPr id="14348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6"/>
          <a:stretch>
            <a:fillRect/>
          </a:stretch>
        </p:blipFill>
        <p:spPr bwMode="auto">
          <a:xfrm>
            <a:off x="1238250" y="2055813"/>
            <a:ext cx="21367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b="28699"/>
          <a:stretch>
            <a:fillRect/>
          </a:stretch>
        </p:blipFill>
        <p:spPr bwMode="auto">
          <a:xfrm>
            <a:off x="3503613" y="2055813"/>
            <a:ext cx="2136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1"/>
          <a:stretch>
            <a:fillRect/>
          </a:stretch>
        </p:blipFill>
        <p:spPr bwMode="auto">
          <a:xfrm>
            <a:off x="5768975" y="2055813"/>
            <a:ext cx="21367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0" b="8884"/>
          <a:stretch>
            <a:fillRect/>
          </a:stretch>
        </p:blipFill>
        <p:spPr bwMode="auto">
          <a:xfrm>
            <a:off x="3503613" y="3702050"/>
            <a:ext cx="212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7299"/>
          <a:stretch>
            <a:fillRect/>
          </a:stretch>
        </p:blipFill>
        <p:spPr bwMode="auto">
          <a:xfrm>
            <a:off x="1238250" y="3698875"/>
            <a:ext cx="21367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rgbClr val="FFA056"/>
                </a:solidFill>
                <a:latin typeface="BPreplay" pitchFamily="50" charset="0"/>
              </a:rPr>
              <a:t>Photo courtesy of Tambako the Jaguar, Ken Lund, DragonGhost19, inkknife_2000 and Nicholas_T 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3588" y="1325563"/>
            <a:ext cx="7624762" cy="24511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763588" y="736600"/>
            <a:ext cx="7624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</a:rPr>
              <a:t>Fold Mountains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55650" y="1457325"/>
            <a:ext cx="3808413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Fold mountains occur when tectonic plates collide.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The edges of the plates crumple as they are pushed together.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The rock of the Earth’s surface is pushed up to create mountains.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64063" y="3908425"/>
            <a:ext cx="3824287" cy="2051050"/>
          </a:xfrm>
          <a:prstGeom prst="rect">
            <a:avLst/>
          </a:prstGeom>
          <a:solidFill>
            <a:srgbClr val="C1F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366" name="Rectangle 21"/>
          <p:cNvSpPr>
            <a:spLocks noChangeArrowheads="1"/>
          </p:cNvSpPr>
          <p:nvPr/>
        </p:nvSpPr>
        <p:spPr bwMode="auto">
          <a:xfrm>
            <a:off x="4564063" y="4681538"/>
            <a:ext cx="3811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The Alps are fold mountains.</a:t>
            </a:r>
          </a:p>
        </p:txBody>
      </p:sp>
      <p:pic>
        <p:nvPicPr>
          <p:cNvPr id="15367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6"/>
          <a:stretch>
            <a:fillRect/>
          </a:stretch>
        </p:blipFill>
        <p:spPr bwMode="auto">
          <a:xfrm>
            <a:off x="763588" y="3908425"/>
            <a:ext cx="38084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Box 21"/>
          <p:cNvSpPr txBox="1">
            <a:spLocks noChangeArrowheads="1"/>
          </p:cNvSpPr>
          <p:nvPr/>
        </p:nvSpPr>
        <p:spPr bwMode="auto">
          <a:xfrm>
            <a:off x="755650" y="6245225"/>
            <a:ext cx="764063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rgbClr val="FFA056"/>
                </a:solidFill>
                <a:latin typeface="BPreplay" pitchFamily="50" charset="0"/>
              </a:rPr>
              <a:t>Photo courtesy of Tambako the (@flickr.com) - granted under creative commons licence – attribution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572000" y="1325563"/>
            <a:ext cx="3824288" cy="2451100"/>
          </a:xfrm>
          <a:prstGeom prst="rect">
            <a:avLst/>
          </a:prstGeom>
          <a:solidFill>
            <a:srgbClr val="43FF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1670050"/>
            <a:ext cx="3351212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</TotalTime>
  <Words>837</Words>
  <Application>Microsoft Office PowerPoint</Application>
  <PresentationFormat>On-screen Show (4:3)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BPreplay</vt:lpstr>
      <vt:lpstr>Sassoon Infant Md</vt:lpstr>
      <vt:lpstr>Calibri</vt:lpstr>
      <vt:lpstr>ＭＳ Ｐゴシック</vt:lpstr>
      <vt:lpstr>Adobe Devanagari</vt:lpstr>
      <vt:lpstr>Sassoon Infant Rg</vt:lpstr>
      <vt:lpstr>Arial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Julie Millard</cp:lastModifiedBy>
  <cp:revision>131</cp:revision>
  <dcterms:created xsi:type="dcterms:W3CDTF">2014-10-01T16:09:27Z</dcterms:created>
  <dcterms:modified xsi:type="dcterms:W3CDTF">2020-07-08T13:39:10Z</dcterms:modified>
</cp:coreProperties>
</file>