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Md" panose="02000603050000020003" charset="0"/>
      <p:regular r:id="rId15"/>
    </p:embeddedFont>
    <p:embeddedFont>
      <p:font typeface="Sassoon Infant Rg" panose="02000503030000020003" pitchFamily="50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EEF"/>
    <a:srgbClr val="12D7DF"/>
    <a:srgbClr val="0278AE"/>
    <a:srgbClr val="9ECFE0"/>
    <a:srgbClr val="F65813"/>
    <a:srgbClr val="FAE524"/>
    <a:srgbClr val="BADFE9"/>
    <a:srgbClr val="9EF5CF"/>
    <a:srgbClr val="21A6F9"/>
    <a:srgbClr val="51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00" y="5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3237" y="2685535"/>
            <a:ext cx="8137525" cy="1524000"/>
          </a:xfrm>
          <a:prstGeom prst="rect">
            <a:avLst/>
          </a:prstGeom>
          <a:solidFill>
            <a:srgbClr val="9E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5"/>
          <a:stretch/>
        </p:blipFill>
        <p:spPr>
          <a:xfrm>
            <a:off x="503238" y="2685535"/>
            <a:ext cx="8137524" cy="3659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126">
            <a:off x="1409402" y="2065729"/>
            <a:ext cx="2156263" cy="211300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76011"/>
            <a:ext cx="8220075" cy="994306"/>
          </a:xfrm>
        </p:spPr>
        <p:txBody>
          <a:bodyPr/>
          <a:lstStyle/>
          <a:p>
            <a:pPr algn="ctr"/>
            <a:r>
              <a:rPr lang="en-GB" sz="3600" dirty="0" smtClean="0"/>
              <a:t>Task </a:t>
            </a:r>
            <a:r>
              <a:rPr lang="en-GB" sz="3600" dirty="0"/>
              <a:t>4: The Island Rules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03237" y="1449404"/>
            <a:ext cx="8137525" cy="1236131"/>
          </a:xfrm>
          <a:prstGeom prst="roundRect">
            <a:avLst>
              <a:gd name="adj" fmla="val 0"/>
            </a:avLst>
          </a:prstGeom>
          <a:solidFill>
            <a:srgbClr val="12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Why do countries have rules and laws?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If your island is going to start to have inhabitants who live there, do you need to set some laws for them to live by?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7"/>
          <a:stretch/>
        </p:blipFill>
        <p:spPr>
          <a:xfrm>
            <a:off x="3220687" y="2767913"/>
            <a:ext cx="2693096" cy="357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5"/>
          <a:stretch/>
        </p:blipFill>
        <p:spPr>
          <a:xfrm rot="10800000">
            <a:off x="6724462" y="3558928"/>
            <a:ext cx="2419538" cy="2786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5"/>
          <a:stretch/>
        </p:blipFill>
        <p:spPr>
          <a:xfrm rot="10800000" flipH="1">
            <a:off x="5430020" y="3551622"/>
            <a:ext cx="2419538" cy="2786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5"/>
          <a:stretch/>
        </p:blipFill>
        <p:spPr>
          <a:xfrm rot="10800000">
            <a:off x="6472843" y="3544315"/>
            <a:ext cx="2419538" cy="2786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5"/>
          <a:stretch/>
        </p:blipFill>
        <p:spPr>
          <a:xfrm rot="10800000">
            <a:off x="433959" y="3558928"/>
            <a:ext cx="2419538" cy="27863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5"/>
          <a:stretch/>
        </p:blipFill>
        <p:spPr>
          <a:xfrm rot="10800000">
            <a:off x="700009" y="3558928"/>
            <a:ext cx="2419538" cy="27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3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"/>
          <a:stretch/>
        </p:blipFill>
        <p:spPr>
          <a:xfrm>
            <a:off x="503238" y="1425017"/>
            <a:ext cx="8137525" cy="491776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03238" y="1425017"/>
            <a:ext cx="8137525" cy="723164"/>
          </a:xfrm>
          <a:prstGeom prst="roundRect">
            <a:avLst>
              <a:gd name="adj" fmla="val 0"/>
            </a:avLst>
          </a:prstGeom>
          <a:solidFill>
            <a:srgbClr val="75C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There are many reasons why countries need laws. These include: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2763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Why Do You Need a Legal System?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17057" y="2517100"/>
            <a:ext cx="4405390" cy="3094298"/>
          </a:xfrm>
          <a:prstGeom prst="roundRect">
            <a:avLst>
              <a:gd name="adj" fmla="val 1989"/>
            </a:avLst>
          </a:prstGeom>
          <a:solidFill>
            <a:srgbClr val="12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t"/>
          <a:lstStyle/>
          <a:p>
            <a:pPr marL="252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prevent anti-social and unacceptable behaviour.</a:t>
            </a:r>
          </a:p>
          <a:p>
            <a:pPr marL="252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identify who should rightfully own items and property.</a:t>
            </a:r>
          </a:p>
          <a:p>
            <a:pPr marL="252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regulate family and personal relationships e.g. getting married, inheritance etc.</a:t>
            </a:r>
          </a:p>
          <a:p>
            <a:pPr marL="252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provide a means for citizens to resolve disputes with other citizens.</a:t>
            </a:r>
          </a:p>
        </p:txBody>
      </p:sp>
    </p:spTree>
    <p:extLst>
      <p:ext uri="{BB962C8B-B14F-4D97-AF65-F5344CB8AC3E}">
        <p14:creationId xmlns:p14="http://schemas.microsoft.com/office/powerpoint/2010/main" val="91237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4"/>
          <a:stretch/>
        </p:blipFill>
        <p:spPr>
          <a:xfrm>
            <a:off x="2942322" y="3708251"/>
            <a:ext cx="2956655" cy="263698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76011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Setting the Rules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03237" y="1449405"/>
            <a:ext cx="8137525" cy="799526"/>
          </a:xfrm>
          <a:prstGeom prst="roundRect">
            <a:avLst>
              <a:gd name="adj" fmla="val 0"/>
            </a:avLst>
          </a:prstGeom>
          <a:solidFill>
            <a:srgbClr val="12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What rules and laws will your people live by?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898977" y="2517328"/>
            <a:ext cx="2643616" cy="1507515"/>
          </a:xfrm>
          <a:prstGeom prst="cloudCallout">
            <a:avLst>
              <a:gd name="adj1" fmla="val -78397"/>
              <a:gd name="adj2" fmla="val 56614"/>
            </a:avLst>
          </a:prstGeom>
          <a:solidFill>
            <a:schemeClr val="bg1"/>
          </a:solidFill>
          <a:ln w="28575">
            <a:solidFill>
              <a:srgbClr val="9ECF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Will children be required to go to school? 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493908" y="4610015"/>
            <a:ext cx="3146854" cy="1482810"/>
          </a:xfrm>
          <a:prstGeom prst="cloudCallout">
            <a:avLst>
              <a:gd name="adj1" fmla="val -56322"/>
              <a:gd name="adj2" fmla="val -74998"/>
            </a:avLst>
          </a:prstGeom>
          <a:solidFill>
            <a:schemeClr val="bg1"/>
          </a:solidFill>
          <a:ln w="28575">
            <a:solidFill>
              <a:srgbClr val="9ECF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Will people be allowed to own weapons?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3353938" y="2195463"/>
            <a:ext cx="2508528" cy="1421509"/>
          </a:xfrm>
          <a:prstGeom prst="cloudCallout">
            <a:avLst>
              <a:gd name="adj1" fmla="val 9447"/>
              <a:gd name="adj2" fmla="val 87526"/>
            </a:avLst>
          </a:prstGeom>
          <a:solidFill>
            <a:schemeClr val="bg1"/>
          </a:solidFill>
          <a:ln w="28575">
            <a:solidFill>
              <a:srgbClr val="9ECF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Will people have ‘freedom of speech’?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659027" y="2340210"/>
            <a:ext cx="2617185" cy="1902276"/>
          </a:xfrm>
          <a:prstGeom prst="cloudCallout">
            <a:avLst>
              <a:gd name="adj1" fmla="val 77126"/>
              <a:gd name="adj2" fmla="val 53005"/>
            </a:avLst>
          </a:prstGeom>
          <a:solidFill>
            <a:schemeClr val="bg1"/>
          </a:solidFill>
          <a:ln w="28575">
            <a:solidFill>
              <a:srgbClr val="9ECF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Will there be age restrictions on doing certain activities?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659028" y="4288609"/>
            <a:ext cx="2800864" cy="1667348"/>
          </a:xfrm>
          <a:prstGeom prst="cloudCallout">
            <a:avLst>
              <a:gd name="adj1" fmla="val 75655"/>
              <a:gd name="adj2" fmla="val -36915"/>
            </a:avLst>
          </a:prstGeom>
          <a:solidFill>
            <a:schemeClr val="bg1"/>
          </a:solidFill>
          <a:ln w="28575">
            <a:solidFill>
              <a:srgbClr val="9ECF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will people be punished for breaking the law?</a:t>
            </a:r>
          </a:p>
        </p:txBody>
      </p:sp>
    </p:spTree>
    <p:extLst>
      <p:ext uri="{BB962C8B-B14F-4D97-AF65-F5344CB8AC3E}">
        <p14:creationId xmlns:p14="http://schemas.microsoft.com/office/powerpoint/2010/main" val="3068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2763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Your Nation’s Identity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238" y="1416908"/>
            <a:ext cx="8137525" cy="4928330"/>
          </a:xfrm>
          <a:prstGeom prst="rect">
            <a:avLst/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03238" y="1408082"/>
            <a:ext cx="8137525" cy="986197"/>
          </a:xfrm>
          <a:prstGeom prst="roundRect">
            <a:avLst>
              <a:gd name="adj" fmla="val 0"/>
            </a:avLst>
          </a:prstGeom>
          <a:solidFill>
            <a:srgbClr val="75C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Design a poster that gives details of the most important laws on your island.</a:t>
            </a:r>
          </a:p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How will breaking the laws be punished?</a:t>
            </a:r>
          </a:p>
        </p:txBody>
      </p:sp>
    </p:spTree>
    <p:extLst>
      <p:ext uri="{BB962C8B-B14F-4D97-AF65-F5344CB8AC3E}">
        <p14:creationId xmlns:p14="http://schemas.microsoft.com/office/powerpoint/2010/main" val="29330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238" y="2232454"/>
            <a:ext cx="8137525" cy="1276865"/>
          </a:xfrm>
          <a:prstGeom prst="rect">
            <a:avLst/>
          </a:prstGeom>
          <a:solidFill>
            <a:srgbClr val="BA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r="5503"/>
          <a:stretch/>
        </p:blipFill>
        <p:spPr>
          <a:xfrm>
            <a:off x="503238" y="3128331"/>
            <a:ext cx="8137525" cy="321690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03238" y="1425017"/>
            <a:ext cx="8137525" cy="994306"/>
          </a:xfrm>
          <a:prstGeom prst="roundRect">
            <a:avLst>
              <a:gd name="adj" fmla="val 0"/>
            </a:avLst>
          </a:prstGeom>
          <a:solidFill>
            <a:srgbClr val="75C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Would this person be committing a crime on your island?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How would they be punished?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2763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Scenario 1: Are They a Law-Breaker?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663825"/>
            <a:ext cx="4380874" cy="3429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819135" y="2833816"/>
            <a:ext cx="3503312" cy="2990334"/>
          </a:xfrm>
          <a:prstGeom prst="roundRect">
            <a:avLst>
              <a:gd name="adj" fmla="val 1989"/>
            </a:avLst>
          </a:prstGeom>
          <a:solidFill>
            <a:srgbClr val="12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ctr"/>
          <a:lstStyle/>
          <a:p>
            <a:pPr marL="108000" algn="ctr">
              <a:spcAft>
                <a:spcPts val="1200"/>
              </a:spcAft>
            </a:pPr>
            <a:r>
              <a:rPr lang="en-GB" sz="2200" dirty="0">
                <a:solidFill>
                  <a:schemeClr val="tx1"/>
                </a:solidFill>
              </a:rPr>
              <a:t>Danny is just 14 years old.</a:t>
            </a:r>
          </a:p>
          <a:p>
            <a:pPr marL="108000" algn="ctr">
              <a:spcAft>
                <a:spcPts val="1200"/>
              </a:spcAft>
            </a:pPr>
            <a:r>
              <a:rPr lang="en-GB" sz="2200" dirty="0">
                <a:solidFill>
                  <a:schemeClr val="tx1"/>
                </a:solidFill>
              </a:rPr>
              <a:t>He has been driving a car on a public road with no one else in the car.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4"/>
          <a:stretch/>
        </p:blipFill>
        <p:spPr>
          <a:xfrm>
            <a:off x="2672844" y="2561967"/>
            <a:ext cx="2696896" cy="37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8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238" y="2232454"/>
            <a:ext cx="8137525" cy="4112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503238" y="1425017"/>
            <a:ext cx="8137525" cy="994306"/>
          </a:xfrm>
          <a:prstGeom prst="roundRect">
            <a:avLst>
              <a:gd name="adj" fmla="val 0"/>
            </a:avLst>
          </a:prstGeom>
          <a:solidFill>
            <a:srgbClr val="75C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Would this person be committing a crime on your island?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How would they be punished?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2763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Scenario 2: Are They a Law-Breaker?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2306895"/>
            <a:ext cx="4907957" cy="403834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819135" y="2833816"/>
            <a:ext cx="3503312" cy="2990334"/>
          </a:xfrm>
          <a:prstGeom prst="roundRect">
            <a:avLst>
              <a:gd name="adj" fmla="val 1989"/>
            </a:avLst>
          </a:prstGeom>
          <a:solidFill>
            <a:srgbClr val="12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ctr"/>
          <a:lstStyle/>
          <a:p>
            <a:pPr marL="108000" algn="ctr">
              <a:spcAft>
                <a:spcPts val="1200"/>
              </a:spcAft>
            </a:pPr>
            <a:r>
              <a:rPr lang="en-GB" sz="2200" dirty="0">
                <a:solidFill>
                  <a:schemeClr val="tx1"/>
                </a:solidFill>
              </a:rPr>
              <a:t>Sidney posts a malicious and offensive message on a social media site directed at another islander.</a:t>
            </a:r>
          </a:p>
        </p:txBody>
      </p:sp>
    </p:spTree>
    <p:extLst>
      <p:ext uri="{BB962C8B-B14F-4D97-AF65-F5344CB8AC3E}">
        <p14:creationId xmlns:p14="http://schemas.microsoft.com/office/powerpoint/2010/main" val="92188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238" y="2232454"/>
            <a:ext cx="8137525" cy="3591696"/>
          </a:xfrm>
          <a:prstGeom prst="rect">
            <a:avLst/>
          </a:prstGeom>
          <a:solidFill>
            <a:srgbClr val="BA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3"/>
          <a:stretch/>
        </p:blipFill>
        <p:spPr>
          <a:xfrm>
            <a:off x="503238" y="5290536"/>
            <a:ext cx="8137525" cy="105470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03238" y="1425017"/>
            <a:ext cx="8137525" cy="994306"/>
          </a:xfrm>
          <a:prstGeom prst="roundRect">
            <a:avLst>
              <a:gd name="adj" fmla="val 0"/>
            </a:avLst>
          </a:prstGeom>
          <a:solidFill>
            <a:srgbClr val="75C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Would this person be committing a crime on your island?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How would they be punished?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2763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Scenario 3: Are They a Law-Breaker?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19135" y="2833816"/>
            <a:ext cx="3503312" cy="2990334"/>
          </a:xfrm>
          <a:prstGeom prst="roundRect">
            <a:avLst>
              <a:gd name="adj" fmla="val 1989"/>
            </a:avLst>
          </a:prstGeom>
          <a:solidFill>
            <a:srgbClr val="12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ctr"/>
          <a:lstStyle/>
          <a:p>
            <a:pPr marL="108000" algn="ctr">
              <a:spcAft>
                <a:spcPts val="1200"/>
              </a:spcAft>
            </a:pPr>
            <a:r>
              <a:rPr lang="en-GB" sz="2200" dirty="0">
                <a:solidFill>
                  <a:schemeClr val="tx1"/>
                </a:solidFill>
              </a:rPr>
              <a:t>Rita owns a hand gun without a license.</a:t>
            </a:r>
          </a:p>
          <a:p>
            <a:pPr marL="108000" algn="ctr">
              <a:spcAft>
                <a:spcPts val="1200"/>
              </a:spcAft>
            </a:pPr>
            <a:r>
              <a:rPr lang="en-GB" sz="2200" dirty="0">
                <a:solidFill>
                  <a:schemeClr val="tx1"/>
                </a:solidFill>
              </a:rPr>
              <a:t>She believes it is her right to protect her family and possessions.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2189205"/>
            <a:ext cx="3422783" cy="3842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5"/>
          <a:stretch/>
        </p:blipFill>
        <p:spPr>
          <a:xfrm>
            <a:off x="2751454" y="2603156"/>
            <a:ext cx="1911145" cy="37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8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328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Sassoon Infant Md</vt:lpstr>
      <vt:lpstr>Sassoon Infant Rg</vt:lpstr>
      <vt:lpstr>Arial</vt:lpstr>
      <vt:lpstr>Office Theme</vt:lpstr>
      <vt:lpstr>Task 4: The Island Rules</vt:lpstr>
      <vt:lpstr>Why Do You Need a Legal System?</vt:lpstr>
      <vt:lpstr>Setting the Rules</vt:lpstr>
      <vt:lpstr>Your Nation’s Identity</vt:lpstr>
      <vt:lpstr>Scenario 1: Are They a Law-Breaker?</vt:lpstr>
      <vt:lpstr>Scenario 2: Are They a Law-Breaker?</vt:lpstr>
      <vt:lpstr>Scenario 3: Are They a Law-Breaker?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Gemma Kinsella</cp:lastModifiedBy>
  <cp:revision>155</cp:revision>
  <dcterms:created xsi:type="dcterms:W3CDTF">2014-10-01T16:09:27Z</dcterms:created>
  <dcterms:modified xsi:type="dcterms:W3CDTF">2020-07-02T11:34:58Z</dcterms:modified>
</cp:coreProperties>
</file>