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58" r:id="rId2"/>
    <p:sldId id="268" r:id="rId3"/>
    <p:sldId id="269" r:id="rId4"/>
    <p:sldId id="270" r:id="rId5"/>
    <p:sldId id="271"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Sassoon Infant Md" panose="02000603050000020003" charset="0"/>
      <p:regular r:id="rId29"/>
    </p:embeddedFont>
    <p:embeddedFont>
      <p:font typeface="ChunkFive Roman" panose="00000500000000000000" charset="0"/>
      <p:regular r:id="rId30"/>
    </p:embeddedFont>
    <p:embeddedFont>
      <p:font typeface="Sassoon Infant Rg" panose="02000503030000020003" pitchFamily="50"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CEEF"/>
    <a:srgbClr val="12D7DF"/>
    <a:srgbClr val="0278AE"/>
    <a:srgbClr val="9ECFE0"/>
    <a:srgbClr val="F65813"/>
    <a:srgbClr val="FAE524"/>
    <a:srgbClr val="BADFE9"/>
    <a:srgbClr val="9EF5CF"/>
    <a:srgbClr val="21A6F9"/>
    <a:srgbClr val="51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0" d="100"/>
          <a:sy n="70" d="100"/>
        </p:scale>
        <p:origin x="1200" y="5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11149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85688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875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0618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89856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762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1348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40360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180" b="30425"/>
          <a:stretch/>
        </p:blipFill>
        <p:spPr>
          <a:xfrm>
            <a:off x="503237" y="2685535"/>
            <a:ext cx="8137525" cy="3659702"/>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smtClean="0"/>
              <a:t>Task 3: </a:t>
            </a:r>
            <a:r>
              <a:rPr lang="en-GB" sz="3600" dirty="0"/>
              <a:t>Creating a National Identity</a:t>
            </a:r>
          </a:p>
        </p:txBody>
      </p:sp>
      <p:sp>
        <p:nvSpPr>
          <p:cNvPr id="2" name="Rounded Rectangle 1"/>
          <p:cNvSpPr/>
          <p:nvPr/>
        </p:nvSpPr>
        <p:spPr>
          <a:xfrm>
            <a:off x="503237" y="1449404"/>
            <a:ext cx="8137525" cy="1236131"/>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Every country in the world has its own distinctive traditions, culture and language. Your island currently has no identity, and now’s the time to start creating one.</a:t>
            </a:r>
          </a:p>
          <a:p>
            <a:pPr algn="ctr">
              <a:spcAft>
                <a:spcPts val="600"/>
              </a:spcAft>
            </a:pPr>
            <a:r>
              <a:rPr lang="en-GB" b="1" dirty="0">
                <a:solidFill>
                  <a:schemeClr val="tx1"/>
                </a:solidFill>
              </a:rPr>
              <a:t>In this lesson, you will design a national flag and a national anthem.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9038"/>
          <a:stretch/>
        </p:blipFill>
        <p:spPr>
          <a:xfrm>
            <a:off x="819930" y="2850292"/>
            <a:ext cx="2808572" cy="3494946"/>
          </a:xfrm>
          <a:prstGeom prst="rect">
            <a:avLst/>
          </a:prstGeom>
        </p:spPr>
      </p:pic>
    </p:spTree>
    <p:extLst>
      <p:ext uri="{BB962C8B-B14F-4D97-AF65-F5344CB8AC3E}">
        <p14:creationId xmlns:p14="http://schemas.microsoft.com/office/powerpoint/2010/main" val="2638190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National Flags</a:t>
            </a:r>
          </a:p>
        </p:txBody>
      </p:sp>
      <p:sp>
        <p:nvSpPr>
          <p:cNvPr id="2" name="Rounded Rectangle 1"/>
          <p:cNvSpPr/>
          <p:nvPr/>
        </p:nvSpPr>
        <p:spPr>
          <a:xfrm>
            <a:off x="829157" y="1609992"/>
            <a:ext cx="4764335" cy="125881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spcAft>
                <a:spcPts val="600"/>
              </a:spcAft>
            </a:pPr>
            <a:r>
              <a:rPr lang="en-GB" dirty="0">
                <a:solidFill>
                  <a:schemeClr val="tx1"/>
                </a:solidFill>
              </a:rPr>
              <a:t>The national flag of a country can often have a deep meaning and hold symbolic significance for the people of a nation.</a:t>
            </a:r>
            <a:endParaRPr lang="en-GB" b="1" dirty="0">
              <a:solidFill>
                <a:schemeClr val="tx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9922"/>
          <a:stretch/>
        </p:blipFill>
        <p:spPr>
          <a:xfrm flipH="1">
            <a:off x="6370773" y="512763"/>
            <a:ext cx="2269989" cy="5832475"/>
          </a:xfrm>
          <a:prstGeom prst="rect">
            <a:avLst/>
          </a:prstGeom>
        </p:spPr>
      </p:pic>
      <p:sp>
        <p:nvSpPr>
          <p:cNvPr id="6" name="Pentagon 5"/>
          <p:cNvSpPr/>
          <p:nvPr/>
        </p:nvSpPr>
        <p:spPr>
          <a:xfrm>
            <a:off x="503238" y="3272481"/>
            <a:ext cx="7125000" cy="1054444"/>
          </a:xfrm>
          <a:prstGeom prst="homePlate">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dirty="0">
                <a:solidFill>
                  <a:schemeClr val="tx1"/>
                </a:solidFill>
              </a:rPr>
              <a:t>Let’s test your flag knowledge – can you name the country that these national flags belong to?</a:t>
            </a:r>
          </a:p>
        </p:txBody>
      </p:sp>
      <p:sp>
        <p:nvSpPr>
          <p:cNvPr id="8" name="Pentagon 7"/>
          <p:cNvSpPr/>
          <p:nvPr/>
        </p:nvSpPr>
        <p:spPr>
          <a:xfrm>
            <a:off x="503238" y="4730600"/>
            <a:ext cx="6424784" cy="1054444"/>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dirty="0">
                <a:solidFill>
                  <a:schemeClr val="tx1"/>
                </a:solidFill>
              </a:rPr>
              <a:t>Could you guess the meaning behind each one’s colours, symbols or shapes?</a:t>
            </a:r>
          </a:p>
        </p:txBody>
      </p:sp>
    </p:spTree>
    <p:extLst>
      <p:ext uri="{BB962C8B-B14F-4D97-AF65-F5344CB8AC3E}">
        <p14:creationId xmlns:p14="http://schemas.microsoft.com/office/powerpoint/2010/main" val="2815634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84" y="3288954"/>
            <a:ext cx="3646885" cy="2459927"/>
          </a:xfrm>
          <a:prstGeom prst="rect">
            <a:avLst/>
          </a:prstGeom>
        </p:spPr>
      </p:pic>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sz="1600" dirty="0">
                <a:solidFill>
                  <a:schemeClr val="tx1"/>
                </a:solidFill>
              </a:rPr>
              <a:t>Each colour of the Brazilian flag symbolises something very important to Brazilian culture. The yellow represents the country’s gold reserves, the green represents the country’s tropical landscape and the blue is a globe with 27 white stars upon it (one for every district in Brazil).</a:t>
            </a:r>
          </a:p>
          <a:p>
            <a:pPr marL="108000">
              <a:spcAft>
                <a:spcPts val="600"/>
              </a:spcAft>
            </a:pPr>
            <a:r>
              <a:rPr lang="en-GB" sz="1600" dirty="0">
                <a:solidFill>
                  <a:schemeClr val="tx1"/>
                </a:solidFill>
              </a:rPr>
              <a:t>Across the glove, the banner reads ‘</a:t>
            </a:r>
            <a:r>
              <a:rPr lang="en-GB" sz="1600" dirty="0" err="1">
                <a:solidFill>
                  <a:schemeClr val="tx1"/>
                </a:solidFill>
              </a:rPr>
              <a:t>Ordem</a:t>
            </a:r>
            <a:r>
              <a:rPr lang="en-GB" sz="1600" dirty="0">
                <a:solidFill>
                  <a:schemeClr val="tx1"/>
                </a:solidFill>
              </a:rPr>
              <a:t> E Progresso’, which is a Brazilian motto meaning ‘Order and Progress’.</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Brazil</a:t>
            </a:r>
          </a:p>
        </p:txBody>
      </p:sp>
    </p:spTree>
    <p:extLst>
      <p:ext uri="{BB962C8B-B14F-4D97-AF65-F5344CB8AC3E}">
        <p14:creationId xmlns:p14="http://schemas.microsoft.com/office/powerpoint/2010/main" val="8081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84" y="3399252"/>
            <a:ext cx="3646885" cy="2445260"/>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sz="1700" dirty="0">
                <a:solidFill>
                  <a:schemeClr val="tx1"/>
                </a:solidFill>
              </a:rPr>
              <a:t>Again, the colours of this flag are significant to their people. The red is said to represent their brave soldiers, the green – their fertile land and the yellow – the country’s mineral deposits.</a:t>
            </a:r>
          </a:p>
          <a:p>
            <a:pPr marL="108000">
              <a:spcAft>
                <a:spcPts val="600"/>
              </a:spcAft>
            </a:pPr>
            <a:r>
              <a:rPr lang="en-GB" sz="1700" dirty="0">
                <a:solidFill>
                  <a:schemeClr val="tx1"/>
                </a:solidFill>
              </a:rPr>
              <a:t>The ‘coat of arms’ in the middle of the flag is the country’s national symbol. It contains many other symbolic images, including their national animal (the llama), and laurel leaves to bring peace.</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Bolivia</a:t>
            </a:r>
          </a:p>
        </p:txBody>
      </p:sp>
    </p:spTree>
    <p:extLst>
      <p:ext uri="{BB962C8B-B14F-4D97-AF65-F5344CB8AC3E}">
        <p14:creationId xmlns:p14="http://schemas.microsoft.com/office/powerpoint/2010/main" val="5821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201"/>
          <a:stretch/>
        </p:blipFill>
        <p:spPr>
          <a:xfrm>
            <a:off x="823784" y="3399251"/>
            <a:ext cx="3646885" cy="2461163"/>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dirty="0">
                <a:solidFill>
                  <a:schemeClr val="tx1"/>
                </a:solidFill>
              </a:rPr>
              <a:t>The red maple leaf has been the national symbol of Canada for over 150 years. For Canadian people, it is a symbol of unity, tolerance and peace.</a:t>
            </a:r>
          </a:p>
          <a:p>
            <a:pPr marL="108000">
              <a:spcAft>
                <a:spcPts val="600"/>
              </a:spcAft>
            </a:pPr>
            <a:r>
              <a:rPr lang="en-GB" dirty="0">
                <a:solidFill>
                  <a:schemeClr val="tx1"/>
                </a:solidFill>
              </a:rPr>
              <a:t>Red and white are the official colours of Canada, proclaimed by King George V in 1921.</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Canada</a:t>
            </a:r>
          </a:p>
        </p:txBody>
      </p:sp>
    </p:spTree>
    <p:extLst>
      <p:ext uri="{BB962C8B-B14F-4D97-AF65-F5344CB8AC3E}">
        <p14:creationId xmlns:p14="http://schemas.microsoft.com/office/powerpoint/2010/main" val="361301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826"/>
          <a:stretch/>
        </p:blipFill>
        <p:spPr>
          <a:xfrm>
            <a:off x="823784" y="3399251"/>
            <a:ext cx="3649362" cy="2481217"/>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dirty="0">
                <a:solidFill>
                  <a:schemeClr val="tx1"/>
                </a:solidFill>
              </a:rPr>
              <a:t>The green stripes of Nigeria’s flag represent their lush vegetation and its agriculture industry (that the Nigerians would call their natural wealth).</a:t>
            </a:r>
          </a:p>
          <a:p>
            <a:pPr marL="108000">
              <a:spcAft>
                <a:spcPts val="600"/>
              </a:spcAft>
            </a:pPr>
            <a:r>
              <a:rPr lang="en-GB" dirty="0">
                <a:solidFill>
                  <a:schemeClr val="tx1"/>
                </a:solidFill>
              </a:rPr>
              <a:t>While the white stripe represents their desire for peace.</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Nigeria</a:t>
            </a:r>
          </a:p>
        </p:txBody>
      </p:sp>
    </p:spTree>
    <p:extLst>
      <p:ext uri="{BB962C8B-B14F-4D97-AF65-F5344CB8AC3E}">
        <p14:creationId xmlns:p14="http://schemas.microsoft.com/office/powerpoint/2010/main" val="1158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A national anthem is a patriotic song that is officially adopted by a country as an expression of their national identity.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303"/>
          <a:stretch/>
        </p:blipFill>
        <p:spPr>
          <a:xfrm>
            <a:off x="1275102" y="1585186"/>
            <a:ext cx="6584263" cy="45076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A National Anthem</a:t>
            </a:r>
          </a:p>
        </p:txBody>
      </p:sp>
      <p:sp>
        <p:nvSpPr>
          <p:cNvPr id="7" name="Rounded Rectangle 6"/>
          <p:cNvSpPr/>
          <p:nvPr/>
        </p:nvSpPr>
        <p:spPr>
          <a:xfrm>
            <a:off x="498472" y="5445211"/>
            <a:ext cx="8137525" cy="64761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Do you know the national anthem for the country you live 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03326">
            <a:off x="7476909" y="2288878"/>
            <a:ext cx="856991" cy="5981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326">
            <a:off x="4911146" y="2279021"/>
            <a:ext cx="548762" cy="38303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338187">
            <a:off x="818706" y="2155378"/>
            <a:ext cx="834554" cy="582519"/>
          </a:xfrm>
          <a:prstGeom prst="rect">
            <a:avLst/>
          </a:prstGeom>
        </p:spPr>
      </p:pic>
    </p:spTree>
    <p:extLst>
      <p:ext uri="{BB962C8B-B14F-4D97-AF65-F5344CB8AC3E}">
        <p14:creationId xmlns:p14="http://schemas.microsoft.com/office/powerpoint/2010/main" val="155993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201"/>
          <a:stretch/>
        </p:blipFill>
        <p:spPr>
          <a:xfrm>
            <a:off x="4651346" y="3417633"/>
            <a:ext cx="3649362" cy="2462835"/>
          </a:xfrm>
          <a:prstGeom prst="rect">
            <a:avLst/>
          </a:prstGeom>
        </p:spPr>
      </p:pic>
      <p:sp>
        <p:nvSpPr>
          <p:cNvPr id="9" name="Rounded Rectangle 8"/>
          <p:cNvSpPr/>
          <p:nvPr/>
        </p:nvSpPr>
        <p:spPr>
          <a:xfrm>
            <a:off x="789497"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600"/>
              </a:spcAft>
            </a:pPr>
            <a:r>
              <a:rPr lang="en-GB" dirty="0">
                <a:solidFill>
                  <a:schemeClr val="tx1"/>
                </a:solidFill>
              </a:rPr>
              <a:t>Lord, God over yonder,</a:t>
            </a:r>
          </a:p>
          <a:p>
            <a:pPr marL="108000">
              <a:spcAft>
                <a:spcPts val="600"/>
              </a:spcAft>
            </a:pPr>
            <a:r>
              <a:rPr lang="en-GB" dirty="0">
                <a:solidFill>
                  <a:schemeClr val="tx1"/>
                </a:solidFill>
              </a:rPr>
              <a:t>Of all our nations,</a:t>
            </a:r>
          </a:p>
          <a:p>
            <a:pPr marL="108000">
              <a:spcAft>
                <a:spcPts val="600"/>
              </a:spcAft>
            </a:pPr>
            <a:r>
              <a:rPr lang="en-GB" dirty="0">
                <a:solidFill>
                  <a:schemeClr val="tx1"/>
                </a:solidFill>
              </a:rPr>
              <a:t>Listen to us gently,</a:t>
            </a:r>
          </a:p>
          <a:p>
            <a:pPr marL="108000">
              <a:spcAft>
                <a:spcPts val="600"/>
              </a:spcAft>
            </a:pPr>
            <a:r>
              <a:rPr lang="en-GB" dirty="0">
                <a:solidFill>
                  <a:schemeClr val="tx1"/>
                </a:solidFill>
              </a:rPr>
              <a:t>With the infinite love,</a:t>
            </a:r>
          </a:p>
          <a:p>
            <a:pPr marL="108000">
              <a:spcAft>
                <a:spcPts val="600"/>
              </a:spcAft>
            </a:pPr>
            <a:r>
              <a:rPr lang="en-GB" dirty="0">
                <a:solidFill>
                  <a:schemeClr val="tx1"/>
                </a:solidFill>
              </a:rPr>
              <a:t>May the goodness bear fruit;</a:t>
            </a:r>
          </a:p>
          <a:p>
            <a:pPr marL="108000">
              <a:spcAft>
                <a:spcPts val="600"/>
              </a:spcAft>
            </a:pPr>
            <a:r>
              <a:rPr lang="en-GB" dirty="0">
                <a:solidFill>
                  <a:schemeClr val="tx1"/>
                </a:solidFill>
              </a:rPr>
              <a:t>May your kindness come;</a:t>
            </a:r>
          </a:p>
          <a:p>
            <a:pPr marL="108000">
              <a:spcAft>
                <a:spcPts val="600"/>
              </a:spcAft>
            </a:pPr>
            <a:r>
              <a:rPr lang="en-GB" dirty="0">
                <a:solidFill>
                  <a:schemeClr val="tx1"/>
                </a:solidFill>
              </a:rPr>
              <a:t>Please give protection to</a:t>
            </a:r>
          </a:p>
          <a:p>
            <a:pPr marL="108000">
              <a:spcAft>
                <a:spcPts val="600"/>
              </a:spcAft>
            </a:pPr>
            <a:r>
              <a:rPr lang="en-GB" dirty="0">
                <a:solidFill>
                  <a:schemeClr val="tx1"/>
                </a:solidFill>
              </a:rPr>
              <a:t>______________________.</a:t>
            </a:r>
          </a:p>
        </p:txBody>
      </p:sp>
      <p:sp>
        <p:nvSpPr>
          <p:cNvPr id="21" name="Title 20"/>
          <p:cNvSpPr>
            <a:spLocks noGrp="1"/>
          </p:cNvSpPr>
          <p:nvPr>
            <p:ph type="title"/>
          </p:nvPr>
        </p:nvSpPr>
        <p:spPr>
          <a:xfrm>
            <a:off x="457198" y="512763"/>
            <a:ext cx="8220075" cy="994306"/>
          </a:xfrm>
        </p:spPr>
        <p:txBody>
          <a:bodyPr/>
          <a:lstStyle/>
          <a:p>
            <a:pPr algn="ctr"/>
            <a:r>
              <a:rPr lang="en-GB" sz="3600" dirty="0"/>
              <a:t>National Anthem Lyrics</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The lyrics (words) of a national anthem often tell the story of a country’s history traditions and sometimes the struggles of its people.</a:t>
            </a:r>
          </a:p>
          <a:p>
            <a:pPr algn="ctr">
              <a:spcAft>
                <a:spcPts val="600"/>
              </a:spcAft>
            </a:pPr>
            <a:r>
              <a:rPr lang="en-GB" b="1" dirty="0">
                <a:solidFill>
                  <a:schemeClr val="tx1"/>
                </a:solidFill>
              </a:rPr>
              <a:t>Which country are these national anthem lyrics from?</a:t>
            </a:r>
          </a:p>
        </p:txBody>
      </p:sp>
      <p:sp>
        <p:nvSpPr>
          <p:cNvPr id="5" name="Rectangle 4"/>
          <p:cNvSpPr/>
          <p:nvPr/>
        </p:nvSpPr>
        <p:spPr>
          <a:xfrm>
            <a:off x="4583212" y="2661335"/>
            <a:ext cx="3805138" cy="523220"/>
          </a:xfrm>
          <a:prstGeom prst="rect">
            <a:avLst/>
          </a:prstGeom>
        </p:spPr>
        <p:txBody>
          <a:bodyPr wrap="square">
            <a:spAutoFit/>
          </a:bodyPr>
          <a:lstStyle/>
          <a:p>
            <a:pPr algn="ctr">
              <a:spcAft>
                <a:spcPts val="600"/>
              </a:spcAft>
            </a:pPr>
            <a:r>
              <a:rPr lang="en-GB" sz="2800" b="1" dirty="0"/>
              <a:t>New Zealand</a:t>
            </a:r>
          </a:p>
        </p:txBody>
      </p:sp>
    </p:spTree>
    <p:extLst>
      <p:ext uri="{BB962C8B-B14F-4D97-AF65-F5344CB8AC3E}">
        <p14:creationId xmlns:p14="http://schemas.microsoft.com/office/powerpoint/2010/main" val="25774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475" y="3700271"/>
            <a:ext cx="3358415" cy="2180197"/>
          </a:xfrm>
          <a:prstGeom prst="rect">
            <a:avLst/>
          </a:prstGeom>
        </p:spPr>
      </p:pic>
      <p:sp>
        <p:nvSpPr>
          <p:cNvPr id="9" name="Rounded Rectangle 8"/>
          <p:cNvSpPr/>
          <p:nvPr/>
        </p:nvSpPr>
        <p:spPr>
          <a:xfrm>
            <a:off x="789497" y="2512541"/>
            <a:ext cx="4029638"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600"/>
              </a:spcAft>
            </a:pPr>
            <a:r>
              <a:rPr lang="en-GB" sz="1400" dirty="0">
                <a:solidFill>
                  <a:schemeClr val="tx1"/>
                </a:solidFill>
              </a:rPr>
              <a:t>Oh, say! Can you see by the dawns early light</a:t>
            </a:r>
          </a:p>
          <a:p>
            <a:pPr marL="108000">
              <a:spcAft>
                <a:spcPts val="600"/>
              </a:spcAft>
            </a:pPr>
            <a:r>
              <a:rPr lang="en-GB" sz="1400" dirty="0">
                <a:solidFill>
                  <a:schemeClr val="tx1"/>
                </a:solidFill>
              </a:rPr>
              <a:t>What so proudly we hailed at the twilights last gleaming;</a:t>
            </a:r>
          </a:p>
          <a:p>
            <a:pPr marL="108000">
              <a:spcAft>
                <a:spcPts val="600"/>
              </a:spcAft>
            </a:pPr>
            <a:r>
              <a:rPr lang="en-GB" sz="1400" dirty="0">
                <a:solidFill>
                  <a:schemeClr val="tx1"/>
                </a:solidFill>
              </a:rPr>
              <a:t>Whose broad stripes and bright stars,</a:t>
            </a:r>
          </a:p>
          <a:p>
            <a:pPr marL="108000">
              <a:spcAft>
                <a:spcPts val="600"/>
              </a:spcAft>
            </a:pPr>
            <a:r>
              <a:rPr lang="en-GB" sz="1400" dirty="0">
                <a:solidFill>
                  <a:schemeClr val="tx1"/>
                </a:solidFill>
              </a:rPr>
              <a:t>Through the perilous fight,</a:t>
            </a:r>
          </a:p>
          <a:p>
            <a:pPr marL="108000">
              <a:spcAft>
                <a:spcPts val="600"/>
              </a:spcAft>
            </a:pPr>
            <a:r>
              <a:rPr lang="en-GB" sz="1400" dirty="0">
                <a:solidFill>
                  <a:schemeClr val="tx1"/>
                </a:solidFill>
              </a:rPr>
              <a:t>O’er the ramparts we watched were so gallantly streaming?</a:t>
            </a:r>
          </a:p>
          <a:p>
            <a:pPr marL="108000">
              <a:spcAft>
                <a:spcPts val="600"/>
              </a:spcAft>
            </a:pPr>
            <a:r>
              <a:rPr lang="en-GB" sz="1400" dirty="0">
                <a:solidFill>
                  <a:schemeClr val="tx1"/>
                </a:solidFill>
              </a:rPr>
              <a:t>And the rocket’s red glare, the bombs bursting air,</a:t>
            </a:r>
          </a:p>
          <a:p>
            <a:pPr marL="108000">
              <a:spcAft>
                <a:spcPts val="600"/>
              </a:spcAft>
            </a:pPr>
            <a:r>
              <a:rPr lang="en-GB" sz="1400" dirty="0">
                <a:solidFill>
                  <a:schemeClr val="tx1"/>
                </a:solidFill>
              </a:rPr>
              <a:t>Gave proof through the night that our flag was still there:</a:t>
            </a:r>
          </a:p>
          <a:p>
            <a:pPr marL="108000">
              <a:spcAft>
                <a:spcPts val="600"/>
              </a:spcAft>
            </a:pPr>
            <a:r>
              <a:rPr lang="en-GB" sz="1400" dirty="0">
                <a:solidFill>
                  <a:schemeClr val="tx1"/>
                </a:solidFill>
              </a:rPr>
              <a:t>Oh say! Does that star-spangled banner yet wave</a:t>
            </a:r>
          </a:p>
          <a:p>
            <a:pPr marL="108000">
              <a:spcAft>
                <a:spcPts val="600"/>
              </a:spcAft>
            </a:pPr>
            <a:r>
              <a:rPr lang="en-GB" sz="1400" dirty="0">
                <a:solidFill>
                  <a:schemeClr val="tx1"/>
                </a:solidFill>
              </a:rPr>
              <a:t>O’er the land of the free and the home of the brave?</a:t>
            </a:r>
          </a:p>
        </p:txBody>
      </p:sp>
      <p:sp>
        <p:nvSpPr>
          <p:cNvPr id="21" name="Title 20"/>
          <p:cNvSpPr>
            <a:spLocks noGrp="1"/>
          </p:cNvSpPr>
          <p:nvPr>
            <p:ph type="title"/>
          </p:nvPr>
        </p:nvSpPr>
        <p:spPr>
          <a:xfrm>
            <a:off x="457198" y="512763"/>
            <a:ext cx="8220075" cy="994306"/>
          </a:xfrm>
        </p:spPr>
        <p:txBody>
          <a:bodyPr/>
          <a:lstStyle/>
          <a:p>
            <a:pPr algn="ctr"/>
            <a:r>
              <a:rPr lang="en-GB" sz="3600" dirty="0"/>
              <a:t>National Anthem Lyrics</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Which country are these national anthem lyrics from?</a:t>
            </a:r>
          </a:p>
          <a:p>
            <a:pPr algn="ctr">
              <a:spcAft>
                <a:spcPts val="600"/>
              </a:spcAft>
            </a:pPr>
            <a:r>
              <a:rPr lang="en-GB" dirty="0">
                <a:solidFill>
                  <a:schemeClr val="tx1"/>
                </a:solidFill>
              </a:rPr>
              <a:t>What do you think they mean?</a:t>
            </a:r>
          </a:p>
        </p:txBody>
      </p:sp>
      <p:sp>
        <p:nvSpPr>
          <p:cNvPr id="5" name="Rectangle 4"/>
          <p:cNvSpPr/>
          <p:nvPr/>
        </p:nvSpPr>
        <p:spPr>
          <a:xfrm>
            <a:off x="5173362" y="2596401"/>
            <a:ext cx="2753669" cy="954107"/>
          </a:xfrm>
          <a:prstGeom prst="rect">
            <a:avLst/>
          </a:prstGeom>
        </p:spPr>
        <p:txBody>
          <a:bodyPr wrap="square">
            <a:spAutoFit/>
          </a:bodyPr>
          <a:lstStyle/>
          <a:p>
            <a:pPr algn="ctr">
              <a:spcAft>
                <a:spcPts val="600"/>
              </a:spcAft>
            </a:pPr>
            <a:r>
              <a:rPr lang="en-GB" sz="2800" b="1" dirty="0"/>
              <a:t>United States of America</a:t>
            </a:r>
          </a:p>
        </p:txBody>
      </p:sp>
    </p:spTree>
    <p:extLst>
      <p:ext uri="{BB962C8B-B14F-4D97-AF65-F5344CB8AC3E}">
        <p14:creationId xmlns:p14="http://schemas.microsoft.com/office/powerpoint/2010/main" val="3802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475" y="3597985"/>
            <a:ext cx="3358415" cy="2180198"/>
          </a:xfrm>
          <a:prstGeom prst="rect">
            <a:avLst/>
          </a:prstGeom>
        </p:spPr>
      </p:pic>
      <p:sp>
        <p:nvSpPr>
          <p:cNvPr id="9" name="Rounded Rectangle 8"/>
          <p:cNvSpPr/>
          <p:nvPr/>
        </p:nvSpPr>
        <p:spPr>
          <a:xfrm>
            <a:off x="789497" y="2512541"/>
            <a:ext cx="4029638"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300"/>
              </a:spcAft>
            </a:pPr>
            <a:r>
              <a:rPr lang="en-GB" sz="1400" dirty="0">
                <a:solidFill>
                  <a:schemeClr val="tx1"/>
                </a:solidFill>
              </a:rPr>
              <a:t>This land of my fathers is dear to me</a:t>
            </a:r>
          </a:p>
          <a:p>
            <a:pPr marL="108000">
              <a:spcAft>
                <a:spcPts val="300"/>
              </a:spcAft>
            </a:pPr>
            <a:r>
              <a:rPr lang="en-GB" sz="1400" dirty="0">
                <a:solidFill>
                  <a:schemeClr val="tx1"/>
                </a:solidFill>
              </a:rPr>
              <a:t>Land of poets and singers, and people of stature</a:t>
            </a:r>
          </a:p>
          <a:p>
            <a:pPr marL="108000">
              <a:spcAft>
                <a:spcPts val="300"/>
              </a:spcAft>
            </a:pPr>
            <a:r>
              <a:rPr lang="en-GB" sz="1400" dirty="0">
                <a:solidFill>
                  <a:schemeClr val="tx1"/>
                </a:solidFill>
              </a:rPr>
              <a:t>Her brave warriors, fine patriots</a:t>
            </a:r>
          </a:p>
          <a:p>
            <a:pPr marL="108000">
              <a:spcAft>
                <a:spcPts val="300"/>
              </a:spcAft>
            </a:pPr>
            <a:r>
              <a:rPr lang="en-GB" sz="1400" dirty="0">
                <a:solidFill>
                  <a:schemeClr val="tx1"/>
                </a:solidFill>
              </a:rPr>
              <a:t>Shed their blood for freedom</a:t>
            </a:r>
          </a:p>
          <a:p>
            <a:pPr marL="108000">
              <a:spcAft>
                <a:spcPts val="300"/>
              </a:spcAft>
            </a:pPr>
            <a:endParaRPr lang="en-GB" sz="600" dirty="0">
              <a:solidFill>
                <a:schemeClr val="tx1"/>
              </a:solidFill>
            </a:endParaRPr>
          </a:p>
          <a:p>
            <a:pPr marL="108000">
              <a:spcAft>
                <a:spcPts val="300"/>
              </a:spcAft>
            </a:pPr>
            <a:r>
              <a:rPr lang="en-GB" sz="1400" i="1" dirty="0">
                <a:solidFill>
                  <a:schemeClr val="tx1"/>
                </a:solidFill>
              </a:rPr>
              <a:t>Land! Land! I am true to my land!</a:t>
            </a:r>
          </a:p>
          <a:p>
            <a:pPr marL="108000">
              <a:spcAft>
                <a:spcPts val="300"/>
              </a:spcAft>
            </a:pPr>
            <a:r>
              <a:rPr lang="en-GB" sz="1400" i="1" dirty="0">
                <a:solidFill>
                  <a:schemeClr val="tx1"/>
                </a:solidFill>
              </a:rPr>
              <a:t>As long as the sea serves as a wall for this pure, dear land</a:t>
            </a:r>
          </a:p>
          <a:p>
            <a:pPr marL="108000">
              <a:spcAft>
                <a:spcPts val="300"/>
              </a:spcAft>
            </a:pPr>
            <a:r>
              <a:rPr lang="en-GB" sz="1400" i="1" dirty="0">
                <a:solidFill>
                  <a:schemeClr val="tx1"/>
                </a:solidFill>
              </a:rPr>
              <a:t>May the language endure forever.</a:t>
            </a:r>
          </a:p>
          <a:p>
            <a:pPr marL="108000">
              <a:spcAft>
                <a:spcPts val="300"/>
              </a:spcAft>
            </a:pPr>
            <a:endParaRPr lang="en-GB" sz="600" dirty="0">
              <a:solidFill>
                <a:schemeClr val="tx1"/>
              </a:solidFill>
            </a:endParaRPr>
          </a:p>
          <a:p>
            <a:pPr marL="108000">
              <a:spcAft>
                <a:spcPts val="300"/>
              </a:spcAft>
            </a:pPr>
            <a:r>
              <a:rPr lang="en-GB" sz="1400" dirty="0">
                <a:solidFill>
                  <a:schemeClr val="tx1"/>
                </a:solidFill>
              </a:rPr>
              <a:t>Old land of the mountains, paradise of the poets,</a:t>
            </a:r>
          </a:p>
          <a:p>
            <a:pPr marL="108000">
              <a:spcAft>
                <a:spcPts val="300"/>
              </a:spcAft>
            </a:pPr>
            <a:r>
              <a:rPr lang="en-GB" sz="1400" dirty="0">
                <a:solidFill>
                  <a:schemeClr val="tx1"/>
                </a:solidFill>
              </a:rPr>
              <a:t>Every valley, every cliff a beauty guards’</a:t>
            </a:r>
          </a:p>
          <a:p>
            <a:pPr marL="108000">
              <a:spcAft>
                <a:spcPts val="300"/>
              </a:spcAft>
            </a:pPr>
            <a:r>
              <a:rPr lang="en-GB" sz="1400" dirty="0">
                <a:solidFill>
                  <a:schemeClr val="tx1"/>
                </a:solidFill>
              </a:rPr>
              <a:t>Through love of my country, enchanting voices will be</a:t>
            </a:r>
          </a:p>
          <a:p>
            <a:pPr marL="108000">
              <a:spcAft>
                <a:spcPts val="300"/>
              </a:spcAft>
            </a:pPr>
            <a:r>
              <a:rPr lang="en-GB" sz="1400" dirty="0">
                <a:solidFill>
                  <a:schemeClr val="tx1"/>
                </a:solidFill>
              </a:rPr>
              <a:t>Her stream and rivers to me.</a:t>
            </a:r>
          </a:p>
        </p:txBody>
      </p:sp>
      <p:sp>
        <p:nvSpPr>
          <p:cNvPr id="21" name="Title 20"/>
          <p:cNvSpPr>
            <a:spLocks noGrp="1"/>
          </p:cNvSpPr>
          <p:nvPr>
            <p:ph type="title"/>
          </p:nvPr>
        </p:nvSpPr>
        <p:spPr>
          <a:xfrm>
            <a:off x="457198" y="512763"/>
            <a:ext cx="8220075" cy="994306"/>
          </a:xfrm>
        </p:spPr>
        <p:txBody>
          <a:bodyPr/>
          <a:lstStyle/>
          <a:p>
            <a:pPr algn="ctr"/>
            <a:r>
              <a:rPr lang="en-GB" sz="3600" dirty="0"/>
              <a:t>National Anthem Lyrics</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Which country are these national anthem lyrics from?</a:t>
            </a:r>
          </a:p>
          <a:p>
            <a:pPr algn="ctr">
              <a:spcAft>
                <a:spcPts val="600"/>
              </a:spcAft>
            </a:pPr>
            <a:r>
              <a:rPr lang="en-GB" dirty="0">
                <a:solidFill>
                  <a:schemeClr val="tx1"/>
                </a:solidFill>
              </a:rPr>
              <a:t>What do you think they mean?</a:t>
            </a:r>
          </a:p>
        </p:txBody>
      </p:sp>
      <p:sp>
        <p:nvSpPr>
          <p:cNvPr id="5" name="Rectangle 4"/>
          <p:cNvSpPr/>
          <p:nvPr/>
        </p:nvSpPr>
        <p:spPr>
          <a:xfrm>
            <a:off x="5173362" y="2760702"/>
            <a:ext cx="2753669" cy="523220"/>
          </a:xfrm>
          <a:prstGeom prst="rect">
            <a:avLst/>
          </a:prstGeom>
        </p:spPr>
        <p:txBody>
          <a:bodyPr wrap="square">
            <a:spAutoFit/>
          </a:bodyPr>
          <a:lstStyle/>
          <a:p>
            <a:pPr algn="ctr">
              <a:spcAft>
                <a:spcPts val="600"/>
              </a:spcAft>
            </a:pPr>
            <a:r>
              <a:rPr lang="en-GB" sz="2800" b="1" dirty="0"/>
              <a:t>Wales</a:t>
            </a:r>
          </a:p>
        </p:txBody>
      </p:sp>
    </p:spTree>
    <p:extLst>
      <p:ext uri="{BB962C8B-B14F-4D97-AF65-F5344CB8AC3E}">
        <p14:creationId xmlns:p14="http://schemas.microsoft.com/office/powerpoint/2010/main" val="16253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dirty="0" smtClean="0"/>
              <a:t>Introduction: </a:t>
            </a:r>
            <a:r>
              <a:rPr lang="en-GB" dirty="0"/>
              <a:t>The Discovery</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32811"/>
          <a:stretch/>
        </p:blipFill>
        <p:spPr>
          <a:xfrm>
            <a:off x="503238" y="2479134"/>
            <a:ext cx="8137524" cy="3866104"/>
          </a:xfrm>
          <a:prstGeom prst="rect">
            <a:avLst/>
          </a:prstGeom>
        </p:spPr>
      </p:pic>
      <p:sp>
        <p:nvSpPr>
          <p:cNvPr id="2" name="Rounded Rectangle 1"/>
          <p:cNvSpPr/>
          <p:nvPr/>
        </p:nvSpPr>
        <p:spPr>
          <a:xfrm>
            <a:off x="503237" y="1507069"/>
            <a:ext cx="8137525" cy="1286465"/>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lnSpc>
                <a:spcPct val="120000"/>
              </a:lnSpc>
            </a:pPr>
            <a:r>
              <a:rPr lang="en-GB" dirty="0">
                <a:solidFill>
                  <a:schemeClr val="tx1"/>
                </a:solidFill>
              </a:rPr>
              <a:t>Whilst out exploring, you have found an uninhabited, undiscovered island, </a:t>
            </a:r>
            <a:br>
              <a:rPr lang="en-GB" dirty="0">
                <a:solidFill>
                  <a:schemeClr val="tx1"/>
                </a:solidFill>
              </a:rPr>
            </a:br>
            <a:r>
              <a:rPr lang="en-GB" dirty="0">
                <a:solidFill>
                  <a:schemeClr val="tx1"/>
                </a:solidFill>
              </a:rPr>
              <a:t>which you can now claim as your own kingdom! </a:t>
            </a:r>
          </a:p>
        </p:txBody>
      </p:sp>
    </p:spTree>
    <p:extLst>
      <p:ext uri="{BB962C8B-B14F-4D97-AF65-F5344CB8AC3E}">
        <p14:creationId xmlns:p14="http://schemas.microsoft.com/office/powerpoint/2010/main" val="412865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2316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You now need to think of some national anthem lyrics to symbolise your island.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414" b="5303"/>
          <a:stretch/>
        </p:blipFill>
        <p:spPr>
          <a:xfrm>
            <a:off x="4695568" y="1641903"/>
            <a:ext cx="3857423" cy="45076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Composing Your National Anthem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03326">
            <a:off x="6966161" y="2120233"/>
            <a:ext cx="856991" cy="5981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326">
            <a:off x="4911146" y="2279021"/>
            <a:ext cx="548762" cy="383036"/>
          </a:xfrm>
          <a:prstGeom prst="rect">
            <a:avLst/>
          </a:prstGeom>
        </p:spPr>
      </p:pic>
      <p:sp>
        <p:nvSpPr>
          <p:cNvPr id="10" name="Rounded Rectangle 9"/>
          <p:cNvSpPr/>
          <p:nvPr/>
        </p:nvSpPr>
        <p:spPr>
          <a:xfrm>
            <a:off x="883302" y="2532145"/>
            <a:ext cx="3544501" cy="307782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rPr>
              <a:t>They could relate to…</a:t>
            </a:r>
          </a:p>
          <a:p>
            <a:pPr marL="252000" indent="-144000">
              <a:spcAft>
                <a:spcPts val="600"/>
              </a:spcAft>
              <a:buFont typeface="Arial" panose="020B0604020202020204" pitchFamily="34" charset="0"/>
              <a:buChar char="•"/>
            </a:pPr>
            <a:r>
              <a:rPr lang="en-GB" dirty="0">
                <a:solidFill>
                  <a:schemeClr val="tx1"/>
                </a:solidFill>
              </a:rPr>
              <a:t>your island’s landscape;</a:t>
            </a:r>
          </a:p>
          <a:p>
            <a:pPr marL="252000" indent="-144000">
              <a:spcAft>
                <a:spcPts val="600"/>
              </a:spcAft>
              <a:buFont typeface="Arial" panose="020B0604020202020204" pitchFamily="34" charset="0"/>
              <a:buChar char="•"/>
            </a:pPr>
            <a:r>
              <a:rPr lang="en-GB" dirty="0">
                <a:solidFill>
                  <a:schemeClr val="tx1"/>
                </a:solidFill>
              </a:rPr>
              <a:t>your island’s history;</a:t>
            </a:r>
          </a:p>
          <a:p>
            <a:pPr marL="252000" indent="-144000">
              <a:spcAft>
                <a:spcPts val="600"/>
              </a:spcAft>
              <a:buFont typeface="Arial" panose="020B0604020202020204" pitchFamily="34" charset="0"/>
              <a:buChar char="•"/>
            </a:pPr>
            <a:r>
              <a:rPr lang="en-GB" dirty="0">
                <a:solidFill>
                  <a:schemeClr val="tx1"/>
                </a:solidFill>
              </a:rPr>
              <a:t>your island’s values or a country motto;</a:t>
            </a:r>
          </a:p>
          <a:p>
            <a:pPr marL="108000">
              <a:spcAft>
                <a:spcPts val="600"/>
              </a:spcAft>
            </a:pPr>
            <a:r>
              <a:rPr lang="en-GB" dirty="0">
                <a:solidFill>
                  <a:schemeClr val="tx1"/>
                </a:solidFill>
              </a:rPr>
              <a:t>and/or</a:t>
            </a:r>
          </a:p>
          <a:p>
            <a:pPr marL="252000" indent="-144000">
              <a:spcAft>
                <a:spcPts val="600"/>
              </a:spcAft>
              <a:buFont typeface="Arial" panose="020B0604020202020204" pitchFamily="34" charset="0"/>
              <a:buChar char="•"/>
            </a:pPr>
            <a:r>
              <a:rPr lang="en-GB" dirty="0">
                <a:solidFill>
                  <a:schemeClr val="tx1"/>
                </a:solidFill>
              </a:rPr>
              <a:t>the person who discovered your island… you!</a:t>
            </a:r>
          </a:p>
        </p:txBody>
      </p:sp>
    </p:spTree>
    <p:extLst>
      <p:ext uri="{BB962C8B-B14F-4D97-AF65-F5344CB8AC3E}">
        <p14:creationId xmlns:p14="http://schemas.microsoft.com/office/powerpoint/2010/main" val="34846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Your Nation’s Identity</a:t>
            </a:r>
          </a:p>
        </p:txBody>
      </p:sp>
      <p:sp>
        <p:nvSpPr>
          <p:cNvPr id="5" name="Rectangle 4"/>
          <p:cNvSpPr/>
          <p:nvPr/>
        </p:nvSpPr>
        <p:spPr>
          <a:xfrm>
            <a:off x="503238" y="1416908"/>
            <a:ext cx="8137525" cy="4928330"/>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075" y="1629593"/>
            <a:ext cx="6367849" cy="450295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3047"/>
          <a:stretch/>
        </p:blipFill>
        <p:spPr>
          <a:xfrm>
            <a:off x="6444067" y="1629593"/>
            <a:ext cx="2699933" cy="498600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8019"/>
          <a:stretch/>
        </p:blipFill>
        <p:spPr>
          <a:xfrm>
            <a:off x="1" y="3229629"/>
            <a:ext cx="2158312" cy="3628371"/>
          </a:xfrm>
          <a:prstGeom prst="rect">
            <a:avLst/>
          </a:prstGeom>
        </p:spPr>
      </p:pic>
    </p:spTree>
    <p:extLst>
      <p:ext uri="{BB962C8B-B14F-4D97-AF65-F5344CB8AC3E}">
        <p14:creationId xmlns:p14="http://schemas.microsoft.com/office/powerpoint/2010/main" val="92838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3953"/>
            <a:ext cx="8220075" cy="852379"/>
          </a:xfrm>
        </p:spPr>
        <p:txBody>
          <a:bodyPr/>
          <a:lstStyle/>
          <a:p>
            <a:pPr algn="ctr"/>
            <a:r>
              <a:rPr lang="en-GB" sz="3600" dirty="0" smtClean="0"/>
              <a:t>Task 1: Where </a:t>
            </a:r>
            <a:r>
              <a:rPr lang="en-GB" sz="3600" dirty="0"/>
              <a:t>in the World Are You?</a:t>
            </a:r>
          </a:p>
        </p:txBody>
      </p:sp>
      <p:sp>
        <p:nvSpPr>
          <p:cNvPr id="2" name="Rounded Rectangle 1"/>
          <p:cNvSpPr/>
          <p:nvPr/>
        </p:nvSpPr>
        <p:spPr>
          <a:xfrm>
            <a:off x="503237" y="1406332"/>
            <a:ext cx="8137525" cy="972065"/>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So where were you sailing when you made this astonishing discovery?</a:t>
            </a:r>
          </a:p>
          <a:p>
            <a:pPr algn="ctr">
              <a:spcAft>
                <a:spcPts val="600"/>
              </a:spcAft>
            </a:pPr>
            <a:r>
              <a:rPr lang="en-GB" dirty="0">
                <a:solidFill>
                  <a:schemeClr val="tx1"/>
                </a:solidFill>
              </a:rPr>
              <a:t>Where in the world would you like your island to be?</a:t>
            </a:r>
          </a:p>
        </p:txBody>
      </p:sp>
      <p:sp>
        <p:nvSpPr>
          <p:cNvPr id="7" name="Rounded Rectangle 6"/>
          <p:cNvSpPr/>
          <p:nvPr/>
        </p:nvSpPr>
        <p:spPr>
          <a:xfrm>
            <a:off x="755650" y="2471351"/>
            <a:ext cx="3737444" cy="362147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sz="1600" dirty="0">
                <a:solidFill>
                  <a:schemeClr val="tx1"/>
                </a:solidFill>
              </a:rPr>
              <a:t>Use </a:t>
            </a:r>
            <a:r>
              <a:rPr lang="en-GB" sz="1600" dirty="0" smtClean="0">
                <a:solidFill>
                  <a:schemeClr val="tx1"/>
                </a:solidFill>
              </a:rPr>
              <a:t>atlases, </a:t>
            </a:r>
            <a:r>
              <a:rPr lang="en-GB" sz="1600" dirty="0">
                <a:solidFill>
                  <a:schemeClr val="tx1"/>
                </a:solidFill>
              </a:rPr>
              <a:t>to decide where you’d like your newly discovered island to be.</a:t>
            </a:r>
          </a:p>
          <a:p>
            <a:pPr marL="252000" indent="-144000">
              <a:spcAft>
                <a:spcPts val="600"/>
              </a:spcAft>
              <a:buFont typeface="Arial" panose="020B0604020202020204" pitchFamily="34" charset="0"/>
              <a:buChar char="•"/>
            </a:pPr>
            <a:r>
              <a:rPr lang="en-GB" sz="1600" dirty="0">
                <a:solidFill>
                  <a:schemeClr val="tx1"/>
                </a:solidFill>
              </a:rPr>
              <a:t>Which sea or ocean does your island lay in?</a:t>
            </a:r>
          </a:p>
          <a:p>
            <a:pPr marL="252000" indent="-144000">
              <a:spcAft>
                <a:spcPts val="600"/>
              </a:spcAft>
              <a:buFont typeface="Arial" panose="020B0604020202020204" pitchFamily="34" charset="0"/>
              <a:buChar char="•"/>
            </a:pPr>
            <a:r>
              <a:rPr lang="en-GB" sz="1600" dirty="0">
                <a:solidFill>
                  <a:schemeClr val="tx1"/>
                </a:solidFill>
              </a:rPr>
              <a:t>Is it in the Southern or Northern Hemisphere?</a:t>
            </a:r>
          </a:p>
          <a:p>
            <a:pPr marL="252000" indent="-144000">
              <a:spcAft>
                <a:spcPts val="600"/>
              </a:spcAft>
              <a:buFont typeface="Arial" panose="020B0604020202020204" pitchFamily="34" charset="0"/>
              <a:buChar char="•"/>
            </a:pPr>
            <a:r>
              <a:rPr lang="en-GB" sz="1600" dirty="0">
                <a:solidFill>
                  <a:schemeClr val="tx1"/>
                </a:solidFill>
              </a:rPr>
              <a:t>Which countries and other islands are closest to it?</a:t>
            </a:r>
          </a:p>
          <a:p>
            <a:pPr marL="709200" lvl="1" indent="-144000">
              <a:spcAft>
                <a:spcPts val="600"/>
              </a:spcAft>
              <a:buFont typeface="Arial" panose="020B0604020202020204" pitchFamily="34" charset="0"/>
              <a:buChar char="•"/>
            </a:pPr>
            <a:r>
              <a:rPr lang="en-GB" sz="1600" dirty="0">
                <a:solidFill>
                  <a:schemeClr val="tx1"/>
                </a:solidFill>
              </a:rPr>
              <a:t>How close?</a:t>
            </a:r>
          </a:p>
          <a:p>
            <a:pPr marL="252000" indent="-144000">
              <a:spcAft>
                <a:spcPts val="600"/>
              </a:spcAft>
              <a:buFont typeface="Arial" panose="020B0604020202020204" pitchFamily="34" charset="0"/>
              <a:buChar char="•"/>
            </a:pPr>
            <a:r>
              <a:rPr lang="en-GB" sz="1600" dirty="0">
                <a:solidFill>
                  <a:schemeClr val="tx1"/>
                </a:solidFill>
              </a:rPr>
              <a:t>Which Continent may claim it?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9409" b="16537"/>
          <a:stretch/>
        </p:blipFill>
        <p:spPr>
          <a:xfrm>
            <a:off x="4403180" y="2443371"/>
            <a:ext cx="4237582" cy="3901867"/>
          </a:xfrm>
          <a:prstGeom prst="rect">
            <a:avLst/>
          </a:prstGeom>
        </p:spPr>
      </p:pic>
    </p:spTree>
    <p:extLst>
      <p:ext uri="{BB962C8B-B14F-4D97-AF65-F5344CB8AC3E}">
        <p14:creationId xmlns:p14="http://schemas.microsoft.com/office/powerpoint/2010/main" val="98709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3953"/>
            <a:ext cx="8220075" cy="994306"/>
          </a:xfrm>
        </p:spPr>
        <p:txBody>
          <a:bodyPr/>
          <a:lstStyle/>
          <a:p>
            <a:pPr algn="ctr"/>
            <a:r>
              <a:rPr lang="en-GB" dirty="0">
                <a:solidFill>
                  <a:srgbClr val="EE4A08"/>
                </a:solidFill>
              </a:rPr>
              <a:t>X</a:t>
            </a:r>
            <a:r>
              <a:rPr lang="en-GB" dirty="0"/>
              <a:t> Marks the Spot!</a:t>
            </a:r>
          </a:p>
        </p:txBody>
      </p:sp>
      <p:sp>
        <p:nvSpPr>
          <p:cNvPr id="2" name="Rounded Rectangle 1"/>
          <p:cNvSpPr/>
          <p:nvPr/>
        </p:nvSpPr>
        <p:spPr>
          <a:xfrm>
            <a:off x="503237" y="1406333"/>
            <a:ext cx="8137525" cy="81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Mark an </a:t>
            </a:r>
            <a:r>
              <a:rPr lang="en-GB" b="1" dirty="0">
                <a:solidFill>
                  <a:srgbClr val="EE4A08"/>
                </a:solidFill>
              </a:rPr>
              <a:t>x</a:t>
            </a:r>
            <a:r>
              <a:rPr lang="en-GB" b="1" dirty="0">
                <a:solidFill>
                  <a:schemeClr val="tx1"/>
                </a:solidFill>
              </a:rPr>
              <a:t> on your world map to show where your island is located.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2255771"/>
            <a:ext cx="3816350" cy="2467631"/>
          </a:xfrm>
          <a:prstGeom prst="rect">
            <a:avLst/>
          </a:prstGeom>
        </p:spPr>
      </p:pic>
      <p:sp>
        <p:nvSpPr>
          <p:cNvPr id="5" name="Rectangle 4"/>
          <p:cNvSpPr/>
          <p:nvPr/>
        </p:nvSpPr>
        <p:spPr>
          <a:xfrm>
            <a:off x="755651" y="4760234"/>
            <a:ext cx="3816350" cy="1332591"/>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Which countries and other islands are closest to it?</a:t>
            </a:r>
          </a:p>
          <a:p>
            <a:pPr algn="ctr">
              <a:spcAft>
                <a:spcPts val="600"/>
              </a:spcAft>
            </a:pPr>
            <a:r>
              <a:rPr lang="en-GB" dirty="0">
                <a:solidFill>
                  <a:schemeClr val="tx1"/>
                </a:solidFill>
              </a:rPr>
              <a:t>How close?</a:t>
            </a:r>
          </a:p>
        </p:txBody>
      </p:sp>
      <p:grpSp>
        <p:nvGrpSpPr>
          <p:cNvPr id="9" name="Group 8"/>
          <p:cNvGrpSpPr/>
          <p:nvPr/>
        </p:nvGrpSpPr>
        <p:grpSpPr>
          <a:xfrm>
            <a:off x="4504879" y="2255772"/>
            <a:ext cx="3891709" cy="3837054"/>
            <a:chOff x="4504879" y="2255772"/>
            <a:chExt cx="3891709" cy="3837054"/>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0581"/>
            <a:stretch/>
          </p:blipFill>
          <p:spPr>
            <a:xfrm>
              <a:off x="4504879" y="2255772"/>
              <a:ext cx="3891709" cy="3837054"/>
            </a:xfrm>
            <a:prstGeom prst="rect">
              <a:avLst/>
            </a:prstGeom>
          </p:spPr>
        </p:pic>
        <p:sp>
          <p:nvSpPr>
            <p:cNvPr id="8" name="Rectangle 7"/>
            <p:cNvSpPr/>
            <p:nvPr/>
          </p:nvSpPr>
          <p:spPr>
            <a:xfrm>
              <a:off x="4694118" y="2904151"/>
              <a:ext cx="3555640" cy="369332"/>
            </a:xfrm>
            <a:prstGeom prst="rect">
              <a:avLst/>
            </a:prstGeom>
          </p:spPr>
          <p:txBody>
            <a:bodyPr wrap="square">
              <a:spAutoFit/>
            </a:bodyPr>
            <a:lstStyle/>
            <a:p>
              <a:pPr algn="ctr">
                <a:spcAft>
                  <a:spcPts val="600"/>
                </a:spcAft>
              </a:pPr>
              <a:r>
                <a:rPr lang="en-GB" dirty="0">
                  <a:latin typeface="ChunkFive Roman" panose="00000500000000000000" pitchFamily="50" charset="0"/>
                </a:rPr>
                <a:t>The Location of My Island</a:t>
              </a:r>
            </a:p>
          </p:txBody>
        </p:sp>
        <p:sp>
          <p:nvSpPr>
            <p:cNvPr id="10" name="Rectangle 9"/>
            <p:cNvSpPr/>
            <p:nvPr/>
          </p:nvSpPr>
          <p:spPr>
            <a:xfrm>
              <a:off x="4788854" y="3270674"/>
              <a:ext cx="3270422" cy="369332"/>
            </a:xfrm>
            <a:prstGeom prst="rect">
              <a:avLst/>
            </a:prstGeom>
          </p:spPr>
          <p:txBody>
            <a:bodyPr wrap="square">
              <a:spAutoFit/>
            </a:bodyPr>
            <a:lstStyle/>
            <a:p>
              <a:pPr algn="ctr">
                <a:spcAft>
                  <a:spcPts val="600"/>
                </a:spcAft>
              </a:pPr>
              <a:r>
                <a:rPr lang="en-GB" dirty="0"/>
                <a:t>e.g.</a:t>
              </a:r>
            </a:p>
          </p:txBody>
        </p:sp>
        <p:sp>
          <p:nvSpPr>
            <p:cNvPr id="11" name="Rectangle 10"/>
            <p:cNvSpPr/>
            <p:nvPr/>
          </p:nvSpPr>
          <p:spPr>
            <a:xfrm>
              <a:off x="5137408" y="3766118"/>
              <a:ext cx="2669060" cy="1908215"/>
            </a:xfrm>
            <a:prstGeom prst="rect">
              <a:avLst/>
            </a:prstGeom>
          </p:spPr>
          <p:txBody>
            <a:bodyPr wrap="square">
              <a:spAutoFit/>
            </a:bodyPr>
            <a:lstStyle/>
            <a:p>
              <a:pPr algn="ctr">
                <a:spcAft>
                  <a:spcPts val="600"/>
                </a:spcAft>
              </a:pPr>
              <a:r>
                <a:rPr lang="en-GB" dirty="0"/>
                <a:t>My island lays just off the west coast of…</a:t>
              </a:r>
            </a:p>
            <a:p>
              <a:pPr algn="ctr">
                <a:spcAft>
                  <a:spcPts val="600"/>
                </a:spcAft>
              </a:pPr>
              <a:r>
                <a:rPr lang="en-GB" dirty="0"/>
                <a:t>To the south of my island is the country of…</a:t>
              </a:r>
            </a:p>
            <a:p>
              <a:pPr algn="ctr">
                <a:spcAft>
                  <a:spcPts val="600"/>
                </a:spcAft>
              </a:pPr>
              <a:r>
                <a:rPr lang="en-GB" dirty="0"/>
                <a:t>It is in the ________ ocean/sea.</a:t>
              </a:r>
            </a:p>
          </p:txBody>
        </p:sp>
      </p:grpSp>
    </p:spTree>
    <p:extLst>
      <p:ext uri="{BB962C8B-B14F-4D97-AF65-F5344CB8AC3E}">
        <p14:creationId xmlns:p14="http://schemas.microsoft.com/office/powerpoint/2010/main" val="28970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3953"/>
            <a:ext cx="8220075" cy="994306"/>
          </a:xfrm>
        </p:spPr>
        <p:txBody>
          <a:bodyPr/>
          <a:lstStyle/>
          <a:p>
            <a:pPr algn="ctr"/>
            <a:r>
              <a:rPr lang="en-GB" dirty="0"/>
              <a:t>Designing Your Island</a:t>
            </a:r>
          </a:p>
        </p:txBody>
      </p:sp>
      <p:sp>
        <p:nvSpPr>
          <p:cNvPr id="12" name="Rounded Rectangle 11"/>
          <p:cNvSpPr/>
          <p:nvPr/>
        </p:nvSpPr>
        <p:spPr>
          <a:xfrm>
            <a:off x="503237" y="1496950"/>
            <a:ext cx="8137525" cy="117851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Now is your chance to design your island.</a:t>
            </a:r>
          </a:p>
          <a:p>
            <a:pPr algn="ctr">
              <a:spcAft>
                <a:spcPts val="600"/>
              </a:spcAft>
            </a:pPr>
            <a:r>
              <a:rPr lang="en-GB" dirty="0">
                <a:solidFill>
                  <a:schemeClr val="tx1"/>
                </a:solidFill>
              </a:rPr>
              <a:t>What will it be called? What geographical features will it have?</a:t>
            </a:r>
          </a:p>
          <a:p>
            <a:pPr algn="ctr">
              <a:spcAft>
                <a:spcPts val="600"/>
              </a:spcAft>
            </a:pPr>
            <a:r>
              <a:rPr lang="en-GB" dirty="0">
                <a:solidFill>
                  <a:schemeClr val="tx1"/>
                </a:solidFill>
              </a:rPr>
              <a:t>Look at these </a:t>
            </a:r>
            <a:r>
              <a:rPr lang="en-GB" dirty="0" smtClean="0">
                <a:solidFill>
                  <a:schemeClr val="tx1"/>
                </a:solidFill>
              </a:rPr>
              <a:t>maps and the pictures </a:t>
            </a:r>
            <a:r>
              <a:rPr lang="en-GB" smtClean="0">
                <a:solidFill>
                  <a:schemeClr val="tx1"/>
                </a:solidFill>
              </a:rPr>
              <a:t>of islands </a:t>
            </a:r>
            <a:r>
              <a:rPr lang="en-GB" dirty="0">
                <a:solidFill>
                  <a:schemeClr val="tx1"/>
                </a:solidFill>
              </a:rPr>
              <a:t>for some inspiration…</a:t>
            </a:r>
          </a:p>
        </p:txBody>
      </p:sp>
      <p:sp>
        <p:nvSpPr>
          <p:cNvPr id="2" name="Rectangle 1"/>
          <p:cNvSpPr/>
          <p:nvPr/>
        </p:nvSpPr>
        <p:spPr>
          <a:xfrm>
            <a:off x="503238" y="2751667"/>
            <a:ext cx="8137524" cy="3593571"/>
          </a:xfrm>
          <a:prstGeom prst="rect">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406" y="2819400"/>
            <a:ext cx="2454194" cy="34290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155" y="2819400"/>
            <a:ext cx="2465646" cy="3429001"/>
          </a:xfrm>
          <a:prstGeom prst="rect">
            <a:avLst/>
          </a:prstGeom>
        </p:spPr>
      </p:pic>
    </p:spTree>
    <p:extLst>
      <p:ext uri="{BB962C8B-B14F-4D97-AF65-F5344CB8AC3E}">
        <p14:creationId xmlns:p14="http://schemas.microsoft.com/office/powerpoint/2010/main" val="44271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dirty="0" smtClean="0"/>
              <a:t>Task 2: </a:t>
            </a:r>
            <a:r>
              <a:rPr lang="en-GB" dirty="0"/>
              <a:t>First Impressions</a:t>
            </a:r>
          </a:p>
        </p:txBody>
      </p:sp>
      <p:sp>
        <p:nvSpPr>
          <p:cNvPr id="2" name="Rounded Rectangle 1"/>
          <p:cNvSpPr/>
          <p:nvPr/>
        </p:nvSpPr>
        <p:spPr>
          <a:xfrm>
            <a:off x="503237" y="1432929"/>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You are approaching your new kingdom for the first time.</a:t>
            </a:r>
          </a:p>
          <a:p>
            <a:pPr algn="ctr">
              <a:spcAft>
                <a:spcPts val="600"/>
              </a:spcAft>
            </a:pPr>
            <a:r>
              <a:rPr lang="en-GB" dirty="0">
                <a:solidFill>
                  <a:schemeClr val="tx1"/>
                </a:solidFill>
              </a:rPr>
              <a:t>Whereabouts on your island would your boat dock? Which coast is that on?</a:t>
            </a:r>
          </a:p>
          <a:p>
            <a:pPr algn="ctr">
              <a:spcAft>
                <a:spcPts val="600"/>
              </a:spcAft>
            </a:pPr>
            <a:r>
              <a:rPr lang="en-GB" dirty="0">
                <a:solidFill>
                  <a:schemeClr val="tx1"/>
                </a:solidFill>
              </a:rPr>
              <a:t>Close your eyes and imagine…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503" t="38919" r="5503" b="7476"/>
          <a:stretch/>
        </p:blipFill>
        <p:spPr>
          <a:xfrm>
            <a:off x="503238" y="2669060"/>
            <a:ext cx="8137524" cy="3676178"/>
          </a:xfrm>
          <a:prstGeom prst="rect">
            <a:avLst/>
          </a:prstGeom>
        </p:spPr>
      </p:pic>
    </p:spTree>
    <p:extLst>
      <p:ext uri="{BB962C8B-B14F-4D97-AF65-F5344CB8AC3E}">
        <p14:creationId xmlns:p14="http://schemas.microsoft.com/office/powerpoint/2010/main" val="104489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7313" b="3416"/>
          <a:stretch/>
        </p:blipFill>
        <p:spPr>
          <a:xfrm>
            <a:off x="780364" y="1367480"/>
            <a:ext cx="3742209" cy="1478688"/>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38324" b="2405"/>
          <a:stretch/>
        </p:blipFill>
        <p:spPr>
          <a:xfrm>
            <a:off x="4603835" y="1367479"/>
            <a:ext cx="3742209" cy="147868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13698" b="16345"/>
          <a:stretch/>
        </p:blipFill>
        <p:spPr>
          <a:xfrm>
            <a:off x="780364" y="3369206"/>
            <a:ext cx="3742209" cy="1472577"/>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23775" b="22856"/>
          <a:stretch/>
        </p:blipFill>
        <p:spPr>
          <a:xfrm>
            <a:off x="4603835" y="3364128"/>
            <a:ext cx="3742209" cy="13314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dirty="0"/>
              <a:t>Use Your Senses</a:t>
            </a:r>
          </a:p>
        </p:txBody>
      </p:sp>
      <p:sp>
        <p:nvSpPr>
          <p:cNvPr id="2" name="Rounded Rectangle 1"/>
          <p:cNvSpPr/>
          <p:nvPr/>
        </p:nvSpPr>
        <p:spPr>
          <a:xfrm>
            <a:off x="503237" y="5362833"/>
            <a:ext cx="8137525" cy="97371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How would you actually feel…</a:t>
            </a:r>
          </a:p>
          <a:p>
            <a:pPr algn="ctr">
              <a:spcAft>
                <a:spcPts val="600"/>
              </a:spcAft>
            </a:pPr>
            <a:r>
              <a:rPr lang="en-GB" dirty="0">
                <a:solidFill>
                  <a:schemeClr val="tx1"/>
                </a:solidFill>
              </a:rPr>
              <a:t>a sense of excitement? Nervousness? Accomplishment?</a:t>
            </a:r>
          </a:p>
        </p:txBody>
      </p:sp>
      <p:sp>
        <p:nvSpPr>
          <p:cNvPr id="6" name="Rectangle 5"/>
          <p:cNvSpPr/>
          <p:nvPr/>
        </p:nvSpPr>
        <p:spPr>
          <a:xfrm>
            <a:off x="780364"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can you see around you?</a:t>
            </a:r>
          </a:p>
        </p:txBody>
      </p:sp>
      <p:sp>
        <p:nvSpPr>
          <p:cNvPr id="8" name="Rectangle 7"/>
          <p:cNvSpPr/>
          <p:nvPr/>
        </p:nvSpPr>
        <p:spPr>
          <a:xfrm>
            <a:off x="780364" y="4841783"/>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can you hear?</a:t>
            </a:r>
          </a:p>
        </p:txBody>
      </p:sp>
      <p:sp>
        <p:nvSpPr>
          <p:cNvPr id="10" name="Rectangle 9"/>
          <p:cNvSpPr/>
          <p:nvPr/>
        </p:nvSpPr>
        <p:spPr>
          <a:xfrm>
            <a:off x="4603836"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can you smell?</a:t>
            </a:r>
          </a:p>
        </p:txBody>
      </p:sp>
      <p:sp>
        <p:nvSpPr>
          <p:cNvPr id="12" name="Rectangle 11"/>
          <p:cNvSpPr/>
          <p:nvPr/>
        </p:nvSpPr>
        <p:spPr>
          <a:xfrm>
            <a:off x="4603836" y="4695568"/>
            <a:ext cx="3742209" cy="576643"/>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can you feel – With your fingers? Under your feet? Against your cheeks?</a:t>
            </a:r>
          </a:p>
        </p:txBody>
      </p:sp>
    </p:spTree>
    <p:extLst>
      <p:ext uri="{BB962C8B-B14F-4D97-AF65-F5344CB8AC3E}">
        <p14:creationId xmlns:p14="http://schemas.microsoft.com/office/powerpoint/2010/main" val="2229848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307" b="29985"/>
          <a:stretch/>
        </p:blipFill>
        <p:spPr>
          <a:xfrm>
            <a:off x="503238" y="2001795"/>
            <a:ext cx="8137524" cy="4343443"/>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dirty="0"/>
              <a:t>Collect Ambitious Vocabulary</a:t>
            </a:r>
          </a:p>
        </p:txBody>
      </p:sp>
      <p:sp>
        <p:nvSpPr>
          <p:cNvPr id="2" name="Rounded Rectangle 1"/>
          <p:cNvSpPr/>
          <p:nvPr/>
        </p:nvSpPr>
        <p:spPr>
          <a:xfrm>
            <a:off x="503237" y="1507069"/>
            <a:ext cx="8137525" cy="157388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Use the </a:t>
            </a:r>
            <a:r>
              <a:rPr lang="en-GB" b="1" dirty="0">
                <a:solidFill>
                  <a:schemeClr val="tx1"/>
                </a:solidFill>
              </a:rPr>
              <a:t>First Impressions: Use Your Senses Idea Collection Activity Sheet </a:t>
            </a:r>
            <a:r>
              <a:rPr lang="en-GB" dirty="0">
                <a:solidFill>
                  <a:schemeClr val="tx1"/>
                </a:solidFill>
              </a:rPr>
              <a:t>to write down all the words and phrases you can think of.</a:t>
            </a:r>
          </a:p>
          <a:p>
            <a:pPr algn="ctr">
              <a:spcAft>
                <a:spcPts val="600"/>
              </a:spcAft>
            </a:pPr>
            <a:r>
              <a:rPr lang="en-GB" dirty="0">
                <a:solidFill>
                  <a:schemeClr val="tx1"/>
                </a:solidFill>
              </a:rPr>
              <a:t>Use thesauruses and dictionaries to try and collect rich and ambitious vocabulary.</a:t>
            </a:r>
          </a:p>
          <a:p>
            <a:pPr algn="ctr">
              <a:spcAft>
                <a:spcPts val="600"/>
              </a:spcAft>
            </a:pPr>
            <a:r>
              <a:rPr lang="en-GB" dirty="0">
                <a:solidFill>
                  <a:schemeClr val="tx1"/>
                </a:solidFill>
              </a:rPr>
              <a:t>Share your ideas as a class.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1492"/>
          <a:stretch/>
        </p:blipFill>
        <p:spPr>
          <a:xfrm rot="5400000">
            <a:off x="6691073" y="2463175"/>
            <a:ext cx="1674372" cy="2225005"/>
          </a:xfrm>
          <a:prstGeom prst="rect">
            <a:avLst/>
          </a:prstGeom>
        </p:spPr>
      </p:pic>
    </p:spTree>
    <p:extLst>
      <p:ext uri="{BB962C8B-B14F-4D97-AF65-F5344CB8AC3E}">
        <p14:creationId xmlns:p14="http://schemas.microsoft.com/office/powerpoint/2010/main" val="140062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31716" b="3150"/>
          <a:stretch/>
        </p:blipFill>
        <p:spPr>
          <a:xfrm>
            <a:off x="503238" y="2597360"/>
            <a:ext cx="8137524" cy="3747878"/>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dirty="0"/>
              <a:t>Use Your Ideas!</a:t>
            </a:r>
          </a:p>
        </p:txBody>
      </p:sp>
      <p:sp>
        <p:nvSpPr>
          <p:cNvPr id="2" name="Rounded Rectangle 1"/>
          <p:cNvSpPr/>
          <p:nvPr/>
        </p:nvSpPr>
        <p:spPr>
          <a:xfrm>
            <a:off x="503237" y="1350551"/>
            <a:ext cx="8137525" cy="11702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Now turn your ideas into a </a:t>
            </a:r>
            <a:r>
              <a:rPr lang="en-GB" dirty="0" smtClean="0">
                <a:solidFill>
                  <a:schemeClr val="tx1"/>
                </a:solidFill>
              </a:rPr>
              <a:t>painting of your island. Remember to include extra details such as landmarks, animals etc.</a:t>
            </a:r>
            <a:endParaRPr lang="en-GB"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4388196"/>
            <a:ext cx="3225412" cy="182948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58" y="3893534"/>
            <a:ext cx="2037218" cy="1155529"/>
          </a:xfrm>
          <a:prstGeom prst="rect">
            <a:avLst/>
          </a:prstGeom>
        </p:spPr>
      </p:pic>
    </p:spTree>
    <p:extLst>
      <p:ext uri="{BB962C8B-B14F-4D97-AF65-F5344CB8AC3E}">
        <p14:creationId xmlns:p14="http://schemas.microsoft.com/office/powerpoint/2010/main" val="7164517"/>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2132</TotalTime>
  <Words>1213</Words>
  <Application>Microsoft Office PowerPoint</Application>
  <PresentationFormat>On-screen Show (4:3)</PresentationFormat>
  <Paragraphs>126</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Sassoon Infant Md</vt:lpstr>
      <vt:lpstr>ChunkFive Roman</vt:lpstr>
      <vt:lpstr>Sassoon Infant Rg</vt:lpstr>
      <vt:lpstr>Arial</vt:lpstr>
      <vt:lpstr>Office Theme</vt:lpstr>
      <vt:lpstr>PowerPoint Presentation</vt:lpstr>
      <vt:lpstr>Introduction: The Discovery</vt:lpstr>
      <vt:lpstr>Task 1: Where in the World Are You?</vt:lpstr>
      <vt:lpstr>X Marks the Spot!</vt:lpstr>
      <vt:lpstr>Designing Your Island</vt:lpstr>
      <vt:lpstr>Task 2: First Impressions</vt:lpstr>
      <vt:lpstr>Use Your Senses</vt:lpstr>
      <vt:lpstr>Collect Ambitious Vocabulary</vt:lpstr>
      <vt:lpstr>Use Your Ideas!</vt:lpstr>
      <vt:lpstr>Task 3: Creating a National Identity</vt:lpstr>
      <vt:lpstr>National Flags</vt:lpstr>
      <vt:lpstr>The National Flag of…</vt:lpstr>
      <vt:lpstr>The National Flag of…</vt:lpstr>
      <vt:lpstr>The National Flag of…</vt:lpstr>
      <vt:lpstr>The National Flag of…</vt:lpstr>
      <vt:lpstr>A National Anthem</vt:lpstr>
      <vt:lpstr>National Anthem Lyrics</vt:lpstr>
      <vt:lpstr>National Anthem Lyrics</vt:lpstr>
      <vt:lpstr>National Anthem Lyrics</vt:lpstr>
      <vt:lpstr>Composing Your National Anthem</vt:lpstr>
      <vt:lpstr>Your Nation’s Identity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Gemma Kinsella</cp:lastModifiedBy>
  <cp:revision>157</cp:revision>
  <dcterms:created xsi:type="dcterms:W3CDTF">2014-10-01T16:09:27Z</dcterms:created>
  <dcterms:modified xsi:type="dcterms:W3CDTF">2020-07-02T10:54:35Z</dcterms:modified>
</cp:coreProperties>
</file>