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87" r:id="rId2"/>
    <p:sldId id="279" r:id="rId3"/>
    <p:sldId id="278" r:id="rId4"/>
    <p:sldId id="271" r:id="rId5"/>
    <p:sldId id="272" r:id="rId6"/>
    <p:sldId id="273" r:id="rId7"/>
    <p:sldId id="275" r:id="rId8"/>
    <p:sldId id="274" r:id="rId9"/>
    <p:sldId id="269" r:id="rId10"/>
    <p:sldId id="280" r:id="rId11"/>
    <p:sldId id="281" r:id="rId12"/>
    <p:sldId id="282" r:id="rId13"/>
    <p:sldId id="257" r:id="rId14"/>
    <p:sldId id="265" r:id="rId15"/>
    <p:sldId id="263" r:id="rId16"/>
    <p:sldId id="268" r:id="rId17"/>
    <p:sldId id="264" r:id="rId18"/>
    <p:sldId id="261" r:id="rId19"/>
    <p:sldId id="276" r:id="rId20"/>
    <p:sldId id="256" r:id="rId21"/>
    <p:sldId id="277" r:id="rId22"/>
    <p:sldId id="260" r:id="rId23"/>
    <p:sldId id="270" r:id="rId24"/>
    <p:sldId id="258" r:id="rId25"/>
    <p:sldId id="262" r:id="rId26"/>
    <p:sldId id="284" r:id="rId27"/>
    <p:sldId id="259" r:id="rId28"/>
    <p:sldId id="285" r:id="rId29"/>
    <p:sldId id="267" r:id="rId30"/>
    <p:sldId id="266" r:id="rId31"/>
    <p:sldId id="283"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7" autoAdjust="0"/>
  </p:normalViewPr>
  <p:slideViewPr>
    <p:cSldViewPr>
      <p:cViewPr varScale="1">
        <p:scale>
          <a:sx n="83" d="100"/>
          <a:sy n="83" d="100"/>
        </p:scale>
        <p:origin x="145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F34CBF1D-1E58-45D3-BB78-9127412F0351}" type="datetimeFigureOut">
              <a:rPr lang="en-GB"/>
              <a:pPr>
                <a:defRPr/>
              </a:pPr>
              <a:t>23/06/2020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DBFF643-43E7-4C47-B005-E2768E67425F}"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2EDC6B1-2B47-4519-86F2-73FF47A8E8CA}" type="datetimeFigureOut">
              <a:rPr lang="en-GB"/>
              <a:pPr>
                <a:defRPr/>
              </a:pPr>
              <a:t>23/06/2020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D5726224-49DF-4F18-AF85-5278F039C9A9}"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Titanic lies 2 and a half miles below the surface of the Atlantic. It was discovered in 1986 by Robert Ballard. No attempts to raise the ship have ever been attempted. It is in two parts, each lying a mile apart with debris scattered over the ocean bed. The wreck is slowly being eaten away by rusticles and may collapse to the ocean floor within the next century.</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0B1CFFB-06CF-45D1-B828-C0B2E62EC4DA}" type="slidenum">
              <a:rPr lang="en-GB" altLang="en-US">
                <a:latin typeface="Calibri" panose="020F0502020204030204" pitchFamily="34" charset="0"/>
              </a:rPr>
              <a:pPr eaLnBrk="1" hangingPunct="1"/>
              <a:t>2</a:t>
            </a:fld>
            <a:endParaRPr lang="en-GB"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The two sister ships were constructed side by side in Harland and Wolff’s shipyard in Belfast in 1911.</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8C84D28-B992-4EF4-B8D9-00D8B48DE1F5}" type="slidenum">
              <a:rPr lang="en-GB" altLang="en-US">
                <a:latin typeface="Calibri" panose="020F0502020204030204" pitchFamily="34" charset="0"/>
              </a:rPr>
              <a:pPr eaLnBrk="1" hangingPunct="1"/>
              <a:t>11</a:t>
            </a:fld>
            <a:endParaRPr lang="en-GB"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Olympic set sail in 1911 and remained in service until 1935. She served as the ‘dry run’ for Titanic. Several improvements were made to Titanic after the Olympic’s first run, such as encasing the A deck in windows. Mainly though, they were identical.</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A67F7BB-9876-4349-A27B-F4CDBA06CC90}" type="slidenum">
              <a:rPr lang="en-GB" altLang="en-US">
                <a:latin typeface="Calibri" panose="020F0502020204030204" pitchFamily="34" charset="0"/>
              </a:rPr>
              <a:pPr eaLnBrk="1" hangingPunct="1"/>
              <a:t>12</a:t>
            </a:fld>
            <a:endParaRPr lang="en-GB"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Titanic’s interiors were fashioned after grand hotels.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830574-C3DA-4DEA-A0F6-8BDBCD9A1193}" type="slidenum">
              <a:rPr lang="en-GB" altLang="en-US">
                <a:latin typeface="Calibri" panose="020F0502020204030204" pitchFamily="34" charset="0"/>
              </a:rPr>
              <a:pPr eaLnBrk="1" hangingPunct="1"/>
              <a:t>13</a:t>
            </a:fld>
            <a:endParaRPr lang="en-GB"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The ship had a Turkish steam bath, swimming pool, squash courts and reading room open for the recreation of first class passengers.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5C6911D-3955-401C-8589-C78DEC5FCFDD}" type="slidenum">
              <a:rPr lang="en-GB" altLang="en-US">
                <a:latin typeface="Calibri" panose="020F0502020204030204" pitchFamily="34" charset="0"/>
              </a:rPr>
              <a:pPr eaLnBrk="1" hangingPunct="1"/>
              <a:t>14</a:t>
            </a:fld>
            <a:endParaRPr lang="en-GB"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A first class ticket could cost around £80’000 in today’s currency.</a:t>
            </a:r>
          </a:p>
        </p:txBody>
      </p:sp>
      <p:sp>
        <p:nvSpPr>
          <p:cNvPr id="286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2CD8D1B-BD2D-4E2E-9831-6625DDEBA395}" type="slidenum">
              <a:rPr lang="en-GB" altLang="en-US">
                <a:latin typeface="Calibri" panose="020F0502020204030204" pitchFamily="34" charset="0"/>
              </a:rPr>
              <a:pPr eaLnBrk="1" hangingPunct="1"/>
              <a:t>15</a:t>
            </a:fld>
            <a:endParaRPr lang="en-GB"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Second class cabins were similar to third class, but private. They were travelled in by the likes of teachers, lawyers and professionals. Titanic was the first ship to have an electric elevator in second class – a comparative luxury!</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9A9B22-DBBC-4CE5-872A-C6481F41A8A1}" type="slidenum">
              <a:rPr lang="en-GB" altLang="en-US">
                <a:latin typeface="Calibri" panose="020F0502020204030204" pitchFamily="34" charset="0"/>
              </a:rPr>
              <a:pPr eaLnBrk="1" hangingPunct="1"/>
              <a:t>16</a:t>
            </a:fld>
            <a:endParaRPr lang="en-GB"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Immigrants in search of a new life travelled in reasonable comfort in third class. Third class contained social areas and deck space, making the seven day trip manageable for families.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5664909-A6B5-47D3-BDBF-28D2417D5A32}" type="slidenum">
              <a:rPr lang="en-GB" altLang="en-US">
                <a:latin typeface="Calibri" panose="020F0502020204030204" pitchFamily="34" charset="0"/>
              </a:rPr>
              <a:pPr eaLnBrk="1" hangingPunct="1"/>
              <a:t>17</a:t>
            </a:fld>
            <a:endParaRPr lang="en-GB"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Titanic’s top deck was a half kilometre round walk.</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B9695EC-02E6-4395-BF6E-0A9F079AA20E}" type="slidenum">
              <a:rPr lang="en-GB" altLang="en-US">
                <a:latin typeface="Calibri" panose="020F0502020204030204" pitchFamily="34" charset="0"/>
              </a:rPr>
              <a:pPr eaLnBrk="1" hangingPunct="1"/>
              <a:t>18</a:t>
            </a:fld>
            <a:endParaRPr lang="en-GB"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Although Titanic carried more lifeboats than she was required to, the total capacity would only carry 52% of passengers on a full cruise.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400266-94E2-4286-A111-5C35A6F41623}" type="slidenum">
              <a:rPr lang="en-GB" altLang="en-US">
                <a:latin typeface="Calibri" panose="020F0502020204030204" pitchFamily="34" charset="0"/>
              </a:rPr>
              <a:pPr eaLnBrk="1" hangingPunct="1"/>
              <a:t>19</a:t>
            </a:fld>
            <a:endParaRPr lang="en-GB"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6BB4E3-10A5-4834-AB38-309561C38133}" type="slidenum">
              <a:rPr lang="en-GB" altLang="en-US">
                <a:latin typeface="Calibri" panose="020F0502020204030204" pitchFamily="34" charset="0"/>
              </a:rPr>
              <a:pPr eaLnBrk="1" hangingPunct="1"/>
              <a:t>21</a:t>
            </a:fld>
            <a:endParaRPr lang="en-GB"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Titanic’s story begins in Liverpool.</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86212E-6061-44D1-96CE-91F7AEB1388C}" type="slidenum">
              <a:rPr lang="en-GB" altLang="en-US">
                <a:latin typeface="Calibri" panose="020F0502020204030204" pitchFamily="34" charset="0"/>
              </a:rPr>
              <a:pPr eaLnBrk="1" hangingPunct="1"/>
              <a:t>3</a:t>
            </a:fld>
            <a:endParaRPr lang="en-GB"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Titanic hit the iceberg at 11:40 PM on Sunday 14</a:t>
            </a:r>
            <a:r>
              <a:rPr lang="en-GB" altLang="en-US" baseline="30000" smtClean="0"/>
              <a:t>th</a:t>
            </a:r>
            <a:r>
              <a:rPr lang="en-GB" altLang="en-US" smtClean="0"/>
              <a:t> April, 1912. The berg did not cut a gash in Titanic’s side, but rather, the pressure split the metal plates on Titanic’s hull apart. The damage stretched for 300 feet.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3A3B729-7051-4837-9471-DE533B8A6AC3}" type="slidenum">
              <a:rPr lang="en-GB" altLang="en-US">
                <a:latin typeface="Calibri" panose="020F0502020204030204" pitchFamily="34" charset="0"/>
              </a:rPr>
              <a:pPr eaLnBrk="1" hangingPunct="1"/>
              <a:t>22</a:t>
            </a:fld>
            <a:endParaRPr lang="en-GB"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Water flooded five of the watertight compartments, one third of the ship. If it had been one less, the pumps may have been able to take effect. However, the water rose too quickly and spilled over the tops of the bulkheads into the other compartments, flooding the whole ship.</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D4FFD1-3E06-4557-88AF-60AC4819D419}" type="slidenum">
              <a:rPr lang="en-GB" altLang="en-US">
                <a:latin typeface="Calibri" panose="020F0502020204030204" pitchFamily="34" charset="0"/>
              </a:rPr>
              <a:pPr eaLnBrk="1" hangingPunct="1"/>
              <a:t>23</a:t>
            </a:fld>
            <a:endParaRPr lang="en-GB"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Lifeboats were not filled to capacity in the rush to evacuate the ship.</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50A4F00-8173-4DD1-8DF6-3D9AA35E6393}" type="slidenum">
              <a:rPr lang="en-GB" altLang="en-US">
                <a:latin typeface="Calibri" panose="020F0502020204030204" pitchFamily="34" charset="0"/>
              </a:rPr>
              <a:pPr eaLnBrk="1" hangingPunct="1"/>
              <a:t>24</a:t>
            </a:fld>
            <a:endParaRPr lang="en-GB"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CQD and the relatively new SOS were sent from the wireless room. Distress rockets were fired. A ship on the horizon noted the rockets being fired, but did not turn on its radio, as the operator was asleep. It could potentially have reached Titanic before she sank.</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01F7231-254F-4C1E-80BE-3D4A175CEF2F}" type="slidenum">
              <a:rPr lang="en-GB" altLang="en-US">
                <a:latin typeface="Calibri" panose="020F0502020204030204" pitchFamily="34" charset="0"/>
              </a:rPr>
              <a:pPr eaLnBrk="1" hangingPunct="1"/>
              <a:t>25</a:t>
            </a:fld>
            <a:endParaRPr lang="en-GB"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As the angle grew steeper, lowering the boats became more difficult. Some lifeboats in the sea drifted underneath lowering boats, becoming entangled.</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D5CE6BB-2D94-4AFD-96E4-E15C8C0C8D0F}" type="slidenum">
              <a:rPr lang="en-GB" altLang="en-US">
                <a:latin typeface="Calibri" panose="020F0502020204030204" pitchFamily="34" charset="0"/>
              </a:rPr>
              <a:pPr eaLnBrk="1" hangingPunct="1"/>
              <a:t>27</a:t>
            </a:fld>
            <a:endParaRPr lang="en-GB"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Several survivors note the ship breaking in two, though we are not sure when this happened (above or below the water).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CDE277E-EE77-4D4B-A25A-31B72F852F10}" type="slidenum">
              <a:rPr lang="en-GB" altLang="en-US">
                <a:latin typeface="Calibri" panose="020F0502020204030204" pitchFamily="34" charset="0"/>
              </a:rPr>
              <a:pPr eaLnBrk="1" hangingPunct="1"/>
              <a:t>29</a:t>
            </a:fld>
            <a:endParaRPr lang="en-GB"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The sea was -2 degrees. Submersion caused death in around 15 minutes. Only four people were rescued from the water out of 1’500. One was the ship’s baker, who had drunk whisky during the sinking. The alcohol helped to keep his blood circulating.</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500A57F-055C-401C-926B-0CAA3A2A3084}" type="slidenum">
              <a:rPr lang="en-GB" altLang="en-US">
                <a:latin typeface="Calibri" panose="020F0502020204030204" pitchFamily="34" charset="0"/>
              </a:rPr>
              <a:pPr eaLnBrk="1" hangingPunct="1"/>
              <a:t>30</a:t>
            </a:fld>
            <a:endParaRPr lang="en-GB"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Despite promises made to make ships safer after Titanic’s enquiry, cruise ships today are more susceptible to sinking than ever, owing to their size, poor manoeuvrability and high centre of gravity.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C34AB17-3121-47AC-A0D7-E6F6DA4E7D23}" type="slidenum">
              <a:rPr lang="en-GB" altLang="en-US">
                <a:latin typeface="Calibri" panose="020F0502020204030204" pitchFamily="34" charset="0"/>
              </a:rPr>
              <a:pPr eaLnBrk="1" hangingPunct="1"/>
              <a:t>31</a:t>
            </a:fld>
            <a:endParaRPr lang="en-GB"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The White Star Line was one of two major shipping companies in Edwardian Britain. Their offices still stand, though dormant, in Liverpool.</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193D9C9-8685-4B16-A944-3085384477E2}" type="slidenum">
              <a:rPr lang="en-GB" altLang="en-US">
                <a:latin typeface="Calibri" panose="020F0502020204030204" pitchFamily="34" charset="0"/>
              </a:rPr>
              <a:pPr eaLnBrk="1" hangingPunct="1"/>
              <a:t>4</a:t>
            </a:fld>
            <a:endParaRPr lang="en-GB"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White Star’s main rival was Cunard, whose flagships, Lusitania and Mauretania, held the Blue Riband for record speed crossing the Atlantic. They were the largest and most luxurious liners of their day. Likewise, the Cunard offices sit in the middle of the Three Graces on Liverpool’s waterfront, dormant.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A53F0E-DF8C-4684-B67A-F39DF1C297DE}" type="slidenum">
              <a:rPr lang="en-GB" altLang="en-US">
                <a:latin typeface="Calibri" panose="020F0502020204030204" pitchFamily="34" charset="0"/>
              </a:rPr>
              <a:pPr eaLnBrk="1" hangingPunct="1"/>
              <a:t>5</a:t>
            </a:fld>
            <a:endParaRPr lang="en-GB"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R.M.S. Mauretania held the Atlantic crossing record until 1929.</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E6DD2E-C269-470C-91E8-EA774B813787}" type="slidenum">
              <a:rPr lang="en-GB" altLang="en-US">
                <a:latin typeface="Calibri" panose="020F0502020204030204" pitchFamily="34" charset="0"/>
              </a:rPr>
              <a:pPr eaLnBrk="1" hangingPunct="1"/>
              <a:t>6</a:t>
            </a:fld>
            <a:endParaRPr lang="en-GB"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In 1911, in a bid to out-do their rivals, White Star set about designing the largest set of ships in the world: three sister ships named after Greek Gods Olympic, Titanic and Britannic. Only Olympic survived past 1916.</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0DE541-DDCA-44EA-8EC2-ADB94D827FA9}" type="slidenum">
              <a:rPr lang="en-GB" altLang="en-US">
                <a:latin typeface="Calibri" panose="020F0502020204030204" pitchFamily="34" charset="0"/>
              </a:rPr>
              <a:pPr eaLnBrk="1" hangingPunct="1"/>
              <a:t>7</a:t>
            </a:fld>
            <a:endParaRPr lang="en-GB"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The ships were set to be the largest moving structures ever built.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F52D5E-563E-4612-9B1D-54A6EE312EBD}" type="slidenum">
              <a:rPr lang="en-GB" altLang="en-US">
                <a:latin typeface="Calibri" panose="020F0502020204030204" pitchFamily="34" charset="0"/>
              </a:rPr>
              <a:pPr eaLnBrk="1" hangingPunct="1"/>
              <a:t>8</a:t>
            </a:fld>
            <a:endParaRPr lang="en-GB"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Despite all the pomp that followed in advertising, the designs of the ships were fairly standard for the time. They were each sectioned into sixteen ‘watertight’ compartments.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F6310B6-1DF0-4135-99B0-A1C83CED1A37}" type="slidenum">
              <a:rPr lang="en-GB" altLang="en-US">
                <a:latin typeface="Calibri" panose="020F0502020204030204" pitchFamily="34" charset="0"/>
              </a:rPr>
              <a:pPr eaLnBrk="1" hangingPunct="1"/>
              <a:t>9</a:t>
            </a:fld>
            <a:endParaRPr lang="en-GB"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These compartments were connected to one another via a series of electronically operated doors which would close in the event of flooding. However, unlike Lusitania and Mauretania’s watertight bulkheads which went right up to the deck, Titanic’s only went up to E deck...</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C13A6C2-23AD-46FF-8F0B-D7A7A7115251}" type="slidenum">
              <a:rPr lang="en-GB" altLang="en-US">
                <a:latin typeface="Calibri" panose="020F0502020204030204" pitchFamily="34" charset="0"/>
              </a:rPr>
              <a:pPr eaLnBrk="1" hangingPunct="1"/>
              <a:t>10</a:t>
            </a:fld>
            <a:endParaRPr lang="en-GB"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F4594475-0208-435E-967B-2FC19ED39D5D}" type="datetimeFigureOut">
              <a:rPr lang="en-GB"/>
              <a:pPr>
                <a:defRPr/>
              </a:pPr>
              <a:t>23/06/2020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F37A3FD8-499B-43D0-AF18-E029C0176CFD}" type="slidenum">
              <a:rPr lang="en-GB" altLang="en-US"/>
              <a:pPr/>
              <a:t>‹#›</a:t>
            </a:fld>
            <a:endParaRPr lang="en-GB" altLang="en-US"/>
          </a:p>
        </p:txBody>
      </p:sp>
    </p:spTree>
    <p:extLst>
      <p:ext uri="{BB962C8B-B14F-4D97-AF65-F5344CB8AC3E}">
        <p14:creationId xmlns:p14="http://schemas.microsoft.com/office/powerpoint/2010/main" val="3683903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3CD9684-3EB6-4E65-BD33-99AB704A1049}" type="datetimeFigureOut">
              <a:rPr lang="en-GB"/>
              <a:pPr>
                <a:defRPr/>
              </a:pPr>
              <a:t>23/06/2020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CF35453-CF1C-4FED-BDCE-A3F1F9C0E95E}" type="slidenum">
              <a:rPr lang="en-GB" altLang="en-US"/>
              <a:pPr/>
              <a:t>‹#›</a:t>
            </a:fld>
            <a:endParaRPr lang="en-GB" altLang="en-US"/>
          </a:p>
        </p:txBody>
      </p:sp>
    </p:spTree>
    <p:extLst>
      <p:ext uri="{BB962C8B-B14F-4D97-AF65-F5344CB8AC3E}">
        <p14:creationId xmlns:p14="http://schemas.microsoft.com/office/powerpoint/2010/main" val="2621918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6C53E2C-72C0-4026-84F6-E41A2EA074AF}" type="datetimeFigureOut">
              <a:rPr lang="en-GB"/>
              <a:pPr>
                <a:defRPr/>
              </a:pPr>
              <a:t>23/06/2020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EF3B0C6B-D11C-4B68-A31B-B199A7E7AFFF}" type="slidenum">
              <a:rPr lang="en-GB" altLang="en-US"/>
              <a:pPr/>
              <a:t>‹#›</a:t>
            </a:fld>
            <a:endParaRPr lang="en-GB" altLang="en-US"/>
          </a:p>
        </p:txBody>
      </p:sp>
    </p:spTree>
    <p:extLst>
      <p:ext uri="{BB962C8B-B14F-4D97-AF65-F5344CB8AC3E}">
        <p14:creationId xmlns:p14="http://schemas.microsoft.com/office/powerpoint/2010/main" val="3361590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2A38ED1-A86B-47AD-87E7-03BB4617909E}" type="datetimeFigureOut">
              <a:rPr lang="en-GB"/>
              <a:pPr>
                <a:defRPr/>
              </a:pPr>
              <a:t>23/06/2020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B17879D5-F9F0-44C8-8D48-45269F78F74B}" type="slidenum">
              <a:rPr lang="en-GB" altLang="en-US"/>
              <a:pPr/>
              <a:t>‹#›</a:t>
            </a:fld>
            <a:endParaRPr lang="en-GB" altLang="en-US"/>
          </a:p>
        </p:txBody>
      </p:sp>
    </p:spTree>
    <p:extLst>
      <p:ext uri="{BB962C8B-B14F-4D97-AF65-F5344CB8AC3E}">
        <p14:creationId xmlns:p14="http://schemas.microsoft.com/office/powerpoint/2010/main" val="239689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39701C3-B592-4716-9902-063623BFAFDE}" type="datetimeFigureOut">
              <a:rPr lang="en-GB"/>
              <a:pPr>
                <a:defRPr/>
              </a:pPr>
              <a:t>23/06/2020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9262C70-18CD-4812-BFDC-789BD159A9A5}" type="slidenum">
              <a:rPr lang="en-GB" altLang="en-US"/>
              <a:pPr/>
              <a:t>‹#›</a:t>
            </a:fld>
            <a:endParaRPr lang="en-GB" altLang="en-US"/>
          </a:p>
        </p:txBody>
      </p:sp>
    </p:spTree>
    <p:extLst>
      <p:ext uri="{BB962C8B-B14F-4D97-AF65-F5344CB8AC3E}">
        <p14:creationId xmlns:p14="http://schemas.microsoft.com/office/powerpoint/2010/main" val="1852243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BF82175E-502E-4C27-B6A8-BFDAA296B58E}" type="datetimeFigureOut">
              <a:rPr lang="en-GB"/>
              <a:pPr>
                <a:defRPr/>
              </a:pPr>
              <a:t>23/06/2020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8729DFB6-1430-47B4-8104-8C6630DF77BF}" type="slidenum">
              <a:rPr lang="en-GB" altLang="en-US"/>
              <a:pPr/>
              <a:t>‹#›</a:t>
            </a:fld>
            <a:endParaRPr lang="en-GB" altLang="en-US"/>
          </a:p>
        </p:txBody>
      </p:sp>
    </p:spTree>
    <p:extLst>
      <p:ext uri="{BB962C8B-B14F-4D97-AF65-F5344CB8AC3E}">
        <p14:creationId xmlns:p14="http://schemas.microsoft.com/office/powerpoint/2010/main" val="2290062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5D10CA46-A5EF-4159-8DED-7B854F5D35B6}" type="datetimeFigureOut">
              <a:rPr lang="en-GB"/>
              <a:pPr>
                <a:defRPr/>
              </a:pPr>
              <a:t>23/06/2020</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BDC3C133-5FCA-4B3C-90CD-D0496F404002}" type="slidenum">
              <a:rPr lang="en-GB" altLang="en-US"/>
              <a:pPr/>
              <a:t>‹#›</a:t>
            </a:fld>
            <a:endParaRPr lang="en-GB" altLang="en-US"/>
          </a:p>
        </p:txBody>
      </p:sp>
    </p:spTree>
    <p:extLst>
      <p:ext uri="{BB962C8B-B14F-4D97-AF65-F5344CB8AC3E}">
        <p14:creationId xmlns:p14="http://schemas.microsoft.com/office/powerpoint/2010/main" val="2564380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30DEDF85-553D-48C4-A3CE-6FD7268F354D}" type="datetimeFigureOut">
              <a:rPr lang="en-GB"/>
              <a:pPr>
                <a:defRPr/>
              </a:pPr>
              <a:t>23/06/2020</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D349361D-0EC3-414A-B006-490398FC6F55}" type="slidenum">
              <a:rPr lang="en-GB" altLang="en-US"/>
              <a:pPr/>
              <a:t>‹#›</a:t>
            </a:fld>
            <a:endParaRPr lang="en-GB" altLang="en-US"/>
          </a:p>
        </p:txBody>
      </p:sp>
    </p:spTree>
    <p:extLst>
      <p:ext uri="{BB962C8B-B14F-4D97-AF65-F5344CB8AC3E}">
        <p14:creationId xmlns:p14="http://schemas.microsoft.com/office/powerpoint/2010/main" val="1679231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B1CF30D-B6F0-4248-BA94-EA40D2273E2D}" type="datetimeFigureOut">
              <a:rPr lang="en-GB"/>
              <a:pPr>
                <a:defRPr/>
              </a:pPr>
              <a:t>23/06/2020</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493171A8-1093-4AF0-9DA1-632E55F24D8D}" type="slidenum">
              <a:rPr lang="en-GB" altLang="en-US"/>
              <a:pPr/>
              <a:t>‹#›</a:t>
            </a:fld>
            <a:endParaRPr lang="en-GB" altLang="en-US"/>
          </a:p>
        </p:txBody>
      </p:sp>
    </p:spTree>
    <p:extLst>
      <p:ext uri="{BB962C8B-B14F-4D97-AF65-F5344CB8AC3E}">
        <p14:creationId xmlns:p14="http://schemas.microsoft.com/office/powerpoint/2010/main" val="3824345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DFD825F-AB34-40FC-B4F0-356C6D465FD2}" type="datetimeFigureOut">
              <a:rPr lang="en-GB"/>
              <a:pPr>
                <a:defRPr/>
              </a:pPr>
              <a:t>23/06/2020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7EAD0707-3E5C-4581-8C82-5ACF069F43F8}" type="slidenum">
              <a:rPr lang="en-GB" altLang="en-US"/>
              <a:pPr/>
              <a:t>‹#›</a:t>
            </a:fld>
            <a:endParaRPr lang="en-GB" altLang="en-US"/>
          </a:p>
        </p:txBody>
      </p:sp>
    </p:spTree>
    <p:extLst>
      <p:ext uri="{BB962C8B-B14F-4D97-AF65-F5344CB8AC3E}">
        <p14:creationId xmlns:p14="http://schemas.microsoft.com/office/powerpoint/2010/main" val="253662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D2F3324-6FAF-4092-AC66-165D184063CC}" type="datetimeFigureOut">
              <a:rPr lang="en-GB"/>
              <a:pPr>
                <a:defRPr/>
              </a:pPr>
              <a:t>23/06/2020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1C07E8A-0605-4D6E-A8A0-DE1A70F5D21A}" type="slidenum">
              <a:rPr lang="en-GB" altLang="en-US"/>
              <a:pPr/>
              <a:t>‹#›</a:t>
            </a:fld>
            <a:endParaRPr lang="en-GB" altLang="en-US"/>
          </a:p>
        </p:txBody>
      </p:sp>
    </p:spTree>
    <p:extLst>
      <p:ext uri="{BB962C8B-B14F-4D97-AF65-F5344CB8AC3E}">
        <p14:creationId xmlns:p14="http://schemas.microsoft.com/office/powerpoint/2010/main" val="1840517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6A93541-70D5-43C0-B362-A18FC91A849A}" type="datetimeFigureOut">
              <a:rPr lang="en-GB"/>
              <a:pPr>
                <a:defRPr/>
              </a:pPr>
              <a:t>23/06/2020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5FEFC17C-77B1-4D80-A116-C2BBCC4F3DC2}"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lackboard"/>
          <p:cNvPicPr>
            <a:picLocks noChangeAspect="1" noChangeArrowheads="1"/>
          </p:cNvPicPr>
          <p:nvPr/>
        </p:nvPicPr>
        <p:blipFill>
          <a:blip r:embed="rId2">
            <a:extLst>
              <a:ext uri="{28A0092B-C50C-407E-A947-70E740481C1C}">
                <a14:useLocalDpi xmlns:a14="http://schemas.microsoft.com/office/drawing/2010/main" val="0"/>
              </a:ext>
            </a:extLst>
          </a:blip>
          <a:srcRect r="8363"/>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51520" y="1268760"/>
            <a:ext cx="8892480" cy="3785652"/>
          </a:xfrm>
          <a:prstGeom prst="rect">
            <a:avLst/>
          </a:prstGeom>
          <a:noFill/>
        </p:spPr>
        <p:txBody>
          <a:bodyPr>
            <a:spAutoFit/>
          </a:bodyPr>
          <a:lstStyle/>
          <a:p>
            <a:pPr algn="ctr">
              <a:defRPr/>
            </a:pP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cs typeface="Arial" charset="0"/>
              </a:rPr>
              <a:t>Learning Objectives:</a:t>
            </a:r>
          </a:p>
          <a:p>
            <a:pPr algn="ctr">
              <a:defRPr/>
            </a:pPr>
            <a:endPar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cs typeface="Arial" charset="0"/>
            </a:endParaRPr>
          </a:p>
          <a:p>
            <a:pPr>
              <a:buFont typeface="Arial" pitchFamily="34" charset="0"/>
              <a:buChar char="•"/>
              <a:defRPr/>
            </a:pPr>
            <a:r>
              <a:rPr lang="en-US" sz="33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cs typeface="Arial" charset="0"/>
              </a:rPr>
              <a:t> know the difference between primary </a:t>
            </a:r>
          </a:p>
          <a:p>
            <a:pPr>
              <a:defRPr/>
            </a:pPr>
            <a:r>
              <a:rPr lang="en-US" sz="33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cs typeface="Arial" charset="0"/>
              </a:rPr>
              <a:t>  and secondary sources</a:t>
            </a:r>
          </a:p>
          <a:p>
            <a:pPr>
              <a:buFont typeface="Arial" pitchFamily="34" charset="0"/>
              <a:buChar char="•"/>
              <a:defRPr/>
            </a:pPr>
            <a:r>
              <a:rPr lang="en-US" sz="33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cs typeface="Arial" charset="0"/>
              </a:rPr>
              <a:t> use a source and its provenance to </a:t>
            </a:r>
          </a:p>
          <a:p>
            <a:pPr>
              <a:defRPr/>
            </a:pPr>
            <a:r>
              <a:rPr lang="en-US" sz="33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cs typeface="Arial" charset="0"/>
              </a:rPr>
              <a:t>  gather information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1.bp.blogspot.com/-VNANRXcnroU/T1XEi8tbqCI/AAAAAAAABeg/R7aWnWEYB78/s1600/Titanic_side_plan.jpg"/>
          <p:cNvPicPr>
            <a:picLocks noChangeAspect="1" noChangeArrowheads="1"/>
          </p:cNvPicPr>
          <p:nvPr/>
        </p:nvPicPr>
        <p:blipFill>
          <a:blip r:embed="rId3">
            <a:extLst>
              <a:ext uri="{28A0092B-C50C-407E-A947-70E740481C1C}">
                <a14:useLocalDpi xmlns:a14="http://schemas.microsoft.com/office/drawing/2010/main" val="0"/>
              </a:ext>
            </a:extLst>
          </a:blip>
          <a:srcRect l="55827" r="7625"/>
          <a:stretch>
            <a:fillRect/>
          </a:stretch>
        </p:blipFill>
        <p:spPr bwMode="auto">
          <a:xfrm>
            <a:off x="0" y="-387350"/>
            <a:ext cx="9144000" cy="69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http://www.titanic-titanic.com/pic/watertight_doo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2381250" cy="3419475"/>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331640" y="188640"/>
            <a:ext cx="4371902"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Watertight doors</a:t>
            </a:r>
          </a:p>
        </p:txBody>
      </p:sp>
      <p:sp>
        <p:nvSpPr>
          <p:cNvPr id="5" name="Rectangle 4"/>
          <p:cNvSpPr/>
          <p:nvPr/>
        </p:nvSpPr>
        <p:spPr>
          <a:xfrm>
            <a:off x="1331640" y="5949280"/>
            <a:ext cx="6529544"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Watertight compartments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pload.wikimedia.org/wikipedia/commons/9/9c/Flickr_-_%E2%80%A6trialsanderrors_-_RMS_Titanic_and_RMS_Olympic_under_construction_at_Harland_%5E_Wolff_shipyards,_Belfast,_ca._19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43608" y="4437112"/>
            <a:ext cx="7071487" cy="175432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Titanic and Olympic </a:t>
            </a:r>
          </a:p>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under construction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1.bp.blogspot.com/-xcq9Lx4W19Q/Tt6vMZVKgcI/AAAAAAAAAOg/2CkeWWcssd4/s1600/Olympic+and+Titan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36433" y="4869160"/>
            <a:ext cx="8907567" cy="1477328"/>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Titanic and her sister, Olympic.</a:t>
            </a:r>
          </a:p>
          <a:p>
            <a:pPr algn="ctr">
              <a:defRPr/>
            </a:pPr>
            <a:r>
              <a:rPr lang="en-U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Two nearly identical ships.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descr="http://blog.itrip.net/wp-content/uploads/2011/11/05_staircase1_lowres.jpg"/>
          <p:cNvPicPr>
            <a:picLocks noChangeAspect="1" noChangeArrowheads="1"/>
          </p:cNvPicPr>
          <p:nvPr/>
        </p:nvPicPr>
        <p:blipFill>
          <a:blip r:embed="rId3">
            <a:extLst>
              <a:ext uri="{28A0092B-C50C-407E-A947-70E740481C1C}">
                <a14:useLocalDpi xmlns:a14="http://schemas.microsoft.com/office/drawing/2010/main" val="0"/>
              </a:ext>
            </a:extLst>
          </a:blip>
          <a:srcRect l="1862" r="389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91680" y="4581128"/>
            <a:ext cx="5795176" cy="175432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First class </a:t>
            </a:r>
          </a:p>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‘grand staircase’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home.comcast.net/~PartiesRSVP/Titanic/Resources/TurkishBa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67544" y="5301208"/>
            <a:ext cx="8058488"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First class Turkish bath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http://lifescoffeebreak.files.wordpress.com/2011/02/titanic-interior-first-c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432752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258544" y="404664"/>
            <a:ext cx="2999347" cy="175432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First class</a:t>
            </a:r>
          </a:p>
          <a:p>
            <a:pPr algn="ctr" fontAlgn="auto">
              <a:spcBef>
                <a:spcPts val="0"/>
              </a:spcBef>
              <a:spcAft>
                <a:spcPts val="0"/>
              </a:spcAft>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cabins</a:t>
            </a:r>
          </a:p>
        </p:txBody>
      </p:sp>
      <p:pic>
        <p:nvPicPr>
          <p:cNvPr id="16388" name="Picture 4" descr="http://3.bp.blogspot.com/-2AAwXbaQldI/TyV9Ruw1-PI/AAAAAAAAInw/rgxof4kSaMg/s1600/TITANIC+THE+ARTIFACT+EXHIBITION+-++first+class+cab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6050" y="2420938"/>
            <a:ext cx="5187950"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http://hotnewshome.com/wp-content/uploads/2012/03/second-class_2168660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6175"/>
            <a:ext cx="9144000"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725839" y="188640"/>
            <a:ext cx="5585760"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Second class cabin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6" descr="http://lifescoffeebreak.files.wordpress.com/2011/02/titanic-interior-third-c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8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30553" y="692696"/>
            <a:ext cx="3260380" cy="175432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Third class</a:t>
            </a:r>
          </a:p>
          <a:p>
            <a:pPr algn="ctr" fontAlgn="auto">
              <a:spcBef>
                <a:spcPts val="0"/>
              </a:spcBef>
              <a:spcAft>
                <a:spcPts val="0"/>
              </a:spcAft>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cabins</a:t>
            </a:r>
          </a:p>
        </p:txBody>
      </p:sp>
      <p:pic>
        <p:nvPicPr>
          <p:cNvPr id="18436" name="Picture 8" descr="http://www.qctonline.com/files/images/Titaniccol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2781300"/>
            <a:ext cx="47625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cdn.fxguide.com/wp-content/uploads/2012/04/Titanic1.jpg"/>
          <p:cNvPicPr>
            <a:picLocks noChangeAspect="1" noChangeArrowheads="1"/>
          </p:cNvPicPr>
          <p:nvPr/>
        </p:nvPicPr>
        <p:blipFill>
          <a:blip r:embed="rId3">
            <a:extLst>
              <a:ext uri="{28A0092B-C50C-407E-A947-70E740481C1C}">
                <a14:useLocalDpi xmlns:a14="http://schemas.microsoft.com/office/drawing/2010/main" val="0"/>
              </a:ext>
            </a:extLst>
          </a:blip>
          <a:srcRect l="5788" r="782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35696" y="5589240"/>
            <a:ext cx="5622052"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Prominade</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 deck</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4" descr="http://johnbatchelorshow.com/images/pboatd.jpg"/>
          <p:cNvPicPr>
            <a:picLocks noChangeAspect="1" noChangeArrowheads="1"/>
          </p:cNvPicPr>
          <p:nvPr/>
        </p:nvPicPr>
        <p:blipFill>
          <a:blip r:embed="rId3">
            <a:extLst>
              <a:ext uri="{28A0092B-C50C-407E-A947-70E740481C1C}">
                <a14:useLocalDpi xmlns:a14="http://schemas.microsoft.com/office/drawing/2010/main" val="0"/>
              </a:ext>
            </a:extLst>
          </a:blip>
          <a:srcRect t="25166"/>
          <a:stretch>
            <a:fillRect/>
          </a:stretch>
        </p:blipFill>
        <p:spPr bwMode="auto">
          <a:xfrm>
            <a:off x="1403350" y="3068638"/>
            <a:ext cx="6337300"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descr="http://www.titanic-whitestarships.com/Titanic%20Deck%20Plans/Boat%20Deck.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0350"/>
            <a:ext cx="91440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076056" y="5661248"/>
            <a:ext cx="3320141"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Lifeboats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atic.panoramio.com/photos/original/13935365.jpg"/>
          <p:cNvPicPr>
            <a:picLocks noChangeAspect="1" noChangeArrowheads="1"/>
          </p:cNvPicPr>
          <p:nvPr/>
        </p:nvPicPr>
        <p:blipFill>
          <a:blip r:embed="rId3">
            <a:extLst>
              <a:ext uri="{28A0092B-C50C-407E-A947-70E740481C1C}">
                <a14:useLocalDpi xmlns:a14="http://schemas.microsoft.com/office/drawing/2010/main" val="0"/>
              </a:ext>
            </a:extLst>
          </a:blip>
          <a:srcRect l="11821" r="1318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65291" y="2967335"/>
            <a:ext cx="6413422" cy="3477875"/>
          </a:xfrm>
          <a:prstGeom prst="rect">
            <a:avLst/>
          </a:prstGeom>
          <a:noFill/>
        </p:spPr>
        <p:txBody>
          <a:bodyPr wrap="none">
            <a:spAutoFit/>
          </a:bodyPr>
          <a:lstStyle/>
          <a:p>
            <a:pPr algn="ctr" fontAlgn="auto">
              <a:spcBef>
                <a:spcPts val="0"/>
              </a:spcBef>
              <a:spcAft>
                <a:spcPts val="0"/>
              </a:spcAft>
              <a:defRPr/>
            </a:pPr>
            <a:r>
              <a:rPr lang="en-US" sz="15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cs typeface="+mn-cs"/>
              </a:rPr>
              <a:t>TITANIC</a:t>
            </a:r>
          </a:p>
          <a:p>
            <a:pPr algn="ctr" fontAlgn="auto">
              <a:spcBef>
                <a:spcPts val="0"/>
              </a:spcBef>
              <a:spcAft>
                <a:spcPts val="0"/>
              </a:spcAft>
              <a:defRPr/>
            </a:pPr>
            <a:r>
              <a:rPr lang="en-US" sz="7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cs typeface="+mn-cs"/>
              </a:rPr>
              <a:t>1912 - 2012</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lostinreviews.com/wp-content/uploads/2012/04/titanic10.jpg"/>
          <p:cNvPicPr>
            <a:picLocks noChangeAspect="1" noChangeArrowheads="1"/>
          </p:cNvPicPr>
          <p:nvPr/>
        </p:nvPicPr>
        <p:blipFill>
          <a:blip r:embed="rId2">
            <a:extLst>
              <a:ext uri="{28A0092B-C50C-407E-A947-70E740481C1C}">
                <a14:useLocalDpi xmlns:a14="http://schemas.microsoft.com/office/drawing/2010/main" val="0"/>
              </a:ext>
            </a:extLst>
          </a:blip>
          <a:srcRect l="4485" r="80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9003" y="4365104"/>
            <a:ext cx="8749511" cy="2246769"/>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Titanic set sail from Southampton </a:t>
            </a:r>
          </a:p>
          <a:p>
            <a:pPr algn="ctr">
              <a:defRPr/>
            </a:pPr>
            <a:r>
              <a:rPr lang="en-US" sz="3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on April 10</a:t>
            </a:r>
            <a:r>
              <a:rPr lang="en-US" sz="3500" b="1" spc="50" baseline="30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th</a:t>
            </a:r>
            <a:r>
              <a:rPr lang="en-US" sz="3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 1912.</a:t>
            </a:r>
          </a:p>
          <a:p>
            <a:pPr algn="ctr">
              <a:defRPr/>
            </a:pPr>
            <a:r>
              <a:rPr lang="en-US" sz="3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She called at France, then Ireland and </a:t>
            </a:r>
          </a:p>
          <a:p>
            <a:pPr algn="ctr">
              <a:defRPr/>
            </a:pPr>
            <a:r>
              <a:rPr lang="en-US" sz="3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finally set sail for New York, America.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AutoShape 2" descr="http://www.encyclopedia-titanica.org/discus/files/night_wip1.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latin typeface="Calibri" panose="020F0502020204030204" pitchFamily="34" charset="0"/>
            </a:endParaRPr>
          </a:p>
        </p:txBody>
      </p:sp>
      <p:pic>
        <p:nvPicPr>
          <p:cNvPr id="22531" name="Picture 4" descr="http://www.encyclopedia-titanica.org/discus/files/rms_titanic_copy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7475"/>
            <a:ext cx="91440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23728" y="332656"/>
            <a:ext cx="5181803"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April 14</a:t>
            </a:r>
            <a:r>
              <a:rPr lang="en-US" sz="5400" b="1" spc="50" baseline="30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th</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 1912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http://tv.sky.com/asset/show/8ad587a1360c45ba01361766cb5f0c2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13"/>
            <a:ext cx="922813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1.bp.blogspot.com/-VNANRXcnroU/T1XEi8tbqCI/AAAAAAAABeg/R7aWnWEYB78/s1600/Titanic_side_plan.jpg"/>
          <p:cNvPicPr>
            <a:picLocks noChangeAspect="1" noChangeArrowheads="1"/>
          </p:cNvPicPr>
          <p:nvPr/>
        </p:nvPicPr>
        <p:blipFill>
          <a:blip r:embed="rId3">
            <a:extLst>
              <a:ext uri="{28A0092B-C50C-407E-A947-70E740481C1C}">
                <a14:useLocalDpi xmlns:a14="http://schemas.microsoft.com/office/drawing/2010/main" val="0"/>
              </a:ext>
            </a:extLst>
          </a:blip>
          <a:srcRect l="55827" r="7625"/>
          <a:stretch>
            <a:fillRect/>
          </a:stretch>
        </p:blipFill>
        <p:spPr bwMode="auto">
          <a:xfrm>
            <a:off x="0" y="-387350"/>
            <a:ext cx="9144000" cy="69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descr="http://www.theprovince.com/entertainment/movie-guide/6033947.bin"/>
          <p:cNvPicPr>
            <a:picLocks noChangeAspect="1" noChangeArrowheads="1"/>
          </p:cNvPicPr>
          <p:nvPr/>
        </p:nvPicPr>
        <p:blipFill>
          <a:blip r:embed="rId3">
            <a:lum bright="-20000" contrast="10000"/>
            <a:extLst>
              <a:ext uri="{28A0092B-C50C-407E-A947-70E740481C1C}">
                <a14:useLocalDpi xmlns:a14="http://schemas.microsoft.com/office/drawing/2010/main" val="0"/>
              </a:ext>
            </a:extLst>
          </a:blip>
          <a:srcRect l="1865" r="3741" b="3456"/>
          <a:stretch>
            <a:fillRect/>
          </a:stretch>
        </p:blipFill>
        <p:spPr bwMode="auto">
          <a:xfrm>
            <a:off x="0" y="908050"/>
            <a:ext cx="91440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http://lostinreviews.com/wp-content/uploads/2012/04/titanic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476250"/>
            <a:ext cx="9175750"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4" descr="http://www.hf.ro/real%20mgy%20rro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349500"/>
            <a:ext cx="60293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2" descr="http://www.hf.ro/radioroom2.jpg"/>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3348038" y="188913"/>
            <a:ext cx="5545137" cy="3594100"/>
          </a:xfrm>
          <a:prstGeom prst="rect">
            <a:avLst/>
          </a:prstGeom>
          <a:noFill/>
          <a:ln w="539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6" descr="http://www.linguanaut.com/images/morseco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3860800"/>
            <a:ext cx="2449512"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2" descr="http://cbsminnesota.files.wordpress.com/2012/04/52017531.jpg"/>
          <p:cNvPicPr>
            <a:picLocks noChangeAspect="1" noChangeArrowheads="1"/>
          </p:cNvPicPr>
          <p:nvPr/>
        </p:nvPicPr>
        <p:blipFill>
          <a:blip r:embed="rId3">
            <a:lum contrast="10000"/>
            <a:extLst>
              <a:ext uri="{28A0092B-C50C-407E-A947-70E740481C1C}">
                <a14:useLocalDpi xmlns:a14="http://schemas.microsoft.com/office/drawing/2010/main" val="0"/>
              </a:ext>
            </a:extLst>
          </a:blip>
          <a:srcRect r="2060"/>
          <a:stretch>
            <a:fillRect/>
          </a:stretch>
        </p:blipFill>
        <p:spPr bwMode="auto">
          <a:xfrm>
            <a:off x="-377825" y="0"/>
            <a:ext cx="9937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4" descr="http://myfavouriteworld.files.wordpress.com/2011/04/sinking-of-titanic-wallpaper.jpg"/>
          <p:cNvPicPr>
            <a:picLocks noChangeAspect="1" noChangeArrowheads="1"/>
          </p:cNvPicPr>
          <p:nvPr/>
        </p:nvPicPr>
        <p:blipFill>
          <a:blip r:embed="rId2">
            <a:lum contrast="20000"/>
            <a:extLst>
              <a:ext uri="{28A0092B-C50C-407E-A947-70E740481C1C}">
                <a14:useLocalDpi xmlns:a14="http://schemas.microsoft.com/office/drawing/2010/main" val="0"/>
              </a:ext>
            </a:extLst>
          </a:blip>
          <a:srcRect l="2589" t="11958" b="12700"/>
          <a:stretch>
            <a:fillRect/>
          </a:stretch>
        </p:blipFill>
        <p:spPr bwMode="auto">
          <a:xfrm>
            <a:off x="0" y="1196975"/>
            <a:ext cx="91440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descr="http://cdn.fxguide.com/wp-content/uploads/2012/04/Titanic_breaksinhalf.jpg"/>
          <p:cNvPicPr>
            <a:picLocks noChangeAspect="1" noChangeArrowheads="1"/>
          </p:cNvPicPr>
          <p:nvPr/>
        </p:nvPicPr>
        <p:blipFill>
          <a:blip r:embed="rId3">
            <a:lum contrast="10000"/>
            <a:extLst>
              <a:ext uri="{28A0092B-C50C-407E-A947-70E740481C1C}">
                <a14:useLocalDpi xmlns:a14="http://schemas.microsoft.com/office/drawing/2010/main" val="0"/>
              </a:ext>
            </a:extLst>
          </a:blip>
          <a:srcRect l="16832" t="10100" r="4044" b="11151"/>
          <a:stretch>
            <a:fillRect/>
          </a:stretch>
        </p:blipFill>
        <p:spPr bwMode="auto">
          <a:xfrm>
            <a:off x="0" y="333375"/>
            <a:ext cx="9144000" cy="60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oneparkwest.co.uk/blog/wp-content/uploads/2012/03/Albert-Do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123728" y="548680"/>
            <a:ext cx="4801957"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Liverpool Docks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2" descr="http://2.bp.blogspot.com/-GOuxs5v0JKI/T3J7fZzZfTI/AAAAAAAAH5A/nX6u5f6o4Bw/s1600/TATNC-DK-12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0363"/>
            <a:ext cx="9144000" cy="618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31640" y="5517232"/>
            <a:ext cx="6756979"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Who was to blame?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l="10332" t="8147" r="11707" b="6805"/>
          <a:stretch>
            <a:fillRect/>
          </a:stretch>
        </p:blipFill>
        <p:spPr bwMode="auto">
          <a:xfrm>
            <a:off x="106363" y="333375"/>
            <a:ext cx="883126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pic>
        <p:nvPicPr>
          <p:cNvPr id="5122" name="Picture 6" descr="http://www.rmg.co.uk/tserver.php?f=F2657.jpg&amp;w=736&amp;legacyResize"/>
          <p:cNvPicPr>
            <a:picLocks noChangeAspect="1" noChangeArrowheads="1"/>
          </p:cNvPicPr>
          <p:nvPr/>
        </p:nvPicPr>
        <p:blipFill>
          <a:blip r:embed="rId3">
            <a:clrChange>
              <a:clrFrom>
                <a:srgbClr val="FBFBF9"/>
              </a:clrFrom>
              <a:clrTo>
                <a:srgbClr val="FBFBF9">
                  <a:alpha val="0"/>
                </a:srgbClr>
              </a:clrTo>
            </a:clrChange>
            <a:extLst>
              <a:ext uri="{28A0092B-C50C-407E-A947-70E740481C1C}">
                <a14:useLocalDpi xmlns:a14="http://schemas.microsoft.com/office/drawing/2010/main" val="0"/>
              </a:ext>
            </a:extLst>
          </a:blip>
          <a:srcRect/>
          <a:stretch>
            <a:fillRect/>
          </a:stretch>
        </p:blipFill>
        <p:spPr bwMode="auto">
          <a:xfrm>
            <a:off x="5364163" y="1052513"/>
            <a:ext cx="244792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 descr="Image"/>
          <p:cNvPicPr>
            <a:picLocks noChangeAspect="1" noChangeArrowheads="1"/>
          </p:cNvPicPr>
          <p:nvPr/>
        </p:nvPicPr>
        <p:blipFill>
          <a:blip r:embed="rId4">
            <a:extLst>
              <a:ext uri="{28A0092B-C50C-407E-A947-70E740481C1C}">
                <a14:useLocalDpi xmlns:a14="http://schemas.microsoft.com/office/drawing/2010/main" val="0"/>
              </a:ext>
            </a:extLst>
          </a:blip>
          <a:srcRect t="1836" b="2753"/>
          <a:stretch>
            <a:fillRect/>
          </a:stretch>
        </p:blipFill>
        <p:spPr bwMode="auto">
          <a:xfrm>
            <a:off x="0" y="0"/>
            <a:ext cx="5381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http://www.onlinetitanicmuseum.com/images/enlargements/archplate.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1400" y="2565400"/>
            <a:ext cx="42926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366265" y="0"/>
            <a:ext cx="5573256" cy="109260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White Star Line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3" name="Rectangle 2"/>
          <p:cNvSpPr/>
          <p:nvPr/>
        </p:nvSpPr>
        <p:spPr>
          <a:xfrm>
            <a:off x="4644008" y="2708920"/>
            <a:ext cx="3657925"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Cunard</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 Line</a:t>
            </a:r>
          </a:p>
        </p:txBody>
      </p:sp>
      <p:pic>
        <p:nvPicPr>
          <p:cNvPr id="6147" name="Picture 4" descr="http://www.pooloflifetours.com/communities/8/004/008/214/218/images/4537764091.jpg"/>
          <p:cNvPicPr>
            <a:picLocks noChangeAspect="1" noChangeArrowheads="1"/>
          </p:cNvPicPr>
          <p:nvPr/>
        </p:nvPicPr>
        <p:blipFill>
          <a:blip r:embed="rId3">
            <a:lum contrast="-10000"/>
            <a:extLst>
              <a:ext uri="{28A0092B-C50C-407E-A947-70E740481C1C}">
                <a14:useLocalDpi xmlns:a14="http://schemas.microsoft.com/office/drawing/2010/main" val="0"/>
              </a:ext>
            </a:extLst>
          </a:blip>
          <a:srcRect t="30215"/>
          <a:stretch>
            <a:fillRect/>
          </a:stretch>
        </p:blipFill>
        <p:spPr bwMode="auto">
          <a:xfrm>
            <a:off x="0" y="2636838"/>
            <a:ext cx="9210675"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http://upload.wikimedia.org/wikipedia/commons/6/65/Cunard_Line_New_York_Liverpool_18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561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8" descr="http://www.goodlogo.com/images/logos/cunard_logo_2950.gif"/>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1628775"/>
            <a:ext cx="2387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283968" y="332656"/>
            <a:ext cx="4666919" cy="116955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7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Cunard</a:t>
            </a:r>
            <a:r>
              <a:rPr lang="en-US" sz="7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 Line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www.antique-prints.co.uk/norman-wilkinson-mauretania.jpg"/>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1466850" y="908050"/>
            <a:ext cx="767715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descr="http://1.bp.blogspot.com/_ba7lj8a1Awo/TLg83JJyi5I/AAAAAAAAObE/OrG4dIvWu1I/s1600/cunard+po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60350"/>
            <a:ext cx="29337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29271" y="5301208"/>
            <a:ext cx="6256842"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R.M.S. Mauretania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bright="-52000" contrast="32000"/>
          </a:blip>
          <a:srcRect/>
          <a:stretch>
            <a:fillRect/>
          </a:stretch>
        </a:blipFill>
        <a:effectLst/>
      </p:bgPr>
    </p:bg>
    <p:spTree>
      <p:nvGrpSpPr>
        <p:cNvPr id="1" name=""/>
        <p:cNvGrpSpPr/>
        <p:nvPr/>
      </p:nvGrpSpPr>
      <p:grpSpPr>
        <a:xfrm>
          <a:off x="0" y="0"/>
          <a:ext cx="0" cy="0"/>
          <a:chOff x="0" y="0"/>
          <a:chExt cx="0" cy="0"/>
        </a:xfrm>
      </p:grpSpPr>
      <p:pic>
        <p:nvPicPr>
          <p:cNvPr id="8194" name="Picture 2" descr="http://imagecache.allposters.com/images/pic/DES/D680~Titanic-Post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333375"/>
            <a:ext cx="4824413" cy="6184900"/>
          </a:xfrm>
          <a:prstGeom prst="rect">
            <a:avLst/>
          </a:prstGeom>
          <a:noFill/>
          <a:ln w="952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encyclopedia-titanica.org/images/res_1079799624_Comparison.jpg"/>
          <p:cNvPicPr>
            <a:picLocks noChangeAspect="1" noChangeArrowheads="1"/>
          </p:cNvPicPr>
          <p:nvPr/>
        </p:nvPicPr>
        <p:blipFill>
          <a:blip r:embed="rId3">
            <a:extLst>
              <a:ext uri="{28A0092B-C50C-407E-A947-70E740481C1C}">
                <a14:useLocalDpi xmlns:a14="http://schemas.microsoft.com/office/drawing/2010/main" val="0"/>
              </a:ext>
            </a:extLst>
          </a:blip>
          <a:srcRect r="3671"/>
          <a:stretch>
            <a:fillRect/>
          </a:stretch>
        </p:blipFill>
        <p:spPr bwMode="auto">
          <a:xfrm>
            <a:off x="250825" y="620713"/>
            <a:ext cx="4681538"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http://images.gizmag.com/inline/titanic-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549275"/>
            <a:ext cx="39624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1.bp.blogspot.com/-VNANRXcnroU/T1XEi8tbqCI/AAAAAAAABeg/R7aWnWEYB78/s1600/Titanic_side_pl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6113"/>
            <a:ext cx="9144000"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989</Words>
  <Application>Microsoft Office PowerPoint</Application>
  <PresentationFormat>On-screen Show (4:3)</PresentationFormat>
  <Paragraphs>88</Paragraphs>
  <Slides>31</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Luke</dc:creator>
  <cp:lastModifiedBy>Julie Millard</cp:lastModifiedBy>
  <cp:revision>29</cp:revision>
  <dcterms:created xsi:type="dcterms:W3CDTF">2012-04-09T15:28:34Z</dcterms:created>
  <dcterms:modified xsi:type="dcterms:W3CDTF">2020-06-23T14:02:31Z</dcterms:modified>
</cp:coreProperties>
</file>