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67" r:id="rId2"/>
    <p:sldId id="264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68" r:id="rId16"/>
  </p:sldIdLst>
  <p:sldSz cx="9144000" cy="6858000" type="screen4x3"/>
  <p:notesSz cx="6858000" cy="9144000"/>
  <p:embeddedFontLst>
    <p:embeddedFont>
      <p:font typeface="Twinkl SemiBold" pitchFamily="2" charset="0"/>
      <p:bold r:id="rId19"/>
    </p:embeddedFont>
    <p:embeddedFont>
      <p:font typeface="Twinkl" panose="020B0604020202020204" pitchFamily="2" charset="0"/>
      <p:regular r:id="rId20"/>
      <p:bold r:id="rId21"/>
    </p:embeddedFont>
    <p:embeddedFont>
      <p:font typeface="Sassoon Infant Rg" panose="02000503030000020003" pitchFamily="50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宋体" panose="02010600030101010101" pitchFamily="2" charset="-122"/>
      <p:regular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90" y="6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31C531-C1CD-4A67-BD96-453A888CD8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94CE7-CEBB-4F45-B0FF-48CB669BDE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55307D5-22D9-4F14-8713-99B3854B8E5C}" type="datetimeFigureOut">
              <a:rPr lang="en-GB"/>
              <a:pPr>
                <a:defRPr/>
              </a:pPr>
              <a:t>29/06/2020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50B0BE-DB2F-4732-ADB4-DCA2511765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30D7D-C75C-4416-8BB1-71DED184DB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1507934-4868-4247-A270-825AE7D1F9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CD47BF-E832-46AE-A9D3-40ECAFF4DC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8F5B4-86F0-4FB7-AE52-CF90FA3DE17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9122712-C8DC-4BD9-8144-10E1F7FDA584}" type="datetimeFigureOut">
              <a:rPr lang="en-GB"/>
              <a:pPr>
                <a:defRPr/>
              </a:pPr>
              <a:t>29/06/2020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DE2F6F1-9CAA-4719-A084-88234AA6BE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2CFEE00-C61B-4C4B-AF56-90E391438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DCC42-64B6-4320-9AB2-B6E8D17C49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E1450-366F-4CE9-9364-BEF32D2266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7DC4B9F-7BA6-44A8-833D-695B952BC2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21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/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57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/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37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/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/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/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/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/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173747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448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/>
              <a:t>The Third and Fourth Day</a:t>
            </a: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755650" y="1452563"/>
            <a:ext cx="17192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Third Day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F5F39C-B28C-4114-A1E1-EB89B8A9B2E1}"/>
              </a:ext>
            </a:extLst>
          </p:cNvPr>
          <p:cNvSpPr/>
          <p:nvPr/>
        </p:nvSpPr>
        <p:spPr>
          <a:xfrm>
            <a:off x="755650" y="1874838"/>
            <a:ext cx="3816350" cy="1808162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Chinese people believe they should not visit friends and relatives 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    this day.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Instead, they visit the Temple of Wealth and have their futures told.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755650" y="3749675"/>
            <a:ext cx="17192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Fourth Day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750888" y="4171950"/>
            <a:ext cx="3816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Most people go back to work.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It is also the day of Spring Dinners. Businesses have department dinners or social events for their employees.</a:t>
            </a:r>
          </a:p>
        </p:txBody>
      </p:sp>
      <p:pic>
        <p:nvPicPr>
          <p:cNvPr id="1741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27500"/>
            <a:ext cx="381635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452563"/>
            <a:ext cx="2409825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/>
              <a:t>The 5</a:t>
            </a:r>
            <a:r>
              <a:rPr lang="en-GB" altLang="en-US" baseline="30000" smtClean="0"/>
              <a:t>th,</a:t>
            </a:r>
            <a:r>
              <a:rPr lang="en-GB" altLang="en-US" smtClean="0"/>
              <a:t> 6</a:t>
            </a:r>
            <a:r>
              <a:rPr lang="en-GB" altLang="en-US" baseline="30000" smtClean="0"/>
              <a:t>th,</a:t>
            </a:r>
            <a:r>
              <a:rPr lang="en-GB" altLang="en-US" smtClean="0"/>
              <a:t> 7</a:t>
            </a:r>
            <a:r>
              <a:rPr lang="en-GB" altLang="en-US" baseline="30000" smtClean="0"/>
              <a:t>th,</a:t>
            </a:r>
            <a:r>
              <a:rPr lang="en-GB" altLang="en-US" smtClean="0"/>
              <a:t> 8</a:t>
            </a:r>
            <a:r>
              <a:rPr lang="en-GB" altLang="en-US" baseline="30000" smtClean="0"/>
              <a:t>th</a:t>
            </a:r>
            <a:r>
              <a:rPr lang="en-GB" altLang="en-US" smtClean="0"/>
              <a:t> and 9</a:t>
            </a:r>
            <a:r>
              <a:rPr lang="en-GB" altLang="en-US" baseline="30000" smtClean="0"/>
              <a:t>th</a:t>
            </a:r>
            <a:r>
              <a:rPr lang="en-GB" altLang="en-US" smtClean="0"/>
              <a:t> Day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750888" y="1473200"/>
            <a:ext cx="381635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5th Day - Dumplings are eaten for good luck and some people shoot firecrackers to worship the God of War.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</a:t>
            </a:r>
            <a:r>
              <a:rPr lang="en-US" altLang="zh-CN">
                <a:solidFill>
                  <a:schemeClr val="tx1"/>
                </a:solidFill>
                <a:ea typeface="宋体" panose="02010600030101010101" pitchFamily="2" charset="-122"/>
              </a:rPr>
              <a:t>6</a:t>
            </a:r>
            <a:r>
              <a:rPr lang="en-GB" altLang="en-US">
                <a:solidFill>
                  <a:schemeClr val="tx1"/>
                </a:solidFill>
              </a:rPr>
              <a:t>th Day - families usually send away the ghost of poverty and welcome the beautiful days in </a:t>
            </a:r>
            <a:r>
              <a:rPr lang="en-US" altLang="zh-CN">
                <a:solidFill>
                  <a:schemeClr val="tx1"/>
                </a:solidFill>
                <a:ea typeface="宋体" panose="02010600030101010101" pitchFamily="2" charset="-122"/>
              </a:rPr>
              <a:t>the</a:t>
            </a:r>
            <a:r>
              <a:rPr lang="en-GB" altLang="en-US">
                <a:solidFill>
                  <a:schemeClr val="tx1"/>
                </a:solidFill>
              </a:rPr>
              <a:t> new year</a:t>
            </a:r>
            <a:r>
              <a:rPr lang="en-US" altLang="zh-CN">
                <a:solidFill>
                  <a:schemeClr val="tx1"/>
                </a:solidFill>
                <a:ea typeface="宋体" panose="02010600030101010101" pitchFamily="2" charset="-122"/>
              </a:rPr>
              <a:t>.</a:t>
            </a: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7th Day - Day 7 is considered everyone's birthday.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8th Day - This is the eve of the Jade Emperor's birthday. Special family dinners are held.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9th Day - The Jade Emperor's birthday. The Emperor is worshipped by lighting incense and offering prayers.</a:t>
            </a: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49"/>
          <a:stretch>
            <a:fillRect/>
          </a:stretch>
        </p:blipFill>
        <p:spPr bwMode="auto">
          <a:xfrm>
            <a:off x="5143500" y="1473200"/>
            <a:ext cx="2935288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smtClean="0"/>
              <a:t>The 10</a:t>
            </a:r>
            <a:r>
              <a:rPr lang="en-GB" altLang="en-US" sz="3600" baseline="30000" smtClean="0"/>
              <a:t>th,</a:t>
            </a:r>
            <a:r>
              <a:rPr lang="en-GB" altLang="en-US" sz="3600" smtClean="0"/>
              <a:t> 11</a:t>
            </a:r>
            <a:r>
              <a:rPr lang="en-GB" altLang="en-US" sz="3600" baseline="30000" smtClean="0"/>
              <a:t>th,</a:t>
            </a:r>
            <a:r>
              <a:rPr lang="en-GB" altLang="en-US" sz="3600" smtClean="0"/>
              <a:t> 12</a:t>
            </a:r>
            <a:r>
              <a:rPr lang="en-GB" altLang="en-US" sz="3600" baseline="30000" smtClean="0"/>
              <a:t>th,</a:t>
            </a:r>
            <a:r>
              <a:rPr lang="en-GB" altLang="en-US" sz="3600" smtClean="0"/>
              <a:t> 13</a:t>
            </a:r>
            <a:r>
              <a:rPr lang="en-GB" altLang="en-US" sz="3600" baseline="30000" smtClean="0"/>
              <a:t>th</a:t>
            </a:r>
            <a:r>
              <a:rPr lang="en-GB" altLang="en-US" sz="3600" smtClean="0"/>
              <a:t> and 14</a:t>
            </a:r>
            <a:r>
              <a:rPr lang="en-GB" altLang="en-US" sz="3600" baseline="30000" smtClean="0"/>
              <a:t>th</a:t>
            </a:r>
            <a:r>
              <a:rPr lang="en-GB" altLang="en-US" sz="3600" smtClean="0"/>
              <a:t> day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755650" y="1874838"/>
            <a:ext cx="381635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10th Day - Recognition and offerings towards the Jade Emperor.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11th/12th Day - Family Dinners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13th Day - everyone converts to vegetarian on the thirteenth day to give their stomachs a rest!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14th Day - This day is spent resting and preparing for the lantern festival, the last day of Chinese New Year.</a:t>
            </a: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6"/>
          <a:stretch>
            <a:fillRect/>
          </a:stretch>
        </p:blipFill>
        <p:spPr bwMode="auto">
          <a:xfrm>
            <a:off x="5038725" y="1874838"/>
            <a:ext cx="31321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/>
              <a:t>The 15</a:t>
            </a:r>
            <a:r>
              <a:rPr lang="en-GB" altLang="en-US" baseline="30000" smtClean="0"/>
              <a:t>th</a:t>
            </a:r>
            <a:r>
              <a:rPr lang="en-GB" altLang="en-US" smtClean="0"/>
              <a:t> Day!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755650" y="1431925"/>
            <a:ext cx="76327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15th day is also known as the Lantern Festival.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There are dragon and lion dancing parades in the streets, and all the streets are crowded with people.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Families walk the streets carrying lit lanterns.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Candles are lit outside homes to guide wayward spirits home.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Rice dumplings are eaten on this day.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In Malaysia and Singapore, single women write their phone numbers on oranges and throw them into a river or lake. Single men eat the oranges and the taste of the orange (sweet or sour) represents good or bad fate. </a:t>
            </a: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24"/>
          <a:stretch>
            <a:fillRect/>
          </a:stretch>
        </p:blipFill>
        <p:spPr bwMode="auto">
          <a:xfrm>
            <a:off x="2738438" y="4089400"/>
            <a:ext cx="5973762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/>
              <a:t>THE END</a:t>
            </a:r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285875"/>
            <a:ext cx="591185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smtClean="0"/>
              <a:t>Where is China?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755650" y="1514475"/>
            <a:ext cx="38163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country of China is in northeast Asia.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China is the fourth biggest country in the world.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China has the largest population in the world with over 1.3 billion people!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China is divided into provinces.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capital city of China is Beijing.</a:t>
            </a:r>
          </a:p>
        </p:txBody>
      </p:sp>
      <p:pic>
        <p:nvPicPr>
          <p:cNvPr id="922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1762125"/>
            <a:ext cx="37719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/>
              <a:t>What is China like?</a:t>
            </a: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814388" y="1270000"/>
            <a:ext cx="695325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China has very diverse geography including deserts, mountains and fertile river basins.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In the north of China, there are mountains where it snows much of the year.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south of China is filled with jungles and it is very hot and humid. Central China consists mostly of mountainous regions.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Most of Western China is Mountains, including the Himalayas.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Rivers are very important in China, both for transportation and for irrigation.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Rivers are very important because much of the wheat and rice fields in China rely on irrigation.</a:t>
            </a: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4135438"/>
            <a:ext cx="2635250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/>
              <a:t>What are Chinese People Like?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173C97-0B03-462C-BBD6-6CBF5C482414}"/>
              </a:ext>
            </a:extLst>
          </p:cNvPr>
          <p:cNvSpPr/>
          <p:nvPr/>
        </p:nvSpPr>
        <p:spPr>
          <a:xfrm>
            <a:off x="755650" y="1514475"/>
            <a:ext cx="7632700" cy="291465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China is home to people from lots of different ethnicities and cultures.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Chinese culture is very unique.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The Chinese calendar, architecture, food, handicrafts, dance, festivals and martial arts are very popular across the world.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Chinese people mainly speak Mandarin, but some also speak Cantonese, Hakka or Swatow, depending on which part of the country they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    are from.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The staple food in China is rice and it is eaten with nearly every meal.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In the last 20 years China has changed more than any other country in the world.</a:t>
            </a:r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77"/>
          <a:stretch>
            <a:fillRect/>
          </a:stretch>
        </p:blipFill>
        <p:spPr bwMode="auto">
          <a:xfrm>
            <a:off x="4572000" y="4311650"/>
            <a:ext cx="4192588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/>
              <a:t>When is Chinese New Year?</a:t>
            </a: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755650" y="1514475"/>
            <a:ext cx="381635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Chinese New Year starts somewhere between late January and Early February.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date changes from year to year because it follows an ancient farmer calendar which is based on phases of the moon.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2349500"/>
            <a:ext cx="37480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/>
              <a:t>Preparing for the New Year</a:t>
            </a: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755650" y="1514475"/>
            <a:ext cx="381635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Chinese people spring clean their houses and gardens to sweep away any bad luck.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Houses are decorated with paper scrolls and lanterns with good luck phrases such as 'happiness' and 'wealth' on them.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All unfinished business is settled so there is a fresh start for the new year. Debts are paid, quarrels are resolved and any work is brought up to date.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851275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6025"/>
            <a:ext cx="382111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/>
              <a:t>New Year’s Eve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755650" y="1514475"/>
            <a:ext cx="38163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Families gather together and have a large, traditional feast of fish and chicken.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In the North people eat jiaozi - a steamed dumpling.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'In the South people eat nian gao - a sticky sweet rice pudding.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People stay up till midnight setting off fireworks to scare evil spirits away.</a:t>
            </a: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5"/>
          <a:stretch>
            <a:fillRect/>
          </a:stretch>
        </p:blipFill>
        <p:spPr bwMode="auto">
          <a:xfrm>
            <a:off x="4572000" y="1673225"/>
            <a:ext cx="3875088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/>
              <a:t>New Year’s Day</a:t>
            </a: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755650" y="1514475"/>
            <a:ext cx="381635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/>
              <a:t>Children receive red envelopes filled with money and sweets from their parents and grandparents.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Every family member starts the day with brand new clothes from head to toe. Red is a very popular colour for clothing as it is considered lucky.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The first stop of the day is the temple to worship Gods and welcome the New Year.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Most Chinese families gather together for a New Year's Banquet. Each family has their own special dish they prepare for this time. </a:t>
            </a:r>
          </a:p>
        </p:txBody>
      </p:sp>
      <p:pic>
        <p:nvPicPr>
          <p:cNvPr id="153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7"/>
          <a:stretch>
            <a:fillRect/>
          </a:stretch>
        </p:blipFill>
        <p:spPr bwMode="auto">
          <a:xfrm>
            <a:off x="4959350" y="1778000"/>
            <a:ext cx="3151188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/>
              <a:t>The Second Day</a:t>
            </a: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755650" y="1452563"/>
            <a:ext cx="76327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Cai Shen, the Chinese God of Wealth's birthday is celebrated. The Chinese pray to their ancestors as well as the Gods.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It is believed to be the birthday of all dogs so dogs are treated with special foods.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It is also a time for visiting families.</a:t>
            </a:r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3194050"/>
            <a:ext cx="579755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1392</TotalTime>
  <Words>932</Words>
  <Application>Microsoft Office PowerPoint</Application>
  <PresentationFormat>On-screen Show (4:3)</PresentationFormat>
  <Paragraphs>69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Twinkl SemiBold</vt:lpstr>
      <vt:lpstr>Arial</vt:lpstr>
      <vt:lpstr>Twinkl</vt:lpstr>
      <vt:lpstr>Sassoon Infant Rg</vt:lpstr>
      <vt:lpstr>Calibri</vt:lpstr>
      <vt:lpstr>宋体</vt:lpstr>
      <vt:lpstr>Office Theme</vt:lpstr>
      <vt:lpstr>PowerPoint Presentation</vt:lpstr>
      <vt:lpstr>Where is China?</vt:lpstr>
      <vt:lpstr>What is China like?</vt:lpstr>
      <vt:lpstr>What are Chinese People Like?</vt:lpstr>
      <vt:lpstr>When is Chinese New Year?</vt:lpstr>
      <vt:lpstr>Preparing for the New Year</vt:lpstr>
      <vt:lpstr>New Year’s Eve</vt:lpstr>
      <vt:lpstr>New Year’s Day</vt:lpstr>
      <vt:lpstr>The Second Day</vt:lpstr>
      <vt:lpstr>The Third and Fourth Day</vt:lpstr>
      <vt:lpstr>The 5th, 6th, 7th, 8th and 9th Day</vt:lpstr>
      <vt:lpstr>The 10th, 11th, 12th, 13th and 14th day</vt:lpstr>
      <vt:lpstr>The 15th Day!</vt:lpstr>
      <vt:lpstr>THE END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Julie Millard</cp:lastModifiedBy>
  <cp:revision>145</cp:revision>
  <dcterms:created xsi:type="dcterms:W3CDTF">2014-10-01T16:09:27Z</dcterms:created>
  <dcterms:modified xsi:type="dcterms:W3CDTF">2020-06-29T14:14:58Z</dcterms:modified>
</cp:coreProperties>
</file>