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0" r:id="rId4"/>
    <p:sldId id="271" r:id="rId5"/>
    <p:sldId id="272" r:id="rId6"/>
    <p:sldId id="281" r:id="rId7"/>
    <p:sldId id="276" r:id="rId8"/>
    <p:sldId id="278" r:id="rId9"/>
    <p:sldId id="277" r:id="rId10"/>
    <p:sldId id="279" r:id="rId11"/>
    <p:sldId id="280" r:id="rId1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5"/>
      <p:bold r:id="rId16"/>
    </p:embeddedFont>
    <p:embeddedFont>
      <p:font typeface="Twinkl SemiBold" pitchFamily="2" charset="0"/>
      <p:bold r:id="rId17"/>
    </p:embeddedFont>
    <p:embeddedFont>
      <p:font typeface="Twinkl" panose="020B0604020202020204" pitchFamily="2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1B1"/>
    <a:srgbClr val="CEB4D8"/>
    <a:srgbClr val="8D358B"/>
    <a:srgbClr val="87BD30"/>
    <a:srgbClr val="A773AE"/>
    <a:srgbClr val="88CCC1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>
              <a:defRPr/>
            </a:pPr>
            <a:fld id="{96817FDA-EF0C-4012-AE18-679AD5E4A6E5}" type="datetimeFigureOut">
              <a:rPr lang="en-GB"/>
              <a:pPr>
                <a:defRPr/>
              </a:pPr>
              <a:t>25/06/2020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>
              <a:defRPr/>
            </a:pPr>
            <a:fld id="{C19C846D-5A50-4B7D-A92C-37D2B9713C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8C528FEF-E33B-4FA6-9353-7B755A559378}" type="datetimeFigureOut">
              <a:rPr lang="en-GB"/>
              <a:pPr>
                <a:defRPr/>
              </a:pPr>
              <a:t>25/06/2020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57565269-0469-4368-AEEC-CB39E3D7BE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98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1191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8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s-ES" altLang="es-ES" smtClean="0">
                <a:solidFill>
                  <a:schemeClr val="tx1"/>
                </a:solidFill>
              </a:rPr>
              <a:t>LOS SALUDOS: </a:t>
            </a:r>
            <a:br>
              <a:rPr lang="es-ES" altLang="es-ES" smtClean="0">
                <a:solidFill>
                  <a:schemeClr val="tx1"/>
                </a:solidFill>
              </a:rPr>
            </a:br>
            <a:r>
              <a:rPr lang="es-ES" altLang="es-ES" sz="3200" smtClean="0">
                <a:solidFill>
                  <a:schemeClr val="tx1"/>
                </a:solidFill>
              </a:rPr>
              <a:t>¿Qué tal?</a:t>
            </a:r>
            <a:endParaRPr lang="en-GB" altLang="en-US" sz="3200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78088" y="1644650"/>
            <a:ext cx="1982787" cy="1871663"/>
            <a:chOff x="2478185" y="1467040"/>
            <a:chExt cx="1982604" cy="1871946"/>
          </a:xfrm>
        </p:grpSpPr>
        <p:pic>
          <p:nvPicPr>
            <p:cNvPr id="17418" name="Speech bubbl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185" y="1467040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¿Cómo te llamas?"/>
            <p:cNvSpPr>
              <a:spLocks noChangeArrowheads="1"/>
            </p:cNvSpPr>
            <p:nvPr/>
          </p:nvSpPr>
          <p:spPr bwMode="auto">
            <a:xfrm>
              <a:off x="2568064" y="1980608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¿Qué tal?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0263" y="1855788"/>
            <a:ext cx="1982787" cy="1871662"/>
            <a:chOff x="4641043" y="1855389"/>
            <a:chExt cx="1982604" cy="1871946"/>
          </a:xfrm>
        </p:grpSpPr>
        <p:pic>
          <p:nvPicPr>
            <p:cNvPr id="17416" name="Speech bubbl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1043" y="1855389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Me llamo Laura"/>
            <p:cNvSpPr>
              <a:spLocks noChangeArrowheads="1"/>
            </p:cNvSpPr>
            <p:nvPr/>
          </p:nvSpPr>
          <p:spPr bwMode="auto">
            <a:xfrm>
              <a:off x="4730921" y="2368956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Mal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3344863" y="3484563"/>
            <a:ext cx="2611437" cy="2611437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chemeClr val="tx1"/>
                </a:solidFill>
              </a:rPr>
              <a:t>Repite con 3 compañeros/as (x3)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644650"/>
            <a:ext cx="19431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55863"/>
            <a:ext cx="28797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0500" y="479425"/>
            <a:ext cx="8753475" cy="1177925"/>
          </a:xfrm>
        </p:spPr>
        <p:txBody>
          <a:bodyPr/>
          <a:lstStyle/>
          <a:p>
            <a:pPr algn="ctr" eaLnBrk="1" hangingPunct="1"/>
            <a:r>
              <a:rPr lang="es-ES" altLang="en-US" sz="3200" b="0" smtClean="0">
                <a:solidFill>
                  <a:schemeClr val="tx1"/>
                </a:solidFill>
              </a:rPr>
              <a:t>Mira el ejemplo</a:t>
            </a:r>
            <a:br>
              <a:rPr lang="es-ES" altLang="en-US" sz="3200" b="0" smtClean="0">
                <a:solidFill>
                  <a:schemeClr val="tx1"/>
                </a:solidFill>
              </a:rPr>
            </a:br>
            <a:r>
              <a:rPr lang="es-ES" altLang="en-US" sz="2400" b="0" smtClean="0">
                <a:solidFill>
                  <a:schemeClr val="tx1"/>
                </a:solidFill>
              </a:rPr>
              <a:t>Look at the example</a:t>
            </a:r>
            <a:endParaRPr lang="en-GB" altLang="en-US" sz="2400" b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57375"/>
            <a:ext cx="2562225" cy="2571750"/>
          </a:xfrm>
          <a:prstGeom prst="rect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kern="0" dirty="0">
                <a:solidFill>
                  <a:schemeClr val="tx1"/>
                </a:solidFill>
              </a:rPr>
              <a:t>A- ¡Hola! ¿Qué tal</a:t>
            </a:r>
            <a:r>
              <a:rPr lang="es-E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n-US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B- </a:t>
            </a:r>
            <a:r>
              <a:rPr lang="es-ES" altLang="en-US" kern="0" dirty="0">
                <a:solidFill>
                  <a:schemeClr val="tx1"/>
                </a:solidFill>
              </a:rPr>
              <a:t>¡</a:t>
            </a:r>
            <a:r>
              <a:rPr lang="es-E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Hola! </a:t>
            </a:r>
            <a:r>
              <a:rPr lang="es-ES" altLang="en-US" u="sng" kern="0" dirty="0">
                <a:solidFill>
                  <a:schemeClr val="tx1"/>
                </a:solidFill>
                <a:cs typeface="Arial" panose="020B0604020202020204" pitchFamily="34" charset="0"/>
              </a:rPr>
              <a:t>Muy bien</a:t>
            </a:r>
            <a:r>
              <a:rPr lang="es-E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, gracias ¿Y tú?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n-US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A- </a:t>
            </a:r>
            <a:r>
              <a:rPr lang="es-ES" altLang="en-US" u="sng" kern="0" dirty="0">
                <a:solidFill>
                  <a:schemeClr val="tx1"/>
                </a:solidFill>
                <a:cs typeface="Arial" panose="020B0604020202020204" pitchFamily="34" charset="0"/>
              </a:rPr>
              <a:t>Bien, </a:t>
            </a:r>
            <a:r>
              <a:rPr lang="es-E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gracias. </a:t>
            </a:r>
            <a:r>
              <a:rPr lang="es-ES" altLang="en-US" kern="0" dirty="0" err="1">
                <a:solidFill>
                  <a:schemeClr val="tx1"/>
                </a:solidFill>
                <a:cs typeface="Arial" panose="020B0604020202020204" pitchFamily="34" charset="0"/>
              </a:rPr>
              <a:t>Adi</a:t>
            </a:r>
            <a:r>
              <a:rPr lang="en-US" altLang="en-US" kern="0" dirty="0" err="1">
                <a:solidFill>
                  <a:schemeClr val="tx1"/>
                </a:solidFill>
                <a:cs typeface="Arial" panose="020B0604020202020204" pitchFamily="34" charset="0"/>
              </a:rPr>
              <a:t>ós</a:t>
            </a:r>
            <a:r>
              <a:rPr lang="en-US" altLang="en-US" kern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8050" y="1857375"/>
            <a:ext cx="5019675" cy="2571750"/>
          </a:xfrm>
          <a:prstGeom prst="rect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</a:rPr>
              <a:t>¡Hola! ¿Cómo te llamas</a:t>
            </a: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?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Hola. Me llamo </a:t>
            </a:r>
            <a:r>
              <a:rPr lang="es-ES" altLang="en-US" u="sng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Julia</a:t>
            </a: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. ¿Y tú?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Me llamo </a:t>
            </a:r>
            <a:r>
              <a:rPr lang="es-ES" altLang="en-US" u="sng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Alberto</a:t>
            </a: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. </a:t>
            </a: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¿</a:t>
            </a:r>
            <a:r>
              <a:rPr lang="en-US" altLang="en-US" dirty="0" err="1">
                <a:solidFill>
                  <a:schemeClr val="tx1"/>
                </a:solidFill>
                <a:latin typeface="Twinkl SemiBold" pitchFamily="2" charset="0"/>
              </a:rPr>
              <a:t>Cómo</a:t>
            </a: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winkl SemiBold" pitchFamily="2" charset="0"/>
              </a:rPr>
              <a:t>estás</a:t>
            </a: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</a:rPr>
              <a:t>?</a:t>
            </a:r>
            <a:endParaRPr lang="es-ES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u="sng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Bien.</a:t>
            </a: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¿</a:t>
            </a: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Y tú? </a:t>
            </a:r>
            <a:endParaRPr lang="es-ES" altLang="en-US" u="sng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u="sng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Mal</a:t>
            </a:r>
            <a:r>
              <a:rPr lang="es-E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. </a:t>
            </a:r>
            <a:r>
              <a:rPr lang="es-ES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Adi</a:t>
            </a:r>
            <a:r>
              <a:rPr lang="en-US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ós</a:t>
            </a:r>
            <a:r>
              <a:rPr lang="en-US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5500" y="4629150"/>
            <a:ext cx="2562225" cy="1647825"/>
          </a:xfrm>
          <a:prstGeom prst="rect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altLang="en-US" u="sng" dirty="0">
                <a:solidFill>
                  <a:schemeClr val="tx1"/>
                </a:solidFill>
              </a:rPr>
              <a:t>VOCABULARIO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/>
                </a:solidFill>
              </a:rPr>
              <a:t>Muy bien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/>
                </a:solidFill>
              </a:rPr>
              <a:t>Bien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/>
                </a:solidFill>
              </a:rPr>
              <a:t>Mal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629150"/>
            <a:ext cx="5010150" cy="1647825"/>
          </a:xfrm>
          <a:prstGeom prst="rect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 dirty="0">
                <a:solidFill>
                  <a:schemeClr val="tx1"/>
                </a:solidFill>
              </a:rPr>
              <a:t>Can you guess the meaning of…..?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altLang="en-US" dirty="0" err="1">
                <a:solidFill>
                  <a:schemeClr val="tx1"/>
                </a:solidFill>
              </a:rPr>
              <a:t>Gracias</a:t>
            </a:r>
            <a:r>
              <a:rPr lang="en-GB" altLang="en-US" dirty="0">
                <a:solidFill>
                  <a:schemeClr val="tx1"/>
                </a:solidFill>
              </a:rPr>
              <a:t>                  Thank you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altLang="en-US" dirty="0">
                <a:solidFill>
                  <a:schemeClr val="tx1"/>
                </a:solidFill>
              </a:rPr>
              <a:t>¿Y </a:t>
            </a:r>
            <a:r>
              <a:rPr lang="en-GB" altLang="en-US" dirty="0" err="1">
                <a:solidFill>
                  <a:schemeClr val="tx1"/>
                </a:solidFill>
              </a:rPr>
              <a:t>tu</a:t>
            </a:r>
            <a:r>
              <a:rPr lang="en-GB" altLang="en-US" dirty="0">
                <a:solidFill>
                  <a:schemeClr val="tx1"/>
                </a:solidFill>
              </a:rPr>
              <a:t>?                    And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s-ES" altLang="es-ES" sz="3600" smtClean="0">
                <a:solidFill>
                  <a:schemeClr val="tx1"/>
                </a:solidFill>
              </a:rPr>
              <a:t>LOS SALUDOS: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09663"/>
            <a:ext cx="28892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933575"/>
            <a:ext cx="33956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16188" y="1757363"/>
            <a:ext cx="1982787" cy="1938337"/>
            <a:chOff x="2516969" y="1758100"/>
            <a:chExt cx="1982604" cy="1937674"/>
          </a:xfrm>
        </p:grpSpPr>
        <p:pic>
          <p:nvPicPr>
            <p:cNvPr id="9226" name="Speech bubbl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16969" y="1758100"/>
              <a:ext cx="1982604" cy="193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¿Cómo te llamas?"/>
            <p:cNvSpPr>
              <a:spLocks noChangeArrowheads="1"/>
            </p:cNvSpPr>
            <p:nvPr/>
          </p:nvSpPr>
          <p:spPr bwMode="auto">
            <a:xfrm>
              <a:off x="2606848" y="2583180"/>
              <a:ext cx="1802845" cy="69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¡Hola! ¡Buenos días clase!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62650" y="2932113"/>
            <a:ext cx="1982788" cy="2025650"/>
            <a:chOff x="4756950" y="1855389"/>
            <a:chExt cx="1982604" cy="2024494"/>
          </a:xfrm>
        </p:grpSpPr>
        <p:pic>
          <p:nvPicPr>
            <p:cNvPr id="9224" name="Speech bubbl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756950" y="1855389"/>
              <a:ext cx="1982604" cy="2024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Me llamo Laura"/>
            <p:cNvSpPr>
              <a:spLocks noChangeArrowheads="1"/>
            </p:cNvSpPr>
            <p:nvPr/>
          </p:nvSpPr>
          <p:spPr bwMode="auto">
            <a:xfrm>
              <a:off x="4872857" y="2744514"/>
              <a:ext cx="1802845" cy="69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¡Hola! ¡Buenos días!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892425" y="3743325"/>
            <a:ext cx="2611438" cy="2611438"/>
          </a:xfrm>
          <a:prstGeom prst="ellipse">
            <a:avLst/>
          </a:prstGeom>
          <a:solidFill>
            <a:srgbClr val="A971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chemeClr val="tx1"/>
                </a:solidFill>
              </a:rPr>
              <a:t>REPITE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chemeClr val="tx1"/>
                </a:solidFill>
              </a:rPr>
              <a:t>LOS SALUDOS: </a:t>
            </a:r>
            <a:r>
              <a:rPr lang="es-ES" altLang="es-ES" b="0" smtClean="0">
                <a:solidFill>
                  <a:schemeClr val="tx1"/>
                </a:solidFill>
              </a:rPr>
              <a:t>¡Buenos días! </a:t>
            </a:r>
            <a:endParaRPr lang="en-GB" altLang="en-US" b="0" smtClean="0">
              <a:solidFill>
                <a:schemeClr val="tx1"/>
              </a:solidFill>
            </a:endParaRPr>
          </a:p>
        </p:txBody>
      </p:sp>
      <p:pic>
        <p:nvPicPr>
          <p:cNvPr id="10243" name="Girl Lef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1"/>
          <a:stretch>
            <a:fillRect/>
          </a:stretch>
        </p:blipFill>
        <p:spPr bwMode="auto">
          <a:xfrm>
            <a:off x="115888" y="2700338"/>
            <a:ext cx="34353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Girl Rig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/>
          <a:stretch>
            <a:fillRect/>
          </a:stretch>
        </p:blipFill>
        <p:spPr bwMode="auto">
          <a:xfrm>
            <a:off x="5370513" y="2700338"/>
            <a:ext cx="3230562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478088" y="1466850"/>
            <a:ext cx="1982787" cy="1871663"/>
            <a:chOff x="2478185" y="1467040"/>
            <a:chExt cx="1982604" cy="1871946"/>
          </a:xfrm>
        </p:grpSpPr>
        <p:pic>
          <p:nvPicPr>
            <p:cNvPr id="10249" name="Speech bubbl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185" y="1467040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¡Hola! ¡Buenos días!"/>
            <p:cNvSpPr>
              <a:spLocks noChangeArrowheads="1"/>
            </p:cNvSpPr>
            <p:nvPr/>
          </p:nvSpPr>
          <p:spPr bwMode="auto">
            <a:xfrm>
              <a:off x="2568064" y="1825496"/>
              <a:ext cx="1802845" cy="69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¡Hola! ¡Buenos días!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40263" y="1855788"/>
            <a:ext cx="1982787" cy="1871662"/>
            <a:chOff x="4641043" y="1855389"/>
            <a:chExt cx="1982604" cy="1871946"/>
          </a:xfrm>
        </p:grpSpPr>
        <p:pic>
          <p:nvPicPr>
            <p:cNvPr id="10247" name="Speech bubbl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1043" y="1855389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¡Hola! ¡Buenos días!"/>
            <p:cNvSpPr>
              <a:spLocks noChangeArrowheads="1"/>
            </p:cNvSpPr>
            <p:nvPr/>
          </p:nvSpPr>
          <p:spPr bwMode="auto">
            <a:xfrm>
              <a:off x="4730922" y="2244405"/>
              <a:ext cx="1802845" cy="69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¡Hola! ¡Buenos días!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chemeClr val="tx1"/>
                </a:solidFill>
              </a:rPr>
              <a:t>LOS SALUDOS: ¿Cómo te llamas?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pic>
        <p:nvPicPr>
          <p:cNvPr id="11267" name="Gir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4"/>
          <a:stretch>
            <a:fillRect/>
          </a:stretch>
        </p:blipFill>
        <p:spPr bwMode="auto">
          <a:xfrm>
            <a:off x="4460875" y="2403475"/>
            <a:ext cx="4127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Bo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6"/>
          <a:stretch>
            <a:fillRect/>
          </a:stretch>
        </p:blipFill>
        <p:spPr bwMode="auto">
          <a:xfrm>
            <a:off x="244475" y="2244725"/>
            <a:ext cx="364172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78088" y="1466850"/>
            <a:ext cx="1982787" cy="1871663"/>
            <a:chOff x="2478185" y="1467040"/>
            <a:chExt cx="1982604" cy="1871946"/>
          </a:xfrm>
        </p:grpSpPr>
        <p:pic>
          <p:nvPicPr>
            <p:cNvPr id="11273" name="Speech bubbl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185" y="1467040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¿Cómo te llamas?"/>
            <p:cNvSpPr>
              <a:spLocks noChangeArrowheads="1"/>
            </p:cNvSpPr>
            <p:nvPr/>
          </p:nvSpPr>
          <p:spPr bwMode="auto">
            <a:xfrm>
              <a:off x="2568064" y="1980608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¿Cómo te llamas?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40263" y="1855788"/>
            <a:ext cx="1982787" cy="1871662"/>
            <a:chOff x="4641043" y="1855389"/>
            <a:chExt cx="1982604" cy="1871946"/>
          </a:xfrm>
        </p:grpSpPr>
        <p:pic>
          <p:nvPicPr>
            <p:cNvPr id="11271" name="Speech bubbl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1043" y="1855389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Me llamo Laura"/>
            <p:cNvSpPr>
              <a:spLocks noChangeArrowheads="1"/>
            </p:cNvSpPr>
            <p:nvPr/>
          </p:nvSpPr>
          <p:spPr bwMode="auto">
            <a:xfrm>
              <a:off x="4730921" y="2368957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Me llamo Laura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chemeClr val="tx1"/>
                </a:solidFill>
              </a:rPr>
              <a:t>LOS SALUDOS: ¿Cómo te llamas?</a:t>
            </a:r>
            <a:endParaRPr lang="en-GB" altLang="en-US" smtClean="0"/>
          </a:p>
        </p:txBody>
      </p:sp>
      <p:sp>
        <p:nvSpPr>
          <p:cNvPr id="3" name="Oval 2"/>
          <p:cNvSpPr/>
          <p:nvPr/>
        </p:nvSpPr>
        <p:spPr>
          <a:xfrm>
            <a:off x="3344863" y="3484563"/>
            <a:ext cx="2611437" cy="2611437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78088" y="1466850"/>
            <a:ext cx="1982787" cy="1871663"/>
            <a:chOff x="2478185" y="1467040"/>
            <a:chExt cx="1982604" cy="1871946"/>
          </a:xfrm>
        </p:grpSpPr>
        <p:pic>
          <p:nvPicPr>
            <p:cNvPr id="12298" name="Speech bubbl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185" y="1467040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¿Cómo te llamas?"/>
            <p:cNvSpPr>
              <a:spLocks noChangeArrowheads="1"/>
            </p:cNvSpPr>
            <p:nvPr/>
          </p:nvSpPr>
          <p:spPr bwMode="auto">
            <a:xfrm>
              <a:off x="2568064" y="1980608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¿Cómo te llamas?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640263" y="1855788"/>
            <a:ext cx="1982787" cy="1871662"/>
            <a:chOff x="4641043" y="1855389"/>
            <a:chExt cx="1982604" cy="1871946"/>
          </a:xfrm>
        </p:grpSpPr>
        <p:pic>
          <p:nvPicPr>
            <p:cNvPr id="12296" name="Speech bubbl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1043" y="1855389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Me llamo Laura"/>
            <p:cNvSpPr>
              <a:spLocks noChangeArrowheads="1"/>
            </p:cNvSpPr>
            <p:nvPr/>
          </p:nvSpPr>
          <p:spPr bwMode="auto">
            <a:xfrm>
              <a:off x="4730921" y="2368957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Me llamo…</a:t>
              </a:r>
            </a:p>
          </p:txBody>
        </p:sp>
      </p:grpSp>
      <p:pic>
        <p:nvPicPr>
          <p:cNvPr id="1229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466850"/>
            <a:ext cx="15986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1779588"/>
            <a:ext cx="2420937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e you later"/>
          <p:cNvSpPr/>
          <p:nvPr/>
        </p:nvSpPr>
        <p:spPr>
          <a:xfrm>
            <a:off x="1831975" y="4352925"/>
            <a:ext cx="1676400" cy="1676400"/>
          </a:xfrm>
          <a:prstGeom prst="ellipse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See you later</a:t>
            </a:r>
          </a:p>
        </p:txBody>
      </p:sp>
      <p:sp>
        <p:nvSpPr>
          <p:cNvPr id="26" name="Good night"/>
          <p:cNvSpPr/>
          <p:nvPr/>
        </p:nvSpPr>
        <p:spPr>
          <a:xfrm>
            <a:off x="3108325" y="4352925"/>
            <a:ext cx="1676400" cy="1676400"/>
          </a:xfrm>
          <a:prstGeom prst="ellipse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Good night</a:t>
            </a:r>
          </a:p>
        </p:txBody>
      </p:sp>
      <p:sp>
        <p:nvSpPr>
          <p:cNvPr id="27" name="Good morning"/>
          <p:cNvSpPr/>
          <p:nvPr/>
        </p:nvSpPr>
        <p:spPr>
          <a:xfrm>
            <a:off x="4384675" y="4352925"/>
            <a:ext cx="1676400" cy="1676400"/>
          </a:xfrm>
          <a:prstGeom prst="ellipse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Good morning</a:t>
            </a:r>
          </a:p>
        </p:txBody>
      </p:sp>
      <p:sp>
        <p:nvSpPr>
          <p:cNvPr id="28" name="Hello/ hi"/>
          <p:cNvSpPr/>
          <p:nvPr/>
        </p:nvSpPr>
        <p:spPr>
          <a:xfrm>
            <a:off x="5661025" y="4352925"/>
            <a:ext cx="1676400" cy="1676400"/>
          </a:xfrm>
          <a:prstGeom prst="ellipse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Hello/ hi</a:t>
            </a:r>
          </a:p>
        </p:txBody>
      </p:sp>
      <p:sp>
        <p:nvSpPr>
          <p:cNvPr id="29" name="Good afternoon"/>
          <p:cNvSpPr/>
          <p:nvPr/>
        </p:nvSpPr>
        <p:spPr>
          <a:xfrm>
            <a:off x="6937375" y="4352925"/>
            <a:ext cx="1676400" cy="1676400"/>
          </a:xfrm>
          <a:prstGeom prst="ellipse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Good afternoon</a:t>
            </a:r>
          </a:p>
        </p:txBody>
      </p:sp>
      <p:sp>
        <p:nvSpPr>
          <p:cNvPr id="30" name="Goodbye"/>
          <p:cNvSpPr/>
          <p:nvPr/>
        </p:nvSpPr>
        <p:spPr>
          <a:xfrm>
            <a:off x="555625" y="4406900"/>
            <a:ext cx="1676400" cy="1676400"/>
          </a:xfrm>
          <a:prstGeom prst="ellipse">
            <a:avLst/>
          </a:prstGeom>
          <a:solidFill>
            <a:srgbClr val="CE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Goodbye</a:t>
            </a: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solidFill>
                  <a:schemeClr val="tx1"/>
                </a:solidFill>
              </a:rPr>
              <a:t>Encuentra el significado</a:t>
            </a:r>
            <a:br>
              <a:rPr lang="en-GB" altLang="en-US" smtClean="0">
                <a:solidFill>
                  <a:schemeClr val="tx1"/>
                </a:solidFill>
              </a:rPr>
            </a:br>
            <a:r>
              <a:rPr lang="en-GB" altLang="en-US" sz="3200" smtClean="0">
                <a:solidFill>
                  <a:schemeClr val="tx1"/>
                </a:solidFill>
              </a:rPr>
              <a:t>Find the meaning</a:t>
            </a:r>
            <a:endParaRPr lang="en-GB" altLang="en-US" smtClean="0"/>
          </a:p>
        </p:txBody>
      </p:sp>
      <p:sp>
        <p:nvSpPr>
          <p:cNvPr id="19" name="Hola"/>
          <p:cNvSpPr/>
          <p:nvPr/>
        </p:nvSpPr>
        <p:spPr>
          <a:xfrm>
            <a:off x="560388" y="1758950"/>
            <a:ext cx="1671637" cy="1671638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ysClr val="windowText" lastClr="000000"/>
                </a:solidFill>
              </a:rPr>
              <a:t>Hola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0" name="Buenos días"/>
          <p:cNvSpPr/>
          <p:nvPr/>
        </p:nvSpPr>
        <p:spPr>
          <a:xfrm>
            <a:off x="3113088" y="1758950"/>
            <a:ext cx="1671637" cy="1671638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Buenos d</a:t>
            </a:r>
            <a:r>
              <a:rPr lang="es-ES" altLang="en-US" dirty="0" err="1">
                <a:solidFill>
                  <a:sysClr val="windowText" lastClr="000000"/>
                </a:solidFill>
              </a:rPr>
              <a:t>ías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1" name="Buenas tardes"/>
          <p:cNvSpPr/>
          <p:nvPr/>
        </p:nvSpPr>
        <p:spPr>
          <a:xfrm>
            <a:off x="4389438" y="1758950"/>
            <a:ext cx="1671637" cy="1671638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 err="1">
                <a:solidFill>
                  <a:sysClr val="windowText" lastClr="000000"/>
                </a:solidFill>
              </a:rPr>
              <a:t>Buenas</a:t>
            </a:r>
            <a:r>
              <a:rPr lang="en-GB" altLang="en-US" dirty="0">
                <a:solidFill>
                  <a:sysClr val="windowText" lastClr="000000"/>
                </a:solidFill>
              </a:rPr>
              <a:t> </a:t>
            </a:r>
            <a:r>
              <a:rPr lang="en-GB" altLang="en-US" dirty="0" err="1">
                <a:solidFill>
                  <a:sysClr val="windowText" lastClr="000000"/>
                </a:solidFill>
              </a:rPr>
              <a:t>tardes</a:t>
            </a:r>
            <a:endParaRPr lang="en-GB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Adiós"/>
          <p:cNvSpPr/>
          <p:nvPr/>
        </p:nvSpPr>
        <p:spPr>
          <a:xfrm>
            <a:off x="1836738" y="1758950"/>
            <a:ext cx="1671637" cy="1671638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s-ES" altLang="en-US" dirty="0">
                <a:solidFill>
                  <a:sysClr val="windowText" lastClr="000000"/>
                </a:solidFill>
              </a:rPr>
              <a:t>Adiós</a:t>
            </a:r>
          </a:p>
        </p:txBody>
      </p:sp>
      <p:sp>
        <p:nvSpPr>
          <p:cNvPr id="23" name="Hasta luego"/>
          <p:cNvSpPr/>
          <p:nvPr/>
        </p:nvSpPr>
        <p:spPr>
          <a:xfrm>
            <a:off x="5665788" y="1758950"/>
            <a:ext cx="1671637" cy="1671638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s-ES" altLang="en-US" dirty="0">
                <a:solidFill>
                  <a:sysClr val="windowText" lastClr="000000"/>
                </a:solidFill>
              </a:rPr>
              <a:t>Hasta luego</a:t>
            </a:r>
          </a:p>
        </p:txBody>
      </p:sp>
      <p:sp>
        <p:nvSpPr>
          <p:cNvPr id="24" name="Buenas noches"/>
          <p:cNvSpPr/>
          <p:nvPr/>
        </p:nvSpPr>
        <p:spPr>
          <a:xfrm>
            <a:off x="6942138" y="1758950"/>
            <a:ext cx="1671637" cy="1671638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 err="1">
                <a:solidFill>
                  <a:sysClr val="windowText" lastClr="000000"/>
                </a:solidFill>
              </a:rPr>
              <a:t>Buenas</a:t>
            </a:r>
            <a:r>
              <a:rPr lang="en-GB" altLang="en-US" dirty="0">
                <a:solidFill>
                  <a:sysClr val="windowText" lastClr="000000"/>
                </a:solidFill>
              </a:rPr>
              <a:t> </a:t>
            </a:r>
            <a:r>
              <a:rPr lang="en-GB" altLang="en-US" dirty="0" err="1">
                <a:solidFill>
                  <a:sysClr val="windowText" lastClr="000000"/>
                </a:solidFill>
              </a:rPr>
              <a:t>noches</a:t>
            </a:r>
            <a:endParaRPr lang="en-GB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Straight Arrow Connector 33"/>
          <p:cNvCxnSpPr>
            <a:stCxn id="19" idx="4"/>
            <a:endCxn id="28" idx="0"/>
          </p:cNvCxnSpPr>
          <p:nvPr/>
        </p:nvCxnSpPr>
        <p:spPr>
          <a:xfrm>
            <a:off x="1395413" y="3430588"/>
            <a:ext cx="5103812" cy="922337"/>
          </a:xfrm>
          <a:prstGeom prst="straightConnector1">
            <a:avLst/>
          </a:prstGeom>
          <a:ln w="28575">
            <a:solidFill>
              <a:srgbClr val="8D358B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4"/>
            <a:endCxn id="26" idx="0"/>
          </p:cNvCxnSpPr>
          <p:nvPr/>
        </p:nvCxnSpPr>
        <p:spPr>
          <a:xfrm flipH="1">
            <a:off x="3946525" y="3430588"/>
            <a:ext cx="3832225" cy="922337"/>
          </a:xfrm>
          <a:prstGeom prst="straightConnector1">
            <a:avLst/>
          </a:prstGeom>
          <a:ln w="28575">
            <a:solidFill>
              <a:srgbClr val="8D358B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0"/>
          </p:cNvCxnSpPr>
          <p:nvPr/>
        </p:nvCxnSpPr>
        <p:spPr>
          <a:xfrm>
            <a:off x="3952875" y="3430588"/>
            <a:ext cx="1270000" cy="922337"/>
          </a:xfrm>
          <a:prstGeom prst="straightConnector1">
            <a:avLst/>
          </a:prstGeom>
          <a:ln w="28575">
            <a:solidFill>
              <a:srgbClr val="8D358B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4"/>
            <a:endCxn id="30" idx="0"/>
          </p:cNvCxnSpPr>
          <p:nvPr/>
        </p:nvCxnSpPr>
        <p:spPr>
          <a:xfrm flipH="1">
            <a:off x="1393825" y="3430588"/>
            <a:ext cx="1277938" cy="976312"/>
          </a:xfrm>
          <a:prstGeom prst="straightConnector1">
            <a:avLst/>
          </a:prstGeom>
          <a:ln w="28575">
            <a:solidFill>
              <a:srgbClr val="8D358B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4"/>
          </p:cNvCxnSpPr>
          <p:nvPr/>
        </p:nvCxnSpPr>
        <p:spPr>
          <a:xfrm flipH="1">
            <a:off x="2693988" y="3430588"/>
            <a:ext cx="3808412" cy="922337"/>
          </a:xfrm>
          <a:prstGeom prst="straightConnector1">
            <a:avLst/>
          </a:prstGeom>
          <a:ln w="28575">
            <a:solidFill>
              <a:srgbClr val="8D358B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9" idx="0"/>
          </p:cNvCxnSpPr>
          <p:nvPr/>
        </p:nvCxnSpPr>
        <p:spPr>
          <a:xfrm>
            <a:off x="5256213" y="3430588"/>
            <a:ext cx="2519362" cy="922337"/>
          </a:xfrm>
          <a:prstGeom prst="straightConnector1">
            <a:avLst/>
          </a:prstGeom>
          <a:ln w="28575">
            <a:solidFill>
              <a:srgbClr val="8D358B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solidFill>
                  <a:schemeClr val="tx1"/>
                </a:solidFill>
                <a:cs typeface="Arial" panose="020B0604020202020204" pitchFamily="34" charset="0"/>
              </a:rPr>
              <a:t>REPITE</a:t>
            </a:r>
            <a:br>
              <a:rPr lang="en-GB" altLang="en-US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3200" smtClean="0">
                <a:solidFill>
                  <a:schemeClr val="tx1"/>
                </a:solidFill>
                <a:cs typeface="Arial" panose="020B0604020202020204" pitchFamily="34" charset="0"/>
              </a:rPr>
              <a:t>Repeat</a:t>
            </a:r>
            <a:endParaRPr lang="en-GB" altLang="en-US" sz="320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7700" y="1684338"/>
          <a:ext cx="7839075" cy="453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444">
                <a:tc>
                  <a:txBody>
                    <a:bodyPr/>
                    <a:lstStyle/>
                    <a:p>
                      <a:pPr algn="ctr"/>
                      <a:r>
                        <a:rPr lang="es-ES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Hola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Hello</a:t>
                      </a: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4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Buenos </a:t>
                      </a:r>
                      <a:r>
                        <a:rPr lang="es-ES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días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Good morning</a:t>
                      </a: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44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Buenas</a:t>
                      </a:r>
                      <a:r>
                        <a:rPr lang="en-GB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alt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tardes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Good afternoon</a:t>
                      </a: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44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Buenas</a:t>
                      </a:r>
                      <a:r>
                        <a:rPr lang="en-GB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alt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noches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Good night</a:t>
                      </a: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444">
                <a:tc>
                  <a:txBody>
                    <a:bodyPr/>
                    <a:lstStyle/>
                    <a:p>
                      <a:pPr algn="ctr"/>
                      <a:r>
                        <a:rPr lang="es-ES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Adiós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Bye</a:t>
                      </a: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444">
                <a:tc>
                  <a:txBody>
                    <a:bodyPr/>
                    <a:lstStyle/>
                    <a:p>
                      <a:pPr algn="ctr"/>
                      <a:r>
                        <a:rPr lang="es-ES" alt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Hasta luego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See you later</a:t>
                      </a:r>
                    </a:p>
                  </a:txBody>
                  <a:tcPr marL="91456" marR="9145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s-ES" altLang="es-ES" smtClean="0">
                <a:solidFill>
                  <a:schemeClr val="tx1"/>
                </a:solidFill>
              </a:rPr>
              <a:t>LOS SALUDOS: </a:t>
            </a:r>
            <a:br>
              <a:rPr lang="es-ES" altLang="es-ES" smtClean="0">
                <a:solidFill>
                  <a:schemeClr val="tx1"/>
                </a:solidFill>
              </a:rPr>
            </a:br>
            <a:r>
              <a:rPr lang="es-ES" altLang="es-ES" sz="3200" smtClean="0">
                <a:solidFill>
                  <a:schemeClr val="tx1"/>
                </a:solidFill>
              </a:rPr>
              <a:t>¿Qué tal?</a:t>
            </a:r>
            <a:endParaRPr lang="en-GB" alt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71650" y="1543050"/>
            <a:ext cx="1982788" cy="1871663"/>
            <a:chOff x="2478185" y="1467040"/>
            <a:chExt cx="1982604" cy="1871946"/>
          </a:xfrm>
        </p:grpSpPr>
        <p:pic>
          <p:nvPicPr>
            <p:cNvPr id="15370" name="Speech bubbl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185" y="1467040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¿Cómo te llamas?"/>
            <p:cNvSpPr>
              <a:spLocks noChangeArrowheads="1"/>
            </p:cNvSpPr>
            <p:nvPr/>
          </p:nvSpPr>
          <p:spPr bwMode="auto">
            <a:xfrm>
              <a:off x="2568064" y="1980608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¿Qué tal?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78313" y="1628775"/>
            <a:ext cx="1982787" cy="1871663"/>
            <a:chOff x="4641043" y="1855389"/>
            <a:chExt cx="1982604" cy="1871946"/>
          </a:xfrm>
        </p:grpSpPr>
        <p:pic>
          <p:nvPicPr>
            <p:cNvPr id="15368" name="Speech bubbl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1043" y="1855389"/>
              <a:ext cx="1982604" cy="187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Me llamo Laura"/>
            <p:cNvSpPr>
              <a:spLocks noChangeArrowheads="1"/>
            </p:cNvSpPr>
            <p:nvPr/>
          </p:nvSpPr>
          <p:spPr bwMode="auto">
            <a:xfrm>
              <a:off x="4722821" y="2276553"/>
              <a:ext cx="1802845" cy="69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¡Muy bien, gracias!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3344863" y="3484563"/>
            <a:ext cx="2611437" cy="2611437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chemeClr val="tx1"/>
                </a:solidFill>
              </a:rPr>
              <a:t>Repite con 3 compañeros/as (x3)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53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055688"/>
            <a:ext cx="25908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44650"/>
            <a:ext cx="1335087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s-ES" altLang="es-ES" smtClean="0">
                <a:solidFill>
                  <a:schemeClr val="tx1"/>
                </a:solidFill>
              </a:rPr>
              <a:t>LOS SALUDOS: </a:t>
            </a:r>
            <a:br>
              <a:rPr lang="es-ES" altLang="es-ES" smtClean="0">
                <a:solidFill>
                  <a:schemeClr val="tx1"/>
                </a:solidFill>
              </a:rPr>
            </a:br>
            <a:r>
              <a:rPr lang="es-ES" altLang="es-ES" sz="3200" smtClean="0">
                <a:solidFill>
                  <a:schemeClr val="tx1"/>
                </a:solidFill>
              </a:rPr>
              <a:t>¿Qué tal?</a:t>
            </a:r>
            <a:endParaRPr lang="en-GB" altLang="en-US" sz="3200" smtClean="0">
              <a:solidFill>
                <a:schemeClr val="tx1"/>
              </a:solidFill>
            </a:endParaRPr>
          </a:p>
        </p:txBody>
      </p:sp>
      <p:pic>
        <p:nvPicPr>
          <p:cNvPr id="1638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56"/>
          <a:stretch>
            <a:fillRect/>
          </a:stretch>
        </p:blipFill>
        <p:spPr bwMode="auto">
          <a:xfrm>
            <a:off x="641350" y="1625600"/>
            <a:ext cx="17462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7"/>
          <a:stretch>
            <a:fillRect/>
          </a:stretch>
        </p:blipFill>
        <p:spPr bwMode="auto">
          <a:xfrm>
            <a:off x="6430963" y="1885950"/>
            <a:ext cx="2082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74875" y="2022475"/>
            <a:ext cx="1982788" cy="1514475"/>
            <a:chOff x="2174285" y="1845720"/>
            <a:chExt cx="1982604" cy="1513974"/>
          </a:xfrm>
        </p:grpSpPr>
        <p:pic>
          <p:nvPicPr>
            <p:cNvPr id="16394" name="Speech bubbl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174285" y="1845720"/>
              <a:ext cx="1982604" cy="151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¿Cómo te llamas?"/>
            <p:cNvSpPr>
              <a:spLocks noChangeArrowheads="1"/>
            </p:cNvSpPr>
            <p:nvPr/>
          </p:nvSpPr>
          <p:spPr bwMode="auto">
            <a:xfrm>
              <a:off x="2264165" y="2557816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¿Qué tal?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33975" y="1625600"/>
            <a:ext cx="1982788" cy="1528763"/>
            <a:chOff x="5124504" y="1595299"/>
            <a:chExt cx="1982604" cy="1528684"/>
          </a:xfrm>
        </p:grpSpPr>
        <p:pic>
          <p:nvPicPr>
            <p:cNvPr id="16392" name="Speech bubbl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4504" y="1595299"/>
              <a:ext cx="1982604" cy="152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Me llamo Laura"/>
            <p:cNvSpPr>
              <a:spLocks noChangeArrowheads="1"/>
            </p:cNvSpPr>
            <p:nvPr/>
          </p:nvSpPr>
          <p:spPr bwMode="auto">
            <a:xfrm>
              <a:off x="5214383" y="1992667"/>
              <a:ext cx="180284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Bien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44863" y="3484563"/>
            <a:ext cx="2611437" cy="2611437"/>
          </a:xfrm>
          <a:prstGeom prst="ellipse">
            <a:avLst/>
          </a:prstGeom>
          <a:solidFill>
            <a:srgbClr val="A9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chemeClr val="tx1"/>
                </a:solidFill>
              </a:rPr>
              <a:t>Repite con 3 compañeros/as (x3)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261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Sassoon Infant Rg</vt:lpstr>
      <vt:lpstr>Arial</vt:lpstr>
      <vt:lpstr>Twinkl SemiBold</vt:lpstr>
      <vt:lpstr>Twinkl</vt:lpstr>
      <vt:lpstr>Office Theme</vt:lpstr>
      <vt:lpstr>PowerPoint Presentation</vt:lpstr>
      <vt:lpstr>LOS SALUDOS:</vt:lpstr>
      <vt:lpstr>LOS SALUDOS: ¡Buenos días! </vt:lpstr>
      <vt:lpstr>LOS SALUDOS: ¿Cómo te llamas?</vt:lpstr>
      <vt:lpstr>LOS SALUDOS: ¿Cómo te llamas?</vt:lpstr>
      <vt:lpstr>Encuentra el significado Find the meaning</vt:lpstr>
      <vt:lpstr>REPITE Repeat</vt:lpstr>
      <vt:lpstr>LOS SALUDOS:  ¿Qué tal?</vt:lpstr>
      <vt:lpstr>LOS SALUDOS:  ¿Qué tal?</vt:lpstr>
      <vt:lpstr>LOS SALUDOS:  ¿Qué tal?</vt:lpstr>
      <vt:lpstr>Mira el ejemplo Look at the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Gemma Kinsella</cp:lastModifiedBy>
  <cp:revision>141</cp:revision>
  <dcterms:created xsi:type="dcterms:W3CDTF">2014-10-01T16:09:27Z</dcterms:created>
  <dcterms:modified xsi:type="dcterms:W3CDTF">2020-06-25T11:11:00Z</dcterms:modified>
</cp:coreProperties>
</file>