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74" r:id="rId2"/>
    <p:sldId id="264" r:id="rId3"/>
    <p:sldId id="277" r:id="rId4"/>
    <p:sldId id="278" r:id="rId5"/>
    <p:sldId id="279" r:id="rId6"/>
    <p:sldId id="281" r:id="rId7"/>
    <p:sldId id="282" r:id="rId8"/>
    <p:sldId id="283" r:id="rId9"/>
    <p:sldId id="284" r:id="rId10"/>
    <p:sldId id="285" r:id="rId11"/>
    <p:sldId id="286" r:id="rId12"/>
    <p:sldId id="287" r:id="rId13"/>
    <p:sldId id="288" r:id="rId14"/>
    <p:sldId id="289" r:id="rId15"/>
    <p:sldId id="290" r:id="rId16"/>
  </p:sldIdLst>
  <p:sldSz cx="9144000" cy="6858000" type="screen4x3"/>
  <p:notesSz cx="6858000" cy="9144000"/>
  <p:embeddedFontLst>
    <p:embeddedFont>
      <p:font typeface="Sassoon Infant Rg" panose="02000503030000020003" pitchFamily="50" charset="0"/>
      <p:regular r:id="rId19"/>
      <p:bold r:id="rId20"/>
    </p:embeddedFont>
    <p:embeddedFont>
      <p:font typeface="Twinkl SemiBold" pitchFamily="2" charset="0"/>
      <p:bold r:id="rId21"/>
    </p:embeddedFont>
    <p:embeddedFont>
      <p:font typeface="Calibri" panose="020F0502020204030204" pitchFamily="34" charset="0"/>
      <p:regular r:id="rId22"/>
      <p:bold r:id="rId23"/>
      <p:italic r:id="rId24"/>
      <p:boldItalic r:id="rId25"/>
    </p:embeddedFont>
    <p:embeddedFont>
      <p:font typeface="Twinkl" panose="020B0604020202020204" pitchFamily="2"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DDFC"/>
    <a:srgbClr val="B3D682"/>
    <a:srgbClr val="EE7919"/>
    <a:srgbClr val="32B3A2"/>
    <a:srgbClr val="18A0DB"/>
    <a:srgbClr val="DE1E5A"/>
    <a:srgbClr val="BC0105"/>
    <a:srgbClr val="4DB1E3"/>
    <a:srgbClr val="80C1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showGuides="1">
      <p:cViewPr varScale="1">
        <p:scale>
          <a:sx n="70" d="100"/>
          <a:sy n="70" d="100"/>
        </p:scale>
        <p:origin x="1248" y="54"/>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18/06/2020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18/06/2020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1"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childline.org.uk/" TargetMode="External"/><Relationship Id="rId7" Type="http://schemas.openxmlformats.org/officeDocument/2006/relationships/hyperlink" Target="http://www.childnet.com/young-people"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http://www.safekids.com/tips-to-stop-cyberbullying/" TargetMode="External"/><Relationship Id="rId5" Type="http://schemas.openxmlformats.org/officeDocument/2006/relationships/hyperlink" Target="http://www.bullying.co.uk/cyberbullying/" TargetMode="External"/><Relationship Id="rId4" Type="http://schemas.openxmlformats.org/officeDocument/2006/relationships/hyperlink" Target="https://www.thinkuknow.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502" y="3793100"/>
            <a:ext cx="5039298" cy="2331231"/>
            <a:chOff x="728133" y="4196170"/>
            <a:chExt cx="4076363" cy="2331231"/>
          </a:xfrm>
        </p:grpSpPr>
        <p:sp>
          <p:nvSpPr>
            <p:cNvPr id="7" name="Rectangle 6"/>
            <p:cNvSpPr/>
            <p:nvPr/>
          </p:nvSpPr>
          <p:spPr>
            <a:xfrm>
              <a:off x="728133" y="4196170"/>
              <a:ext cx="4076363" cy="187956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2799" y="4219077"/>
              <a:ext cx="3786232" cy="2308324"/>
            </a:xfrm>
            <a:prstGeom prst="rect">
              <a:avLst/>
            </a:prstGeom>
          </p:spPr>
          <p:txBody>
            <a:bodyPr wrap="square">
              <a:spAutoFit/>
            </a:bodyPr>
            <a:lstStyle/>
            <a:p>
              <a:pPr marL="285750" indent="-285750">
                <a:buFont typeface="Arial" panose="020B0604020202020204" pitchFamily="34" charset="0"/>
                <a:buChar char="•"/>
              </a:pPr>
              <a:r>
                <a:rPr lang="en-GB" dirty="0"/>
                <a:t>He could tell an adult whom he trusts so that they can request that it is removed.</a:t>
              </a:r>
            </a:p>
            <a:p>
              <a:pPr marL="285750" indent="-285750">
                <a:buFont typeface="Arial" panose="020B0604020202020204" pitchFamily="34" charset="0"/>
                <a:buChar char="•"/>
              </a:pPr>
              <a:r>
                <a:rPr lang="en-GB" dirty="0"/>
                <a:t>He could report it anonymously on the site himself.</a:t>
              </a:r>
            </a:p>
            <a:p>
              <a:pPr marL="285750" indent="-285750">
                <a:buFont typeface="Arial" panose="020B0604020202020204" pitchFamily="34" charset="0"/>
                <a:buChar char="•"/>
              </a:pPr>
              <a:r>
                <a:rPr lang="en-GB" dirty="0"/>
                <a:t>He could report it to school so that they can deal with the boy who made it.</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29438"/>
            <a:ext cx="7501467" cy="1754326"/>
          </a:xfrm>
          <a:prstGeom prst="rect">
            <a:avLst/>
          </a:prstGeom>
        </p:spPr>
        <p:txBody>
          <a:bodyPr wrap="square">
            <a:spAutoFit/>
          </a:bodyPr>
          <a:lstStyle/>
          <a:p>
            <a:r>
              <a:rPr lang="en-GB" dirty="0"/>
              <a:t>Some boys in another class have been making fun of Jamie: they have teased him at break times but he usually avoids them and stays with his friends. He has discovered that one of the boys has make a fake profile on a social media site pretending to be him. The profile has lots of pictures of Jamie and fake posts which make it look like Jamie has said horrible things.</a:t>
            </a:r>
          </a:p>
        </p:txBody>
      </p:sp>
      <p:sp>
        <p:nvSpPr>
          <p:cNvPr id="6" name="Rectangle 5"/>
          <p:cNvSpPr/>
          <p:nvPr/>
        </p:nvSpPr>
        <p:spPr>
          <a:xfrm>
            <a:off x="728133" y="3253943"/>
            <a:ext cx="2589170" cy="369332"/>
          </a:xfrm>
          <a:prstGeom prst="rect">
            <a:avLst/>
          </a:prstGeom>
        </p:spPr>
        <p:txBody>
          <a:bodyPr wrap="none">
            <a:spAutoFit/>
          </a:bodyPr>
          <a:lstStyle/>
          <a:p>
            <a:r>
              <a:rPr lang="en-GB" dirty="0"/>
              <a:t>What should </a:t>
            </a:r>
            <a:r>
              <a:rPr lang="en-GB" dirty="0" smtClean="0"/>
              <a:t>Jamie </a:t>
            </a:r>
            <a:r>
              <a:rPr lang="en-GB" dirty="0"/>
              <a:t>do?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4890"/>
          <a:stretch/>
        </p:blipFill>
        <p:spPr>
          <a:xfrm flipH="1">
            <a:off x="4910667" y="2929467"/>
            <a:ext cx="3784599" cy="3478664"/>
          </a:xfrm>
          <a:prstGeom prst="roundRect">
            <a:avLst>
              <a:gd name="adj" fmla="val 4741"/>
            </a:avLst>
          </a:prstGeom>
        </p:spPr>
      </p:pic>
      <p:grpSp>
        <p:nvGrpSpPr>
          <p:cNvPr id="12" name="Group 11"/>
          <p:cNvGrpSpPr/>
          <p:nvPr/>
        </p:nvGrpSpPr>
        <p:grpSpPr>
          <a:xfrm>
            <a:off x="5511799" y="5261067"/>
            <a:ext cx="3196166" cy="978866"/>
            <a:chOff x="4071027" y="5388064"/>
            <a:chExt cx="4624240" cy="978866"/>
          </a:xfrm>
        </p:grpSpPr>
        <p:sp>
          <p:nvSpPr>
            <p:cNvPr id="9" name="Rectangle 8"/>
            <p:cNvSpPr/>
            <p:nvPr/>
          </p:nvSpPr>
          <p:spPr>
            <a:xfrm>
              <a:off x="4071027" y="5388064"/>
              <a:ext cx="4624240" cy="978866"/>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222459" y="5413465"/>
              <a:ext cx="4447413" cy="923330"/>
            </a:xfrm>
            <a:prstGeom prst="rect">
              <a:avLst/>
            </a:prstGeom>
          </p:spPr>
          <p:txBody>
            <a:bodyPr wrap="square">
              <a:spAutoFit/>
            </a:bodyPr>
            <a:lstStyle/>
            <a:p>
              <a:r>
                <a:rPr lang="en-GB" dirty="0"/>
                <a:t>Is there anything you think that </a:t>
              </a:r>
              <a:r>
                <a:rPr lang="en-GB" dirty="0" smtClean="0"/>
                <a:t>Jamie </a:t>
              </a:r>
              <a:r>
                <a:rPr lang="en-GB" dirty="0"/>
                <a:t>should definitely </a:t>
              </a:r>
              <a:r>
                <a:rPr lang="en-GB" b="1" dirty="0"/>
                <a:t>not</a:t>
              </a:r>
              <a:r>
                <a:rPr lang="en-GB" dirty="0"/>
                <a:t> do?</a:t>
              </a:r>
            </a:p>
          </p:txBody>
        </p:sp>
      </p:grpSp>
    </p:spTree>
    <p:extLst>
      <p:ext uri="{BB962C8B-B14F-4D97-AF65-F5344CB8AC3E}">
        <p14:creationId xmlns:p14="http://schemas.microsoft.com/office/powerpoint/2010/main" val="387031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502" y="3268537"/>
            <a:ext cx="5039298" cy="2331232"/>
            <a:chOff x="728133" y="4196169"/>
            <a:chExt cx="4076363" cy="2331232"/>
          </a:xfrm>
        </p:grpSpPr>
        <p:sp>
          <p:nvSpPr>
            <p:cNvPr id="7" name="Rectangle 6"/>
            <p:cNvSpPr/>
            <p:nvPr/>
          </p:nvSpPr>
          <p:spPr>
            <a:xfrm>
              <a:off x="728133" y="4196169"/>
              <a:ext cx="4076363" cy="233123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2799" y="4219077"/>
              <a:ext cx="3471187" cy="2308324"/>
            </a:xfrm>
            <a:prstGeom prst="rect">
              <a:avLst/>
            </a:prstGeom>
          </p:spPr>
          <p:txBody>
            <a:bodyPr wrap="square">
              <a:spAutoFit/>
            </a:bodyPr>
            <a:lstStyle/>
            <a:p>
              <a:pPr marL="285750" indent="-285750">
                <a:buFont typeface="Arial" panose="020B0604020202020204" pitchFamily="34" charset="0"/>
                <a:buChar char="•"/>
              </a:pPr>
              <a:r>
                <a:rPr lang="en-GB" dirty="0"/>
                <a:t>She could show the texts to an adult, even if she thinks that she might get in trouble for joining in.</a:t>
              </a:r>
            </a:p>
            <a:p>
              <a:pPr marL="285750" indent="-285750">
                <a:buFont typeface="Arial" panose="020B0604020202020204" pitchFamily="34" charset="0"/>
                <a:buChar char="•"/>
              </a:pPr>
              <a:r>
                <a:rPr lang="en-GB" dirty="0"/>
                <a:t>She could remove herself from the chat so that the bullies have one fewer person to reach.</a:t>
              </a:r>
            </a:p>
            <a:p>
              <a:pPr marL="285750" indent="-285750">
                <a:buFont typeface="Arial" panose="020B0604020202020204" pitchFamily="34" charset="0"/>
                <a:buChar char="•"/>
              </a:pPr>
              <a:r>
                <a:rPr lang="en-GB" dirty="0"/>
                <a:t>If they go to the same school, she could report it to a teacher.</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29438"/>
            <a:ext cx="7501467" cy="1200329"/>
          </a:xfrm>
          <a:prstGeom prst="rect">
            <a:avLst/>
          </a:prstGeom>
        </p:spPr>
        <p:txBody>
          <a:bodyPr wrap="square">
            <a:spAutoFit/>
          </a:bodyPr>
          <a:lstStyle/>
          <a:p>
            <a:r>
              <a:rPr lang="en-GB" dirty="0"/>
              <a:t>Zara has received a group message which makes fun of her friend. Lots of other people are involved in the group chat and are commenting on the way that her friend looks and dresses. At first, Zara joined in but now the texts are becoming really mean.</a:t>
            </a:r>
          </a:p>
        </p:txBody>
      </p:sp>
      <p:sp>
        <p:nvSpPr>
          <p:cNvPr id="6" name="Rectangle 5"/>
          <p:cNvSpPr/>
          <p:nvPr/>
        </p:nvSpPr>
        <p:spPr>
          <a:xfrm>
            <a:off x="726502" y="2722966"/>
            <a:ext cx="2318263" cy="369332"/>
          </a:xfrm>
          <a:prstGeom prst="rect">
            <a:avLst/>
          </a:prstGeom>
        </p:spPr>
        <p:txBody>
          <a:bodyPr wrap="none">
            <a:spAutoFit/>
          </a:bodyPr>
          <a:lstStyle/>
          <a:p>
            <a:r>
              <a:rPr lang="en-GB" dirty="0"/>
              <a:t>What should she do?</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22530"/>
          <a:stretch/>
        </p:blipFill>
        <p:spPr>
          <a:xfrm>
            <a:off x="5259402" y="2423744"/>
            <a:ext cx="3417870" cy="3985523"/>
          </a:xfrm>
          <a:prstGeom prst="rect">
            <a:avLst/>
          </a:prstGeom>
        </p:spPr>
      </p:pic>
      <p:grpSp>
        <p:nvGrpSpPr>
          <p:cNvPr id="12" name="Group 11"/>
          <p:cNvGrpSpPr/>
          <p:nvPr/>
        </p:nvGrpSpPr>
        <p:grpSpPr>
          <a:xfrm>
            <a:off x="5977466" y="4292170"/>
            <a:ext cx="2725205" cy="753962"/>
            <a:chOff x="4071027" y="5388064"/>
            <a:chExt cx="4624240" cy="753962"/>
          </a:xfrm>
        </p:grpSpPr>
        <p:sp>
          <p:nvSpPr>
            <p:cNvPr id="9" name="Rectangle 8"/>
            <p:cNvSpPr/>
            <p:nvPr/>
          </p:nvSpPr>
          <p:spPr>
            <a:xfrm>
              <a:off x="4071027" y="5388064"/>
              <a:ext cx="4624240" cy="753962"/>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222458" y="5438866"/>
              <a:ext cx="4447412" cy="646331"/>
            </a:xfrm>
            <a:prstGeom prst="rect">
              <a:avLst/>
            </a:prstGeom>
          </p:spPr>
          <p:txBody>
            <a:bodyPr wrap="square">
              <a:spAutoFit/>
            </a:bodyPr>
            <a:lstStyle/>
            <a:p>
              <a:r>
                <a:rPr lang="en-GB" dirty="0"/>
                <a:t>Should Zara screenshot the chat?</a:t>
              </a:r>
            </a:p>
          </p:txBody>
        </p:sp>
      </p:grpSp>
      <p:grpSp>
        <p:nvGrpSpPr>
          <p:cNvPr id="13" name="Group 12"/>
          <p:cNvGrpSpPr/>
          <p:nvPr/>
        </p:nvGrpSpPr>
        <p:grpSpPr>
          <a:xfrm>
            <a:off x="5977466" y="5208868"/>
            <a:ext cx="2725206" cy="785008"/>
            <a:chOff x="4071027" y="5388064"/>
            <a:chExt cx="4624240" cy="785008"/>
          </a:xfrm>
        </p:grpSpPr>
        <p:sp>
          <p:nvSpPr>
            <p:cNvPr id="14" name="Rectangle 13"/>
            <p:cNvSpPr/>
            <p:nvPr/>
          </p:nvSpPr>
          <p:spPr>
            <a:xfrm>
              <a:off x="4071027" y="5388064"/>
              <a:ext cx="4624240" cy="78500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222460" y="5455800"/>
              <a:ext cx="4447412" cy="646331"/>
            </a:xfrm>
            <a:prstGeom prst="rect">
              <a:avLst/>
            </a:prstGeom>
          </p:spPr>
          <p:txBody>
            <a:bodyPr wrap="square">
              <a:spAutoFit/>
            </a:bodyPr>
            <a:lstStyle/>
            <a:p>
              <a:r>
                <a:rPr lang="en-GB" dirty="0"/>
                <a:t>Should she tell </a:t>
              </a:r>
              <a:r>
                <a:rPr lang="en-GB" dirty="0" smtClean="0"/>
                <a:t/>
              </a:r>
              <a:br>
                <a:rPr lang="en-GB" dirty="0" smtClean="0"/>
              </a:br>
              <a:r>
                <a:rPr lang="en-GB" dirty="0" smtClean="0"/>
                <a:t>her </a:t>
              </a:r>
              <a:r>
                <a:rPr lang="en-GB" dirty="0"/>
                <a:t>friend?</a:t>
              </a:r>
            </a:p>
          </p:txBody>
        </p:sp>
      </p:grpSp>
    </p:spTree>
    <p:extLst>
      <p:ext uri="{BB962C8B-B14F-4D97-AF65-F5344CB8AC3E}">
        <p14:creationId xmlns:p14="http://schemas.microsoft.com/office/powerpoint/2010/main" val="33398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ppt_x</p:attrName>
                                        </p:attrNameLst>
                                      </p:cBhvr>
                                      <p:tavLst>
                                        <p:tav tm="0">
                                          <p:val>
                                            <p:strVal val="#ppt_x+#ppt_w*1.125000"/>
                                          </p:val>
                                        </p:tav>
                                        <p:tav tm="100000">
                                          <p:val>
                                            <p:strVal val="#ppt_x"/>
                                          </p:val>
                                        </p:tav>
                                      </p:tavLst>
                                    </p:anim>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26502" y="3421806"/>
            <a:ext cx="5428765" cy="2792728"/>
            <a:chOff x="726502" y="3421806"/>
            <a:chExt cx="5428765" cy="2792728"/>
          </a:xfrm>
        </p:grpSpPr>
        <p:sp>
          <p:nvSpPr>
            <p:cNvPr id="16" name="Snip Single Corner Rectangle 15"/>
            <p:cNvSpPr/>
            <p:nvPr/>
          </p:nvSpPr>
          <p:spPr>
            <a:xfrm>
              <a:off x="726502" y="3421806"/>
              <a:ext cx="5428765" cy="2792728"/>
            </a:xfrm>
            <a:prstGeom prst="snip1Rect">
              <a:avLst>
                <a:gd name="adj" fmla="val 25156"/>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31168" y="3470112"/>
              <a:ext cx="4409699" cy="2585323"/>
            </a:xfrm>
            <a:prstGeom prst="rect">
              <a:avLst/>
            </a:prstGeom>
          </p:spPr>
          <p:txBody>
            <a:bodyPr wrap="square">
              <a:spAutoFit/>
            </a:bodyPr>
            <a:lstStyle/>
            <a:p>
              <a:pPr marL="285750" indent="-285750">
                <a:buFont typeface="Arial" panose="020B0604020202020204" pitchFamily="34" charset="0"/>
                <a:buChar char="•"/>
              </a:pPr>
              <a:r>
                <a:rPr lang="en-GB" dirty="0"/>
                <a:t>Lizzy could anonymously report the original post to the site it was </a:t>
              </a:r>
              <a:r>
                <a:rPr lang="en-GB" dirty="0" smtClean="0"/>
                <a:t/>
              </a:r>
              <a:br>
                <a:rPr lang="en-GB" dirty="0" smtClean="0"/>
              </a:br>
              <a:r>
                <a:rPr lang="en-GB" dirty="0" smtClean="0"/>
                <a:t>posted </a:t>
              </a:r>
              <a:r>
                <a:rPr lang="en-GB" dirty="0"/>
                <a:t>on.</a:t>
              </a:r>
            </a:p>
            <a:p>
              <a:pPr marL="285750" indent="-285750">
                <a:buFont typeface="Arial" panose="020B0604020202020204" pitchFamily="34" charset="0"/>
                <a:buChar char="•"/>
              </a:pPr>
              <a:r>
                <a:rPr lang="en-GB" dirty="0"/>
                <a:t>Lizzy could tell an adult </a:t>
              </a:r>
              <a:r>
                <a:rPr lang="en-GB" dirty="0" smtClean="0"/>
                <a:t/>
              </a:r>
              <a:br>
                <a:rPr lang="en-GB" dirty="0" smtClean="0"/>
              </a:br>
              <a:r>
                <a:rPr lang="en-GB" dirty="0" smtClean="0"/>
                <a:t>whom </a:t>
              </a:r>
              <a:r>
                <a:rPr lang="en-GB" dirty="0"/>
                <a:t>she trusts.</a:t>
              </a:r>
            </a:p>
            <a:p>
              <a:pPr marL="285750" indent="-285750">
                <a:buFont typeface="Arial" panose="020B0604020202020204" pitchFamily="34" charset="0"/>
                <a:buChar char="•"/>
              </a:pPr>
              <a:r>
                <a:rPr lang="en-GB" dirty="0"/>
                <a:t>Lizzy could report it to her </a:t>
              </a:r>
              <a:r>
                <a:rPr lang="en-GB" dirty="0" smtClean="0"/>
                <a:t/>
              </a:r>
              <a:br>
                <a:rPr lang="en-GB" dirty="0" smtClean="0"/>
              </a:br>
              <a:r>
                <a:rPr lang="en-GB" dirty="0" smtClean="0"/>
                <a:t>school</a:t>
              </a:r>
              <a:r>
                <a:rPr lang="en-GB" dirty="0"/>
                <a:t>, who would be able to </a:t>
              </a:r>
              <a:r>
                <a:rPr lang="en-GB" dirty="0" smtClean="0"/>
                <a:t/>
              </a:r>
              <a:br>
                <a:rPr lang="en-GB" dirty="0" smtClean="0"/>
              </a:br>
              <a:r>
                <a:rPr lang="en-GB" dirty="0" smtClean="0"/>
                <a:t>contact </a:t>
              </a:r>
              <a:r>
                <a:rPr lang="en-GB" dirty="0"/>
                <a:t>the school of the other children involved.</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29438"/>
            <a:ext cx="7501467" cy="1200329"/>
          </a:xfrm>
          <a:prstGeom prst="rect">
            <a:avLst/>
          </a:prstGeom>
        </p:spPr>
        <p:txBody>
          <a:bodyPr wrap="square">
            <a:spAutoFit/>
          </a:bodyPr>
          <a:lstStyle/>
          <a:p>
            <a:r>
              <a:rPr lang="en-GB" dirty="0"/>
              <a:t>Some people at Lizzy’s school took a picture of her and posted them online with a nasty caption underneath. She has no idea who took the picture or who posted it first. Lizzy has seen that the picture has been shared by people at another school too.</a:t>
            </a:r>
          </a:p>
        </p:txBody>
      </p:sp>
      <p:sp>
        <p:nvSpPr>
          <p:cNvPr id="6" name="Rectangle 5"/>
          <p:cNvSpPr/>
          <p:nvPr/>
        </p:nvSpPr>
        <p:spPr>
          <a:xfrm>
            <a:off x="726502" y="2754868"/>
            <a:ext cx="2505814" cy="369332"/>
          </a:xfrm>
          <a:prstGeom prst="rect">
            <a:avLst/>
          </a:prstGeom>
        </p:spPr>
        <p:txBody>
          <a:bodyPr wrap="none">
            <a:spAutoFit/>
          </a:bodyPr>
          <a:lstStyle/>
          <a:p>
            <a:r>
              <a:rPr lang="en-GB" dirty="0"/>
              <a:t>What should </a:t>
            </a:r>
            <a:r>
              <a:rPr lang="en-GB" dirty="0" smtClean="0"/>
              <a:t>Lizzy </a:t>
            </a:r>
            <a:r>
              <a:rPr lang="en-GB" dirty="0"/>
              <a:t>do?</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3128"/>
          <a:stretch/>
        </p:blipFill>
        <p:spPr>
          <a:xfrm flipH="1">
            <a:off x="4219947" y="3124200"/>
            <a:ext cx="4475319" cy="3286052"/>
          </a:xfrm>
          <a:prstGeom prst="roundRect">
            <a:avLst>
              <a:gd name="adj" fmla="val 5073"/>
            </a:avLst>
          </a:prstGeom>
        </p:spPr>
      </p:pic>
      <p:grpSp>
        <p:nvGrpSpPr>
          <p:cNvPr id="12" name="Group 11"/>
          <p:cNvGrpSpPr/>
          <p:nvPr/>
        </p:nvGrpSpPr>
        <p:grpSpPr>
          <a:xfrm>
            <a:off x="5782732" y="5406570"/>
            <a:ext cx="2912533" cy="740231"/>
            <a:chOff x="4481388" y="5388064"/>
            <a:chExt cx="4213877" cy="740231"/>
          </a:xfrm>
        </p:grpSpPr>
        <p:sp>
          <p:nvSpPr>
            <p:cNvPr id="9" name="Rectangle 8"/>
            <p:cNvSpPr/>
            <p:nvPr/>
          </p:nvSpPr>
          <p:spPr>
            <a:xfrm>
              <a:off x="4481388" y="5388064"/>
              <a:ext cx="4213877" cy="74023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603886" y="5438866"/>
              <a:ext cx="4066883" cy="646331"/>
            </a:xfrm>
            <a:prstGeom prst="rect">
              <a:avLst/>
            </a:prstGeom>
          </p:spPr>
          <p:txBody>
            <a:bodyPr wrap="square">
              <a:spAutoFit/>
            </a:bodyPr>
            <a:lstStyle/>
            <a:p>
              <a:r>
                <a:rPr lang="en-GB" dirty="0"/>
                <a:t>Should Lizzy report this to the police?</a:t>
              </a:r>
            </a:p>
          </p:txBody>
        </p:sp>
      </p:grpSp>
    </p:spTree>
    <p:extLst>
      <p:ext uri="{BB962C8B-B14F-4D97-AF65-F5344CB8AC3E}">
        <p14:creationId xmlns:p14="http://schemas.microsoft.com/office/powerpoint/2010/main" val="57237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ppt_x</p:attrName>
                                        </p:attrNameLst>
                                      </p:cBhvr>
                                      <p:tavLst>
                                        <p:tav tm="0">
                                          <p:val>
                                            <p:strVal val="#ppt_x+#ppt_w*1.125000"/>
                                          </p:val>
                                        </p:tav>
                                        <p:tav tm="100000">
                                          <p:val>
                                            <p:strVal val="#ppt_x"/>
                                          </p:val>
                                        </p:tav>
                                      </p:tavLst>
                                    </p:anim>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ppt_x</p:attrName>
                                        </p:attrNameLst>
                                      </p:cBhvr>
                                      <p:tavLst>
                                        <p:tav tm="0">
                                          <p:val>
                                            <p:strVal val="#ppt_x+#ppt_w*1.125000"/>
                                          </p:val>
                                        </p:tav>
                                        <p:tav tm="100000">
                                          <p:val>
                                            <p:strVal val="#ppt_x"/>
                                          </p:val>
                                        </p:tav>
                                      </p:tavLst>
                                    </p:anim>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6501" y="3333582"/>
            <a:ext cx="4218032" cy="2331231"/>
            <a:chOff x="728133" y="4196170"/>
            <a:chExt cx="3132203" cy="2331231"/>
          </a:xfrm>
        </p:grpSpPr>
        <p:sp>
          <p:nvSpPr>
            <p:cNvPr id="7" name="Rectangle 6"/>
            <p:cNvSpPr/>
            <p:nvPr/>
          </p:nvSpPr>
          <p:spPr>
            <a:xfrm>
              <a:off x="728133" y="4196170"/>
              <a:ext cx="3132203" cy="233123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2800" y="4219077"/>
              <a:ext cx="2368529" cy="2308324"/>
            </a:xfrm>
            <a:prstGeom prst="rect">
              <a:avLst/>
            </a:prstGeom>
          </p:spPr>
          <p:txBody>
            <a:bodyPr wrap="square">
              <a:spAutoFit/>
            </a:bodyPr>
            <a:lstStyle/>
            <a:p>
              <a:pPr marL="285750" indent="-285750">
                <a:buFont typeface="Arial" panose="020B0604020202020204" pitchFamily="34" charset="0"/>
                <a:buChar char="•"/>
              </a:pPr>
              <a:r>
                <a:rPr lang="en-GB" dirty="0"/>
                <a:t>Kareem could tell an </a:t>
              </a:r>
              <a:r>
                <a:rPr lang="en-GB" dirty="0" smtClean="0"/>
                <a:t/>
              </a:r>
              <a:br>
                <a:rPr lang="en-GB" dirty="0" smtClean="0"/>
              </a:br>
              <a:r>
                <a:rPr lang="en-GB" dirty="0" smtClean="0"/>
                <a:t>adult </a:t>
              </a:r>
              <a:r>
                <a:rPr lang="en-GB" dirty="0"/>
                <a:t>whom he trusts straight away.</a:t>
              </a:r>
            </a:p>
            <a:p>
              <a:pPr marL="285750" indent="-285750">
                <a:buFont typeface="Arial" panose="020B0604020202020204" pitchFamily="34" charset="0"/>
                <a:buChar char="•"/>
              </a:pPr>
              <a:r>
                <a:rPr lang="en-GB" dirty="0"/>
                <a:t>He could tell someone at his school.</a:t>
              </a:r>
            </a:p>
            <a:p>
              <a:pPr marL="285750" indent="-285750">
                <a:buFont typeface="Arial" panose="020B0604020202020204" pitchFamily="34" charset="0"/>
                <a:buChar char="•"/>
              </a:pPr>
              <a:r>
                <a:rPr lang="en-GB" dirty="0"/>
                <a:t>He could tell the police. His school or trusted adult might do this with him.</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29438"/>
            <a:ext cx="7501467" cy="1200329"/>
          </a:xfrm>
          <a:prstGeom prst="rect">
            <a:avLst/>
          </a:prstGeom>
        </p:spPr>
        <p:txBody>
          <a:bodyPr wrap="square">
            <a:spAutoFit/>
          </a:bodyPr>
          <a:lstStyle/>
          <a:p>
            <a:r>
              <a:rPr lang="en-GB" dirty="0"/>
              <a:t>Kareem has received texts from a number that he does not know. The texts say that someone knows where he lives and is threatening to hurt him. He has shown his friends and they do not know who the number belongs to, either.</a:t>
            </a:r>
          </a:p>
        </p:txBody>
      </p:sp>
      <p:sp>
        <p:nvSpPr>
          <p:cNvPr id="6" name="Rectangle 5"/>
          <p:cNvSpPr/>
          <p:nvPr/>
        </p:nvSpPr>
        <p:spPr>
          <a:xfrm>
            <a:off x="726502" y="2785401"/>
            <a:ext cx="2223686" cy="369332"/>
          </a:xfrm>
          <a:prstGeom prst="rect">
            <a:avLst/>
          </a:prstGeom>
        </p:spPr>
        <p:txBody>
          <a:bodyPr wrap="none">
            <a:spAutoFit/>
          </a:bodyPr>
          <a:lstStyle/>
          <a:p>
            <a:r>
              <a:rPr lang="en-GB" dirty="0"/>
              <a:t>What should </a:t>
            </a:r>
            <a:r>
              <a:rPr lang="en-GB" dirty="0" smtClean="0"/>
              <a:t>he </a:t>
            </a:r>
            <a:r>
              <a:rPr lang="en-GB" dirty="0"/>
              <a:t>do?</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b="42009"/>
          <a:stretch/>
        </p:blipFill>
        <p:spPr>
          <a:xfrm>
            <a:off x="4030137" y="2432211"/>
            <a:ext cx="4849398" cy="3977056"/>
          </a:xfrm>
          <a:prstGeom prst="rect">
            <a:avLst/>
          </a:prstGeom>
        </p:spPr>
      </p:pic>
      <p:grpSp>
        <p:nvGrpSpPr>
          <p:cNvPr id="12" name="Group 11"/>
          <p:cNvGrpSpPr/>
          <p:nvPr/>
        </p:nvGrpSpPr>
        <p:grpSpPr>
          <a:xfrm>
            <a:off x="4131732" y="3761943"/>
            <a:ext cx="4563693" cy="742324"/>
            <a:chOff x="2118741" y="5388064"/>
            <a:chExt cx="6602789" cy="742324"/>
          </a:xfrm>
        </p:grpSpPr>
        <p:sp>
          <p:nvSpPr>
            <p:cNvPr id="9" name="Rectangle 8"/>
            <p:cNvSpPr/>
            <p:nvPr/>
          </p:nvSpPr>
          <p:spPr>
            <a:xfrm>
              <a:off x="2118741" y="5388064"/>
              <a:ext cx="6602789" cy="742324"/>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241237" y="5430399"/>
              <a:ext cx="6428637" cy="646331"/>
            </a:xfrm>
            <a:prstGeom prst="rect">
              <a:avLst/>
            </a:prstGeom>
          </p:spPr>
          <p:txBody>
            <a:bodyPr wrap="square">
              <a:spAutoFit/>
            </a:bodyPr>
            <a:lstStyle/>
            <a:p>
              <a:r>
                <a:rPr lang="en-GB" dirty="0"/>
                <a:t>When do you think the police should be contacted for a cyberbullying incident?</a:t>
              </a:r>
            </a:p>
          </p:txBody>
        </p:sp>
      </p:grpSp>
      <p:grpSp>
        <p:nvGrpSpPr>
          <p:cNvPr id="13" name="Group 12"/>
          <p:cNvGrpSpPr/>
          <p:nvPr/>
        </p:nvGrpSpPr>
        <p:grpSpPr>
          <a:xfrm>
            <a:off x="4131733" y="4688440"/>
            <a:ext cx="4563693" cy="1502730"/>
            <a:chOff x="2055725" y="5388063"/>
            <a:chExt cx="6602790" cy="1502730"/>
          </a:xfrm>
        </p:grpSpPr>
        <p:sp>
          <p:nvSpPr>
            <p:cNvPr id="14" name="Rectangle 13"/>
            <p:cNvSpPr/>
            <p:nvPr/>
          </p:nvSpPr>
          <p:spPr>
            <a:xfrm>
              <a:off x="2055725" y="5388063"/>
              <a:ext cx="6602790" cy="150272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178219" y="5413465"/>
              <a:ext cx="6405901" cy="1477328"/>
            </a:xfrm>
            <a:prstGeom prst="rect">
              <a:avLst/>
            </a:prstGeom>
          </p:spPr>
          <p:txBody>
            <a:bodyPr wrap="square">
              <a:spAutoFit/>
            </a:bodyPr>
            <a:lstStyle/>
            <a:p>
              <a:r>
                <a:rPr lang="en-GB" dirty="0"/>
                <a:t>Remember, anyone can make a complaint to the police about bullying (although reporting it to the school or another adult first may be all you need to do), especially if you are being threatened.</a:t>
              </a:r>
            </a:p>
          </p:txBody>
        </p:sp>
      </p:grpSp>
    </p:spTree>
    <p:extLst>
      <p:ext uri="{BB962C8B-B14F-4D97-AF65-F5344CB8AC3E}">
        <p14:creationId xmlns:p14="http://schemas.microsoft.com/office/powerpoint/2010/main" val="314531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p:tgtEl>
                                          <p:spTgt spid="13"/>
                                        </p:tgtEl>
                                        <p:attrNameLst>
                                          <p:attrName>ppt_x</p:attrName>
                                        </p:attrNameLst>
                                      </p:cBhvr>
                                      <p:tavLst>
                                        <p:tav tm="0">
                                          <p:val>
                                            <p:strVal val="#ppt_x+#ppt_w*1.125000"/>
                                          </p:val>
                                        </p:tav>
                                        <p:tav tm="100000">
                                          <p:val>
                                            <p:strVal val="#ppt_x"/>
                                          </p:val>
                                        </p:tav>
                                      </p:tavLst>
                                    </p:anim>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Reflection</a:t>
            </a:r>
          </a:p>
        </p:txBody>
      </p:sp>
      <p:pic>
        <p:nvPicPr>
          <p:cNvPr id="3"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grpSp>
        <p:nvGrpSpPr>
          <p:cNvPr id="14" name="Group 13"/>
          <p:cNvGrpSpPr/>
          <p:nvPr/>
        </p:nvGrpSpPr>
        <p:grpSpPr>
          <a:xfrm>
            <a:off x="726161" y="1495231"/>
            <a:ext cx="6394302" cy="1520923"/>
            <a:chOff x="734630" y="1490135"/>
            <a:chExt cx="6394302" cy="967062"/>
          </a:xfrm>
        </p:grpSpPr>
        <p:sp>
          <p:nvSpPr>
            <p:cNvPr id="10" name="Rectangle 9"/>
            <p:cNvSpPr/>
            <p:nvPr/>
          </p:nvSpPr>
          <p:spPr>
            <a:xfrm>
              <a:off x="734630" y="1490135"/>
              <a:ext cx="6258838" cy="743666"/>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95865" y="1533867"/>
              <a:ext cx="6333067" cy="923330"/>
            </a:xfrm>
            <a:prstGeom prst="rect">
              <a:avLst/>
            </a:prstGeom>
          </p:spPr>
          <p:txBody>
            <a:bodyPr wrap="square">
              <a:spAutoFit/>
            </a:bodyPr>
            <a:lstStyle/>
            <a:p>
              <a:r>
                <a:rPr lang="en-GB" dirty="0" smtClean="0"/>
                <a:t>Write a detailed answer to the following question:</a:t>
              </a:r>
            </a:p>
            <a:p>
              <a:r>
                <a:rPr lang="en-GB" dirty="0" smtClean="0"/>
                <a:t>Do </a:t>
              </a:r>
              <a:r>
                <a:rPr lang="en-GB" dirty="0"/>
                <a:t>you think that cyberbullying is as harmful as bullying someone in person? Give a reason for your answer.</a:t>
              </a:r>
            </a:p>
          </p:txBody>
        </p:sp>
      </p:grpSp>
      <p:grpSp>
        <p:nvGrpSpPr>
          <p:cNvPr id="13" name="Group 12"/>
          <p:cNvGrpSpPr/>
          <p:nvPr/>
        </p:nvGrpSpPr>
        <p:grpSpPr>
          <a:xfrm>
            <a:off x="726161" y="2839935"/>
            <a:ext cx="3634172" cy="743666"/>
            <a:chOff x="734629" y="2379834"/>
            <a:chExt cx="3634172" cy="743666"/>
          </a:xfrm>
        </p:grpSpPr>
        <p:sp>
          <p:nvSpPr>
            <p:cNvPr id="11" name="Rectangle 10"/>
            <p:cNvSpPr/>
            <p:nvPr/>
          </p:nvSpPr>
          <p:spPr>
            <a:xfrm>
              <a:off x="734629" y="2379834"/>
              <a:ext cx="3634172" cy="743666"/>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95865" y="2411568"/>
              <a:ext cx="3081869" cy="646331"/>
            </a:xfrm>
            <a:prstGeom prst="rect">
              <a:avLst/>
            </a:prstGeom>
          </p:spPr>
          <p:txBody>
            <a:bodyPr wrap="square">
              <a:spAutoFit/>
            </a:bodyPr>
            <a:lstStyle/>
            <a:p>
              <a:r>
                <a:rPr lang="en-GB" dirty="0"/>
                <a:t>What can we do as a school to prevent cyberbullying?</a:t>
              </a:r>
            </a:p>
          </p:txBody>
        </p:sp>
      </p:grpSp>
      <p:grpSp>
        <p:nvGrpSpPr>
          <p:cNvPr id="15" name="Group 14"/>
          <p:cNvGrpSpPr/>
          <p:nvPr/>
        </p:nvGrpSpPr>
        <p:grpSpPr>
          <a:xfrm>
            <a:off x="726161" y="3769067"/>
            <a:ext cx="3524106" cy="697329"/>
            <a:chOff x="734628" y="3269533"/>
            <a:chExt cx="4336906" cy="697329"/>
          </a:xfrm>
        </p:grpSpPr>
        <p:sp>
          <p:nvSpPr>
            <p:cNvPr id="12" name="Rectangle 11"/>
            <p:cNvSpPr/>
            <p:nvPr/>
          </p:nvSpPr>
          <p:spPr>
            <a:xfrm>
              <a:off x="734628" y="3269533"/>
              <a:ext cx="4336906" cy="69732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5431" y="3286663"/>
              <a:ext cx="3442132" cy="646331"/>
            </a:xfrm>
            <a:prstGeom prst="rect">
              <a:avLst/>
            </a:prstGeom>
          </p:spPr>
          <p:txBody>
            <a:bodyPr wrap="square">
              <a:spAutoFit/>
            </a:bodyPr>
            <a:lstStyle/>
            <a:p>
              <a:r>
                <a:rPr lang="en-GB" dirty="0"/>
                <a:t>What can you do as </a:t>
              </a:r>
              <a:r>
                <a:rPr lang="en-GB" dirty="0" smtClean="0"/>
                <a:t/>
              </a:r>
              <a:br>
                <a:rPr lang="en-GB" dirty="0" smtClean="0"/>
              </a:br>
              <a:r>
                <a:rPr lang="en-GB" dirty="0" smtClean="0"/>
                <a:t>an </a:t>
              </a:r>
              <a:r>
                <a:rPr lang="en-GB" dirty="0"/>
                <a:t>individual?</a:t>
              </a:r>
            </a:p>
          </p:txBody>
        </p:sp>
      </p:gr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r="6878" b="8001"/>
          <a:stretch/>
        </p:blipFill>
        <p:spPr>
          <a:xfrm>
            <a:off x="3564468" y="2304499"/>
            <a:ext cx="5130800" cy="4104768"/>
          </a:xfrm>
          <a:prstGeom prst="roundRect">
            <a:avLst>
              <a:gd name="adj" fmla="val 4960"/>
            </a:avLst>
          </a:prstGeom>
        </p:spPr>
      </p:pic>
      <p:grpSp>
        <p:nvGrpSpPr>
          <p:cNvPr id="16" name="Group 15"/>
          <p:cNvGrpSpPr/>
          <p:nvPr/>
        </p:nvGrpSpPr>
        <p:grpSpPr>
          <a:xfrm>
            <a:off x="734628" y="5317066"/>
            <a:ext cx="7960639" cy="728131"/>
            <a:chOff x="734628" y="5317066"/>
            <a:chExt cx="7960639" cy="728131"/>
          </a:xfrm>
        </p:grpSpPr>
        <p:sp>
          <p:nvSpPr>
            <p:cNvPr id="9" name="Rectangle 8"/>
            <p:cNvSpPr/>
            <p:nvPr/>
          </p:nvSpPr>
          <p:spPr>
            <a:xfrm>
              <a:off x="734628" y="5317066"/>
              <a:ext cx="7960639" cy="72813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95865" y="5350934"/>
              <a:ext cx="7696202" cy="646331"/>
            </a:xfrm>
            <a:prstGeom prst="rect">
              <a:avLst/>
            </a:prstGeom>
          </p:spPr>
          <p:txBody>
            <a:bodyPr wrap="square">
              <a:spAutoFit/>
            </a:bodyPr>
            <a:lstStyle/>
            <a:p>
              <a:r>
                <a:rPr lang="en-GB" dirty="0"/>
                <a:t>Remember that there is always something you can do to help if you are worried about anyone, including yourself, online.</a:t>
              </a:r>
            </a:p>
          </p:txBody>
        </p:sp>
      </p:grpSp>
    </p:spTree>
    <p:extLst>
      <p:ext uri="{BB962C8B-B14F-4D97-AF65-F5344CB8AC3E}">
        <p14:creationId xmlns:p14="http://schemas.microsoft.com/office/powerpoint/2010/main" val="20045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lef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ppt_w*1.125000"/>
                                          </p:val>
                                        </p:tav>
                                        <p:tav tm="100000">
                                          <p:val>
                                            <p:strVal val="#ppt_x"/>
                                          </p:val>
                                        </p:tav>
                                      </p:tavLst>
                                    </p:anim>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p:tgtEl>
                                          <p:spTgt spid="16"/>
                                        </p:tgtEl>
                                        <p:attrNameLst>
                                          <p:attrName>ppt_x</p:attrName>
                                        </p:attrNameLst>
                                      </p:cBhvr>
                                      <p:tavLst>
                                        <p:tav tm="0">
                                          <p:val>
                                            <p:strVal val="#ppt_x+#ppt_w*1.125000"/>
                                          </p:val>
                                        </p:tav>
                                        <p:tav tm="100000">
                                          <p:val>
                                            <p:strVal val="#ppt_x"/>
                                          </p:val>
                                        </p:tav>
                                      </p:tavLst>
                                    </p:anim>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7366960" cy="994306"/>
          </a:xfrm>
        </p:spPr>
        <p:txBody>
          <a:bodyPr/>
          <a:lstStyle/>
          <a:p>
            <a:r>
              <a:rPr lang="en-GB" dirty="0"/>
              <a:t>If You’re Worried….</a:t>
            </a:r>
          </a:p>
        </p:txBody>
      </p:sp>
      <p:pic>
        <p:nvPicPr>
          <p:cNvPr id="3"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4" name="Rectangle 3"/>
          <p:cNvSpPr/>
          <p:nvPr/>
        </p:nvSpPr>
        <p:spPr>
          <a:xfrm>
            <a:off x="880531" y="1430071"/>
            <a:ext cx="4881913" cy="646331"/>
          </a:xfrm>
          <a:prstGeom prst="rect">
            <a:avLst/>
          </a:prstGeom>
        </p:spPr>
        <p:txBody>
          <a:bodyPr wrap="square">
            <a:spAutoFit/>
          </a:bodyPr>
          <a:lstStyle/>
          <a:p>
            <a:r>
              <a:rPr lang="en-GB" dirty="0"/>
              <a:t>If you are worried about cyberbullying, there are lots of good sources of advice online:</a:t>
            </a:r>
          </a:p>
        </p:txBody>
      </p:sp>
      <p:sp>
        <p:nvSpPr>
          <p:cNvPr id="5" name="Rectangle 4"/>
          <p:cNvSpPr/>
          <p:nvPr/>
        </p:nvSpPr>
        <p:spPr>
          <a:xfrm>
            <a:off x="880532" y="2200563"/>
            <a:ext cx="5113867" cy="2585323"/>
          </a:xfrm>
          <a:prstGeom prst="rect">
            <a:avLst/>
          </a:prstGeom>
        </p:spPr>
        <p:txBody>
          <a:bodyPr wrap="square">
            <a:spAutoFit/>
          </a:bodyPr>
          <a:lstStyle/>
          <a:p>
            <a:pPr marL="285750" indent="-285750">
              <a:buFont typeface="Arial" panose="020B0604020202020204" pitchFamily="34" charset="0"/>
              <a:buChar char="•"/>
            </a:pPr>
            <a:r>
              <a:rPr lang="en-GB" dirty="0" smtClean="0">
                <a:hlinkClick r:id="rId3"/>
              </a:rPr>
              <a:t>www.childline.org.uk</a:t>
            </a:r>
            <a:r>
              <a:rPr lang="en-GB" dirty="0" smtClean="0"/>
              <a:t> </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hlinkClick r:id="rId4"/>
              </a:rPr>
              <a:t>www.thinkuknow.co.uk</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hlinkClick r:id="rId5"/>
              </a:rPr>
              <a:t>www.bullying.co.uk/cyberbullying </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hlinkClick r:id="rId6"/>
              </a:rPr>
              <a:t>www.safekids.com/tips-to-stop-cyberbullying</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hlinkClick r:id="rId7"/>
              </a:rPr>
              <a:t>www.childnet.com/young-people</a:t>
            </a:r>
            <a:r>
              <a:rPr lang="en-GB" dirty="0" smtClean="0"/>
              <a:t> </a:t>
            </a:r>
            <a:endParaRPr lang="en-GB" dirty="0"/>
          </a:p>
        </p:txBody>
      </p:sp>
      <p:grpSp>
        <p:nvGrpSpPr>
          <p:cNvPr id="6" name="Group 5"/>
          <p:cNvGrpSpPr/>
          <p:nvPr/>
        </p:nvGrpSpPr>
        <p:grpSpPr>
          <a:xfrm>
            <a:off x="769135" y="4942324"/>
            <a:ext cx="6123371" cy="1062303"/>
            <a:chOff x="769135" y="4942324"/>
            <a:chExt cx="6123371" cy="1062303"/>
          </a:xfrm>
        </p:grpSpPr>
        <p:sp>
          <p:nvSpPr>
            <p:cNvPr id="9" name="Rectangle 8"/>
            <p:cNvSpPr/>
            <p:nvPr/>
          </p:nvSpPr>
          <p:spPr>
            <a:xfrm>
              <a:off x="769135" y="4942324"/>
              <a:ext cx="6123371" cy="1062303"/>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80531" y="4997198"/>
              <a:ext cx="4572000" cy="923330"/>
            </a:xfrm>
            <a:prstGeom prst="rect">
              <a:avLst/>
            </a:prstGeom>
          </p:spPr>
          <p:txBody>
            <a:bodyPr>
              <a:spAutoFit/>
            </a:bodyPr>
            <a:lstStyle/>
            <a:p>
              <a:r>
                <a:rPr lang="en-GB" dirty="0"/>
                <a:t>If you want to talk to somebody about cyberbullying, then you can call </a:t>
              </a:r>
              <a:r>
                <a:rPr lang="en-GB" dirty="0" err="1"/>
                <a:t>Childline</a:t>
              </a:r>
              <a:r>
                <a:rPr lang="en-GB" dirty="0"/>
                <a:t> anytime, on 0800 1111</a:t>
              </a:r>
            </a:p>
          </p:txBody>
        </p:sp>
      </p:grpSp>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r="32225" b="3951"/>
          <a:stretch/>
        </p:blipFill>
        <p:spPr>
          <a:xfrm>
            <a:off x="5994399" y="2087888"/>
            <a:ext cx="2701027" cy="4321538"/>
          </a:xfrm>
          <a:prstGeom prst="rect">
            <a:avLst/>
          </a:prstGeom>
        </p:spPr>
      </p:pic>
    </p:spTree>
    <p:extLst>
      <p:ext uri="{BB962C8B-B14F-4D97-AF65-F5344CB8AC3E}">
        <p14:creationId xmlns:p14="http://schemas.microsoft.com/office/powerpoint/2010/main" val="149246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500"/>
                                        <p:tgtEl>
                                          <p:spTgt spid="5">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Effect transition="in" filter="fade">
                                      <p:cBhvr>
                                        <p:cTn id="23" dur="500"/>
                                        <p:tgtEl>
                                          <p:spTgt spid="5">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p:tgtEl>
                                          <p:spTgt spid="6"/>
                                        </p:tgtEl>
                                        <p:attrNameLst>
                                          <p:attrName>ppt_x</p:attrName>
                                        </p:attrNameLst>
                                      </p:cBhvr>
                                      <p:tavLst>
                                        <p:tav tm="0">
                                          <p:val>
                                            <p:strVal val="#ppt_x+#ppt_w*1.125000"/>
                                          </p:val>
                                        </p:tav>
                                        <p:tav tm="100000">
                                          <p:val>
                                            <p:strVal val="#ppt_x"/>
                                          </p:val>
                                        </p:tav>
                                      </p:tavLst>
                                    </p:anim>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GB" sz="3600" dirty="0"/>
              <a:t>What Do We Know?</a:t>
            </a:r>
          </a:p>
        </p:txBody>
      </p:sp>
      <p:pic>
        <p:nvPicPr>
          <p:cNvPr id="7"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775" t="12453" r="-2775" b="20476"/>
          <a:stretch/>
        </p:blipFill>
        <p:spPr>
          <a:xfrm>
            <a:off x="2852825" y="2441749"/>
            <a:ext cx="3428819" cy="3383337"/>
          </a:xfrm>
          <a:prstGeom prst="ellipse">
            <a:avLst/>
          </a:prstGeom>
          <a:ln w="38100">
            <a:solidFill>
              <a:schemeClr val="tx1"/>
            </a:solidFill>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5650" y="2891809"/>
            <a:ext cx="2731025" cy="2015065"/>
          </a:xfrm>
          <a:prstGeom prst="rect">
            <a:avLst/>
          </a:prstGeom>
        </p:spPr>
      </p:pic>
      <p:sp>
        <p:nvSpPr>
          <p:cNvPr id="11" name="Rectangle 10"/>
          <p:cNvSpPr/>
          <p:nvPr/>
        </p:nvSpPr>
        <p:spPr>
          <a:xfrm>
            <a:off x="910441" y="3031490"/>
            <a:ext cx="2045753" cy="369332"/>
          </a:xfrm>
          <a:prstGeom prst="rect">
            <a:avLst/>
          </a:prstGeom>
        </p:spPr>
        <p:txBody>
          <a:bodyPr wrap="none">
            <a:spAutoFit/>
          </a:bodyPr>
          <a:lstStyle/>
          <a:p>
            <a:r>
              <a:rPr lang="en-GB" b="1" dirty="0"/>
              <a:t>What is bullying?</a:t>
            </a:r>
          </a:p>
        </p:txBody>
      </p:sp>
      <p:sp>
        <p:nvSpPr>
          <p:cNvPr id="12" name="Rectangle 11"/>
          <p:cNvSpPr/>
          <p:nvPr/>
        </p:nvSpPr>
        <p:spPr>
          <a:xfrm>
            <a:off x="910442" y="3426223"/>
            <a:ext cx="2437652" cy="923330"/>
          </a:xfrm>
          <a:prstGeom prst="rect">
            <a:avLst/>
          </a:prstGeom>
        </p:spPr>
        <p:txBody>
          <a:bodyPr wrap="square">
            <a:spAutoFit/>
          </a:bodyPr>
          <a:lstStyle/>
          <a:p>
            <a:r>
              <a:rPr lang="en-GB" dirty="0"/>
              <a:t>Your answers might also include examples of types of bullying.</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30199" y="4158257"/>
            <a:ext cx="2889027" cy="833284"/>
          </a:xfrm>
          <a:prstGeom prst="rect">
            <a:avLst/>
          </a:prstGeom>
        </p:spPr>
      </p:pic>
      <p:sp>
        <p:nvSpPr>
          <p:cNvPr id="16" name="Rectangle 15"/>
          <p:cNvSpPr/>
          <p:nvPr/>
        </p:nvSpPr>
        <p:spPr>
          <a:xfrm>
            <a:off x="5190245" y="4312635"/>
            <a:ext cx="2618024" cy="369332"/>
          </a:xfrm>
          <a:prstGeom prst="rect">
            <a:avLst/>
          </a:prstGeom>
        </p:spPr>
        <p:txBody>
          <a:bodyPr wrap="none">
            <a:spAutoFit/>
          </a:bodyPr>
          <a:lstStyle/>
          <a:p>
            <a:r>
              <a:rPr lang="en-GB" b="1" dirty="0"/>
              <a:t>What is cyberbullying?</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3665219" y="1480821"/>
            <a:ext cx="5021581" cy="1207657"/>
            <a:chOff x="3665219" y="1480821"/>
            <a:chExt cx="5021581" cy="1207657"/>
          </a:xfrm>
        </p:grpSpPr>
        <p:sp>
          <p:nvSpPr>
            <p:cNvPr id="9" name="Rectangle 8"/>
            <p:cNvSpPr/>
            <p:nvPr/>
          </p:nvSpPr>
          <p:spPr>
            <a:xfrm>
              <a:off x="3665219" y="1480821"/>
              <a:ext cx="5021581" cy="120765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4191791" y="1505453"/>
              <a:ext cx="4339702" cy="1138773"/>
            </a:xfrm>
            <a:prstGeom prst="rect">
              <a:avLst/>
            </a:prstGeom>
          </p:spPr>
          <p:txBody>
            <a:bodyPr wrap="square">
              <a:spAutoFit/>
            </a:bodyPr>
            <a:lstStyle/>
            <a:p>
              <a:r>
                <a:rPr lang="en-GB" sz="1700" b="1" dirty="0"/>
                <a:t>Verbal bullying </a:t>
              </a:r>
              <a:endParaRPr lang="en-GB" sz="1700" b="1" dirty="0" smtClean="0"/>
            </a:p>
            <a:p>
              <a:r>
                <a:rPr lang="en-GB" sz="1700" dirty="0" smtClean="0"/>
                <a:t>This </a:t>
              </a:r>
              <a:r>
                <a:rPr lang="en-GB" sz="1700" dirty="0"/>
                <a:t>could be teasing, name-calling, making inappropriate comments, taunting or threatening to hurt someone.</a:t>
              </a:r>
            </a:p>
          </p:txBody>
        </p:sp>
      </p:grpSp>
      <p:grpSp>
        <p:nvGrpSpPr>
          <p:cNvPr id="24" name="Group 23"/>
          <p:cNvGrpSpPr/>
          <p:nvPr/>
        </p:nvGrpSpPr>
        <p:grpSpPr>
          <a:xfrm>
            <a:off x="3718560" y="3129060"/>
            <a:ext cx="4968240" cy="1201987"/>
            <a:chOff x="3718560" y="3129060"/>
            <a:chExt cx="4968240" cy="1201987"/>
          </a:xfrm>
        </p:grpSpPr>
        <p:sp>
          <p:nvSpPr>
            <p:cNvPr id="19" name="Rectangle 18"/>
            <p:cNvSpPr/>
            <p:nvPr/>
          </p:nvSpPr>
          <p:spPr>
            <a:xfrm>
              <a:off x="3718560" y="3129060"/>
              <a:ext cx="4968240" cy="120198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191791" y="3157965"/>
              <a:ext cx="4305300" cy="1138773"/>
            </a:xfrm>
            <a:prstGeom prst="rect">
              <a:avLst/>
            </a:prstGeom>
          </p:spPr>
          <p:txBody>
            <a:bodyPr wrap="square">
              <a:spAutoFit/>
            </a:bodyPr>
            <a:lstStyle/>
            <a:p>
              <a:r>
                <a:rPr lang="en-GB" sz="1700" b="1" dirty="0"/>
                <a:t>Social bullying </a:t>
              </a:r>
              <a:endParaRPr lang="en-GB" sz="1700" b="1" dirty="0" smtClean="0"/>
            </a:p>
            <a:p>
              <a:r>
                <a:rPr lang="en-GB" sz="1700" dirty="0" smtClean="0"/>
                <a:t>People </a:t>
              </a:r>
              <a:r>
                <a:rPr lang="en-GB" sz="1700" dirty="0"/>
                <a:t>not to be friends with the victim, spreading rumours, embarrassing someone in public on purpose.</a:t>
              </a:r>
            </a:p>
          </p:txBody>
        </p:sp>
      </p:grpSp>
      <p:grpSp>
        <p:nvGrpSpPr>
          <p:cNvPr id="25" name="Group 24"/>
          <p:cNvGrpSpPr/>
          <p:nvPr/>
        </p:nvGrpSpPr>
        <p:grpSpPr>
          <a:xfrm>
            <a:off x="3352800" y="4672642"/>
            <a:ext cx="5532120" cy="1411648"/>
            <a:chOff x="3352800" y="4672642"/>
            <a:chExt cx="5532120" cy="1411648"/>
          </a:xfrm>
        </p:grpSpPr>
        <p:sp>
          <p:nvSpPr>
            <p:cNvPr id="21" name="Rectangle 20"/>
            <p:cNvSpPr/>
            <p:nvPr/>
          </p:nvSpPr>
          <p:spPr>
            <a:xfrm>
              <a:off x="3352800" y="4672642"/>
              <a:ext cx="5334000" cy="141164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191791" y="4673803"/>
              <a:ext cx="4693129" cy="1400383"/>
            </a:xfrm>
            <a:prstGeom prst="rect">
              <a:avLst/>
            </a:prstGeom>
          </p:spPr>
          <p:txBody>
            <a:bodyPr wrap="square">
              <a:spAutoFit/>
            </a:bodyPr>
            <a:lstStyle/>
            <a:p>
              <a:r>
                <a:rPr lang="en-GB" sz="1700" b="1" dirty="0"/>
                <a:t>Physical bullying </a:t>
              </a:r>
              <a:endParaRPr lang="en-GB" sz="1700" b="1" dirty="0" smtClean="0"/>
            </a:p>
            <a:p>
              <a:r>
                <a:rPr lang="en-GB" sz="1700" dirty="0" smtClean="0"/>
                <a:t>Sometimes </a:t>
              </a:r>
              <a:r>
                <a:rPr lang="en-GB" sz="1700" dirty="0"/>
                <a:t>the most obvious kind of bullying, this could be: hitting; kicking; pinching; spitting; tripping or pushing; breaking someone’s belongings; making rude gestures.</a:t>
              </a:r>
            </a:p>
          </p:txBody>
        </p:sp>
      </p:grpSp>
      <p:sp>
        <p:nvSpPr>
          <p:cNvPr id="2" name="Title 1"/>
          <p:cNvSpPr>
            <a:spLocks noGrp="1"/>
          </p:cNvSpPr>
          <p:nvPr>
            <p:ph type="title"/>
          </p:nvPr>
        </p:nvSpPr>
        <p:spPr/>
        <p:txBody>
          <a:bodyPr/>
          <a:lstStyle/>
          <a:p>
            <a:r>
              <a:rPr lang="en-GB" dirty="0"/>
              <a:t>What Do We Know?</a:t>
            </a:r>
          </a:p>
        </p:txBody>
      </p:sp>
      <p:grpSp>
        <p:nvGrpSpPr>
          <p:cNvPr id="13" name="Group 12"/>
          <p:cNvGrpSpPr/>
          <p:nvPr/>
        </p:nvGrpSpPr>
        <p:grpSpPr>
          <a:xfrm>
            <a:off x="2756649" y="1392688"/>
            <a:ext cx="1412282" cy="1416063"/>
            <a:chOff x="3846309" y="1400308"/>
            <a:chExt cx="1412282" cy="1416063"/>
          </a:xfrm>
        </p:grpSpPr>
        <p:sp>
          <p:nvSpPr>
            <p:cNvPr id="10" name="Oval 9"/>
            <p:cNvSpPr/>
            <p:nvPr/>
          </p:nvSpPr>
          <p:spPr>
            <a:xfrm>
              <a:off x="3846309" y="1402198"/>
              <a:ext cx="1412282" cy="141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0149" t="-10591" r="-8650" b="739"/>
            <a:stretch/>
          </p:blipFill>
          <p:spPr>
            <a:xfrm>
              <a:off x="3846310" y="1400308"/>
              <a:ext cx="1412281" cy="1416063"/>
            </a:xfrm>
            <a:prstGeom prst="ellipse">
              <a:avLst/>
            </a:prstGeom>
            <a:ln w="12700">
              <a:solidFill>
                <a:schemeClr val="tx1"/>
              </a:solidFill>
            </a:ln>
          </p:spPr>
        </p:pic>
      </p:grpSp>
      <p:sp>
        <p:nvSpPr>
          <p:cNvPr id="6" name="Rectangle 5"/>
          <p:cNvSpPr/>
          <p:nvPr/>
        </p:nvSpPr>
        <p:spPr>
          <a:xfrm>
            <a:off x="471593" y="1400308"/>
            <a:ext cx="2316660" cy="353943"/>
          </a:xfrm>
          <a:prstGeom prst="rect">
            <a:avLst/>
          </a:prstGeom>
        </p:spPr>
        <p:txBody>
          <a:bodyPr wrap="none">
            <a:spAutoFit/>
          </a:bodyPr>
          <a:lstStyle/>
          <a:p>
            <a:r>
              <a:rPr lang="en-GB" sz="1700" dirty="0">
                <a:latin typeface="Twinkl SemiBold" pitchFamily="2" charset="0"/>
              </a:rPr>
              <a:t>So, what </a:t>
            </a:r>
            <a:r>
              <a:rPr lang="en-GB" sz="1700" i="1" dirty="0">
                <a:latin typeface="Twinkl SemiBold" pitchFamily="2" charset="0"/>
              </a:rPr>
              <a:t>is</a:t>
            </a:r>
            <a:r>
              <a:rPr lang="en-GB" sz="1700" dirty="0">
                <a:latin typeface="Twinkl SemiBold" pitchFamily="2" charset="0"/>
              </a:rPr>
              <a:t> bullying? </a:t>
            </a:r>
          </a:p>
        </p:txBody>
      </p:sp>
      <p:sp>
        <p:nvSpPr>
          <p:cNvPr id="7" name="Rectangle 6"/>
          <p:cNvSpPr/>
          <p:nvPr/>
        </p:nvSpPr>
        <p:spPr>
          <a:xfrm>
            <a:off x="471593" y="1837943"/>
            <a:ext cx="2353635" cy="2446824"/>
          </a:xfrm>
          <a:prstGeom prst="rect">
            <a:avLst/>
          </a:prstGeom>
        </p:spPr>
        <p:txBody>
          <a:bodyPr wrap="square">
            <a:spAutoFit/>
          </a:bodyPr>
          <a:lstStyle/>
          <a:p>
            <a:r>
              <a:rPr lang="en-GB" sz="1700" dirty="0"/>
              <a:t>Bullying is unwanted, aggressive or unpleasant behaviour towards someone which causes them any kind of harm. Usually, the behaviour is repeated over time, without provocation. </a:t>
            </a:r>
          </a:p>
        </p:txBody>
      </p:sp>
      <p:sp>
        <p:nvSpPr>
          <p:cNvPr id="8" name="Rectangle 7"/>
          <p:cNvSpPr/>
          <p:nvPr/>
        </p:nvSpPr>
        <p:spPr>
          <a:xfrm>
            <a:off x="471593" y="4364770"/>
            <a:ext cx="2256367" cy="877163"/>
          </a:xfrm>
          <a:prstGeom prst="rect">
            <a:avLst/>
          </a:prstGeom>
        </p:spPr>
        <p:txBody>
          <a:bodyPr wrap="square">
            <a:spAutoFit/>
          </a:bodyPr>
          <a:lstStyle/>
          <a:p>
            <a:r>
              <a:rPr lang="en-GB" sz="1700" dirty="0"/>
              <a:t>Which types of bullying might happen in person? </a:t>
            </a:r>
          </a:p>
        </p:txBody>
      </p:sp>
      <p:grpSp>
        <p:nvGrpSpPr>
          <p:cNvPr id="14" name="Group 13"/>
          <p:cNvGrpSpPr/>
          <p:nvPr/>
        </p:nvGrpSpPr>
        <p:grpSpPr>
          <a:xfrm>
            <a:off x="2756649" y="3035201"/>
            <a:ext cx="1412282" cy="1412282"/>
            <a:chOff x="3846309" y="3007103"/>
            <a:chExt cx="1412282" cy="1412282"/>
          </a:xfrm>
        </p:grpSpPr>
        <p:sp>
          <p:nvSpPr>
            <p:cNvPr id="11" name="Oval 10"/>
            <p:cNvSpPr/>
            <p:nvPr/>
          </p:nvSpPr>
          <p:spPr>
            <a:xfrm>
              <a:off x="3846309" y="3007103"/>
              <a:ext cx="1412282" cy="141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54" t="-10194" r="9870" b="2427"/>
            <a:stretch/>
          </p:blipFill>
          <p:spPr>
            <a:xfrm>
              <a:off x="3848891" y="3008394"/>
              <a:ext cx="1409700" cy="1409700"/>
            </a:xfrm>
            <a:prstGeom prst="ellipse">
              <a:avLst/>
            </a:prstGeom>
            <a:ln w="12700">
              <a:solidFill>
                <a:schemeClr val="tx1"/>
              </a:solidFill>
            </a:ln>
          </p:spPr>
        </p:pic>
      </p:grpSp>
      <p:grpSp>
        <p:nvGrpSpPr>
          <p:cNvPr id="15" name="Group 14"/>
          <p:cNvGrpSpPr/>
          <p:nvPr/>
        </p:nvGrpSpPr>
        <p:grpSpPr>
          <a:xfrm>
            <a:off x="2756649" y="4673933"/>
            <a:ext cx="1412282" cy="1412282"/>
            <a:chOff x="3846309" y="4605353"/>
            <a:chExt cx="1412282" cy="1412282"/>
          </a:xfrm>
        </p:grpSpPr>
        <p:sp>
          <p:nvSpPr>
            <p:cNvPr id="12" name="Oval 11"/>
            <p:cNvSpPr/>
            <p:nvPr/>
          </p:nvSpPr>
          <p:spPr>
            <a:xfrm>
              <a:off x="3846309" y="4605353"/>
              <a:ext cx="1412282" cy="141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896" t="-15693" r="4927" b="57333"/>
            <a:stretch/>
          </p:blipFill>
          <p:spPr>
            <a:xfrm>
              <a:off x="3852066" y="4610116"/>
              <a:ext cx="1406525" cy="1405594"/>
            </a:xfrm>
            <a:prstGeom prst="ellipse">
              <a:avLst/>
            </a:prstGeom>
            <a:ln w="12700">
              <a:solidFill>
                <a:schemeClr val="tx1"/>
              </a:solidFill>
            </a:ln>
          </p:spPr>
        </p:pic>
      </p:grpSp>
    </p:spTree>
    <p:extLst>
      <p:ext uri="{BB962C8B-B14F-4D97-AF65-F5344CB8AC3E}">
        <p14:creationId xmlns:p14="http://schemas.microsoft.com/office/powerpoint/2010/main" val="463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p:tgtEl>
                                          <p:spTgt spid="23"/>
                                        </p:tgtEl>
                                        <p:attrNameLst>
                                          <p:attrName>ppt_x</p:attrName>
                                        </p:attrNameLst>
                                      </p:cBhvr>
                                      <p:tavLst>
                                        <p:tav tm="0">
                                          <p:val>
                                            <p:strVal val="#ppt_x-#ppt_w*1.125000"/>
                                          </p:val>
                                        </p:tav>
                                        <p:tav tm="100000">
                                          <p:val>
                                            <p:strVal val="#ppt_x"/>
                                          </p:val>
                                        </p:tav>
                                      </p:tavLst>
                                    </p:anim>
                                    <p:animEffect transition="in" filter="wipe(righ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p:tgtEl>
                                          <p:spTgt spid="24"/>
                                        </p:tgtEl>
                                        <p:attrNameLst>
                                          <p:attrName>ppt_x</p:attrName>
                                        </p:attrNameLst>
                                      </p:cBhvr>
                                      <p:tavLst>
                                        <p:tav tm="0">
                                          <p:val>
                                            <p:strVal val="#ppt_x-#ppt_w*1.125000"/>
                                          </p:val>
                                        </p:tav>
                                        <p:tav tm="100000">
                                          <p:val>
                                            <p:strVal val="#ppt_x"/>
                                          </p:val>
                                        </p:tav>
                                      </p:tavLst>
                                    </p:anim>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500"/>
                            </p:stCondLst>
                            <p:childTnLst>
                              <p:par>
                                <p:cTn id="39" presetID="12" presetClass="entr" presetSubtype="8"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ppt_x</p:attrName>
                                        </p:attrNameLst>
                                      </p:cBhvr>
                                      <p:tavLst>
                                        <p:tav tm="0">
                                          <p:val>
                                            <p:strVal val="#ppt_x-#ppt_w*1.125000"/>
                                          </p:val>
                                        </p:tav>
                                        <p:tav tm="100000">
                                          <p:val>
                                            <p:strVal val="#ppt_x"/>
                                          </p:val>
                                        </p:tav>
                                      </p:tavLst>
                                    </p:anim>
                                    <p:animEffect transition="in" filter="wipe(right)">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44484" y="4232392"/>
            <a:ext cx="4269583" cy="76356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444484" y="5072714"/>
            <a:ext cx="4269583" cy="96773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444484" y="2598675"/>
            <a:ext cx="4269583" cy="131292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Cyberbullying</a:t>
            </a:r>
          </a:p>
        </p:txBody>
      </p:sp>
      <p:sp>
        <p:nvSpPr>
          <p:cNvPr id="3" name="Rectangle 2"/>
          <p:cNvSpPr/>
          <p:nvPr/>
        </p:nvSpPr>
        <p:spPr>
          <a:xfrm>
            <a:off x="795866" y="1473201"/>
            <a:ext cx="6951133" cy="369332"/>
          </a:xfrm>
          <a:prstGeom prst="rect">
            <a:avLst/>
          </a:prstGeom>
        </p:spPr>
        <p:txBody>
          <a:bodyPr wrap="square">
            <a:spAutoFit/>
          </a:bodyPr>
          <a:lstStyle/>
          <a:p>
            <a:r>
              <a:rPr lang="en-GB" dirty="0" smtClean="0"/>
              <a:t>What do </a:t>
            </a:r>
            <a:r>
              <a:rPr lang="en-GB" dirty="0"/>
              <a:t>you think </a:t>
            </a:r>
            <a:r>
              <a:rPr lang="en-GB" b="1" dirty="0"/>
              <a:t>cyberbullying</a:t>
            </a:r>
            <a:r>
              <a:rPr lang="en-GB" dirty="0"/>
              <a:t> </a:t>
            </a:r>
            <a:r>
              <a:rPr lang="en-GB" dirty="0" smtClean="0"/>
              <a:t>means</a:t>
            </a:r>
            <a:r>
              <a:rPr lang="en-GB" dirty="0"/>
              <a:t>?</a:t>
            </a:r>
            <a:endParaRPr lang="en-GB" dirty="0"/>
          </a:p>
        </p:txBody>
      </p:sp>
      <p:pic>
        <p:nvPicPr>
          <p:cNvPr id="4" name="Whole Clas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13" t="-7895" r="53647" b="1"/>
          <a:stretch/>
        </p:blipFill>
        <p:spPr>
          <a:xfrm>
            <a:off x="440267" y="2921000"/>
            <a:ext cx="2209800" cy="3488059"/>
          </a:xfrm>
          <a:prstGeom prst="roundRect">
            <a:avLst>
              <a:gd name="adj" fmla="val 8238"/>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9373" r="3145"/>
          <a:stretch/>
        </p:blipFill>
        <p:spPr>
          <a:xfrm>
            <a:off x="6485468" y="3176237"/>
            <a:ext cx="2218266" cy="3232822"/>
          </a:xfrm>
          <a:prstGeom prst="roundRect">
            <a:avLst>
              <a:gd name="adj" fmla="val 6743"/>
            </a:avLst>
          </a:prstGeom>
        </p:spPr>
      </p:pic>
      <p:sp>
        <p:nvSpPr>
          <p:cNvPr id="7" name="Rectangle 6"/>
          <p:cNvSpPr/>
          <p:nvPr/>
        </p:nvSpPr>
        <p:spPr>
          <a:xfrm>
            <a:off x="795866" y="2154355"/>
            <a:ext cx="3764172" cy="369332"/>
          </a:xfrm>
          <a:prstGeom prst="rect">
            <a:avLst/>
          </a:prstGeom>
        </p:spPr>
        <p:txBody>
          <a:bodyPr wrap="none">
            <a:spAutoFit/>
          </a:bodyPr>
          <a:lstStyle/>
          <a:p>
            <a:r>
              <a:rPr lang="en-GB" dirty="0"/>
              <a:t>One definition of </a:t>
            </a:r>
            <a:r>
              <a:rPr lang="en-GB" b="1" dirty="0"/>
              <a:t>cyberbullying </a:t>
            </a:r>
            <a:r>
              <a:rPr lang="en-GB" dirty="0"/>
              <a:t>is: </a:t>
            </a:r>
          </a:p>
        </p:txBody>
      </p:sp>
      <p:sp>
        <p:nvSpPr>
          <p:cNvPr id="8" name="Rectangle 7"/>
          <p:cNvSpPr/>
          <p:nvPr/>
        </p:nvSpPr>
        <p:spPr>
          <a:xfrm>
            <a:off x="2630753" y="2649477"/>
            <a:ext cx="3863183" cy="1200329"/>
          </a:xfrm>
          <a:prstGeom prst="rect">
            <a:avLst/>
          </a:prstGeom>
        </p:spPr>
        <p:txBody>
          <a:bodyPr wrap="square">
            <a:spAutoFit/>
          </a:bodyPr>
          <a:lstStyle/>
          <a:p>
            <a:pPr algn="ctr"/>
            <a:r>
              <a:rPr lang="en-GB" dirty="0"/>
              <a:t>the use of </a:t>
            </a:r>
            <a:r>
              <a:rPr lang="en-GB" b="1" dirty="0"/>
              <a:t>electronic</a:t>
            </a:r>
            <a:r>
              <a:rPr lang="en-GB" dirty="0"/>
              <a:t> communication to bully a person, typically by sending messages of an intimidating or threatening nature.</a:t>
            </a:r>
          </a:p>
        </p:txBody>
      </p:sp>
      <p:sp>
        <p:nvSpPr>
          <p:cNvPr id="11" name="Rectangle 10"/>
          <p:cNvSpPr/>
          <p:nvPr/>
        </p:nvSpPr>
        <p:spPr>
          <a:xfrm>
            <a:off x="2525512" y="4307285"/>
            <a:ext cx="4107525" cy="646331"/>
          </a:xfrm>
          <a:prstGeom prst="rect">
            <a:avLst/>
          </a:prstGeom>
        </p:spPr>
        <p:txBody>
          <a:bodyPr wrap="square">
            <a:spAutoFit/>
          </a:bodyPr>
          <a:lstStyle/>
          <a:p>
            <a:pPr algn="ctr"/>
            <a:r>
              <a:rPr lang="en-GB" dirty="0"/>
              <a:t>Can you think of any other examples of cyberbullying? </a:t>
            </a:r>
          </a:p>
        </p:txBody>
      </p:sp>
      <p:sp>
        <p:nvSpPr>
          <p:cNvPr id="12" name="Rectangle 11"/>
          <p:cNvSpPr/>
          <p:nvPr/>
        </p:nvSpPr>
        <p:spPr>
          <a:xfrm>
            <a:off x="2622877" y="5111852"/>
            <a:ext cx="3912793" cy="923330"/>
          </a:xfrm>
          <a:prstGeom prst="rect">
            <a:avLst/>
          </a:prstGeom>
        </p:spPr>
        <p:txBody>
          <a:bodyPr wrap="square">
            <a:spAutoFit/>
          </a:bodyPr>
          <a:lstStyle/>
          <a:p>
            <a:pPr algn="ctr"/>
            <a:r>
              <a:rPr lang="en-GB" dirty="0"/>
              <a:t>On which websites or platforms could you witness or experience cyberbullying?</a:t>
            </a:r>
          </a:p>
        </p:txBody>
      </p:sp>
    </p:spTree>
    <p:extLst>
      <p:ext uri="{BB962C8B-B14F-4D97-AF65-F5344CB8AC3E}">
        <p14:creationId xmlns:p14="http://schemas.microsoft.com/office/powerpoint/2010/main" val="240581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P spid="7" grpId="0"/>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7865535" cy="994306"/>
          </a:xfrm>
        </p:spPr>
        <p:txBody>
          <a:bodyPr/>
          <a:lstStyle/>
          <a:p>
            <a:r>
              <a:rPr lang="en-GB" dirty="0"/>
              <a:t>Bullying vs Cyberbullying</a:t>
            </a:r>
          </a:p>
        </p:txBody>
      </p:sp>
      <p:pic>
        <p:nvPicPr>
          <p:cNvPr id="3"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4" name="Rectangle 3"/>
          <p:cNvSpPr/>
          <p:nvPr/>
        </p:nvSpPr>
        <p:spPr>
          <a:xfrm>
            <a:off x="1346200" y="1473201"/>
            <a:ext cx="6112533" cy="923330"/>
          </a:xfrm>
          <a:prstGeom prst="rect">
            <a:avLst/>
          </a:prstGeom>
        </p:spPr>
        <p:txBody>
          <a:bodyPr wrap="square">
            <a:spAutoFit/>
          </a:bodyPr>
          <a:lstStyle/>
          <a:p>
            <a:r>
              <a:rPr lang="en-GB" dirty="0"/>
              <a:t>What are the similarities and differences between bullying in person and cyberbullying? Use the activity </a:t>
            </a:r>
            <a:r>
              <a:rPr lang="en-GB" dirty="0" smtClean="0"/>
              <a:t>sheet in the blog </a:t>
            </a:r>
            <a:r>
              <a:rPr lang="en-GB" dirty="0"/>
              <a:t>to record your answers.</a:t>
            </a:r>
          </a:p>
        </p:txBody>
      </p:sp>
      <p:grpSp>
        <p:nvGrpSpPr>
          <p:cNvPr id="10" name="Group 9"/>
          <p:cNvGrpSpPr/>
          <p:nvPr/>
        </p:nvGrpSpPr>
        <p:grpSpPr>
          <a:xfrm>
            <a:off x="1786468" y="2616200"/>
            <a:ext cx="6637866" cy="3175160"/>
            <a:chOff x="1786468" y="2616200"/>
            <a:chExt cx="6637866" cy="3175160"/>
          </a:xfrm>
        </p:grpSpPr>
        <p:sp>
          <p:nvSpPr>
            <p:cNvPr id="7" name="Rectangle 6"/>
            <p:cNvSpPr/>
            <p:nvPr/>
          </p:nvSpPr>
          <p:spPr>
            <a:xfrm>
              <a:off x="1786468" y="2616200"/>
              <a:ext cx="6637866" cy="317500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813" y="2725159"/>
              <a:ext cx="2095121" cy="2963582"/>
            </a:xfrm>
            <a:prstGeom prst="rect">
              <a:avLst/>
            </a:prstGeom>
            <a:effectLst>
              <a:outerShdw blurRad="50800" dist="25400" dir="13800000" algn="ctr" rotWithShape="0">
                <a:srgbClr val="000000">
                  <a:alpha val="43137"/>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8186"/>
            <a:stretch/>
          </p:blipFill>
          <p:spPr>
            <a:xfrm>
              <a:off x="4815982" y="2725160"/>
              <a:ext cx="3506751" cy="3066200"/>
            </a:xfrm>
            <a:prstGeom prst="rect">
              <a:avLst/>
            </a:prstGeom>
            <a:effectLst>
              <a:outerShdw blurRad="50800" dist="25400" dir="13800000" algn="ctr" rotWithShape="0">
                <a:srgbClr val="000000">
                  <a:alpha val="43137"/>
                </a:srgbClr>
              </a:outerShdw>
            </a:effectLst>
          </p:spPr>
        </p:pic>
      </p:gr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0073" t="1" b="30370"/>
          <a:stretch/>
        </p:blipFill>
        <p:spPr>
          <a:xfrm>
            <a:off x="439947" y="2551952"/>
            <a:ext cx="3802229" cy="3866101"/>
          </a:xfrm>
          <a:prstGeom prst="roundRect">
            <a:avLst>
              <a:gd name="adj" fmla="val 5323"/>
            </a:avLst>
          </a:prstGeom>
        </p:spPr>
      </p:pic>
    </p:spTree>
    <p:extLst>
      <p:ext uri="{BB962C8B-B14F-4D97-AF65-F5344CB8AC3E}">
        <p14:creationId xmlns:p14="http://schemas.microsoft.com/office/powerpoint/2010/main" val="41038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7075" t="-2826" r="-6237"/>
          <a:stretch/>
        </p:blipFill>
        <p:spPr>
          <a:xfrm flipH="1">
            <a:off x="4239345" y="2770396"/>
            <a:ext cx="4455922" cy="3637140"/>
          </a:xfrm>
          <a:prstGeom prst="roundRect">
            <a:avLst>
              <a:gd name="adj" fmla="val 4442"/>
            </a:avLst>
          </a:prstGeom>
        </p:spPr>
      </p:pic>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451" t="-2826" r="-6236"/>
          <a:stretch/>
        </p:blipFill>
        <p:spPr>
          <a:xfrm>
            <a:off x="440267" y="2770396"/>
            <a:ext cx="4438987" cy="3637140"/>
          </a:xfrm>
          <a:prstGeom prst="roundRect">
            <a:avLst>
              <a:gd name="adj" fmla="val 5606"/>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63601" y="799187"/>
            <a:ext cx="4325981" cy="6390013"/>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2161" b="70099"/>
          <a:stretch/>
        </p:blipFill>
        <p:spPr>
          <a:xfrm>
            <a:off x="161468" y="2856334"/>
            <a:ext cx="1700372" cy="1057663"/>
          </a:xfrm>
          <a:prstGeom prst="rect">
            <a:avLst/>
          </a:prstGeom>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r="62161" b="70099"/>
          <a:stretch/>
        </p:blipFill>
        <p:spPr>
          <a:xfrm flipH="1">
            <a:off x="7299393" y="2856334"/>
            <a:ext cx="1700372" cy="1057663"/>
          </a:xfrm>
          <a:prstGeom prst="rect">
            <a:avLst/>
          </a:prstGeom>
        </p:spPr>
      </p:pic>
      <p:pic>
        <p:nvPicPr>
          <p:cNvPr id="17" name="Whole Clas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18" name="Title 1"/>
          <p:cNvSpPr>
            <a:spLocks noGrp="1"/>
          </p:cNvSpPr>
          <p:nvPr>
            <p:ph type="title"/>
          </p:nvPr>
        </p:nvSpPr>
        <p:spPr>
          <a:xfrm>
            <a:off x="457199" y="478895"/>
            <a:ext cx="7848602" cy="994306"/>
          </a:xfrm>
        </p:spPr>
        <p:txBody>
          <a:bodyPr/>
          <a:lstStyle/>
          <a:p>
            <a:r>
              <a:rPr lang="en-GB" dirty="0"/>
              <a:t>Bullying vs Cyberbullying</a:t>
            </a:r>
          </a:p>
        </p:txBody>
      </p:sp>
      <p:grpSp>
        <p:nvGrpSpPr>
          <p:cNvPr id="28" name="Group 27"/>
          <p:cNvGrpSpPr/>
          <p:nvPr/>
        </p:nvGrpSpPr>
        <p:grpSpPr>
          <a:xfrm>
            <a:off x="2064608" y="2175748"/>
            <a:ext cx="2174737" cy="415648"/>
            <a:chOff x="2064608" y="2175748"/>
            <a:chExt cx="2174737" cy="415648"/>
          </a:xfrm>
        </p:grpSpPr>
        <p:sp>
          <p:nvSpPr>
            <p:cNvPr id="21" name="Rectangle 20"/>
            <p:cNvSpPr/>
            <p:nvPr/>
          </p:nvSpPr>
          <p:spPr>
            <a:xfrm>
              <a:off x="2064608" y="2175748"/>
              <a:ext cx="2174737" cy="415648"/>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108638" y="2205129"/>
              <a:ext cx="2117887" cy="369332"/>
            </a:xfrm>
            <a:prstGeom prst="rect">
              <a:avLst/>
            </a:prstGeom>
          </p:spPr>
          <p:txBody>
            <a:bodyPr wrap="none">
              <a:spAutoFit/>
            </a:bodyPr>
            <a:lstStyle/>
            <a:p>
              <a:r>
                <a:rPr lang="en-GB" b="1" dirty="0" smtClean="0"/>
                <a:t>Bullying in Person</a:t>
              </a:r>
              <a:endParaRPr lang="en-GB" b="1" dirty="0"/>
            </a:p>
          </p:txBody>
        </p:sp>
      </p:grpSp>
      <p:grpSp>
        <p:nvGrpSpPr>
          <p:cNvPr id="29" name="Group 28"/>
          <p:cNvGrpSpPr/>
          <p:nvPr/>
        </p:nvGrpSpPr>
        <p:grpSpPr>
          <a:xfrm>
            <a:off x="2080212" y="4133333"/>
            <a:ext cx="2174737" cy="415648"/>
            <a:chOff x="2080212" y="4133333"/>
            <a:chExt cx="2174737" cy="415648"/>
          </a:xfrm>
        </p:grpSpPr>
        <p:sp>
          <p:nvSpPr>
            <p:cNvPr id="22" name="Rectangle 21"/>
            <p:cNvSpPr/>
            <p:nvPr/>
          </p:nvSpPr>
          <p:spPr>
            <a:xfrm>
              <a:off x="2080212" y="4133333"/>
              <a:ext cx="2174737" cy="415648"/>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108638" y="4141800"/>
              <a:ext cx="1656223" cy="369332"/>
            </a:xfrm>
            <a:prstGeom prst="rect">
              <a:avLst/>
            </a:prstGeom>
          </p:spPr>
          <p:txBody>
            <a:bodyPr wrap="none">
              <a:spAutoFit/>
            </a:bodyPr>
            <a:lstStyle/>
            <a:p>
              <a:r>
                <a:rPr lang="en-GB" b="1" dirty="0"/>
                <a:t>Cyberbullying</a:t>
              </a:r>
            </a:p>
          </p:txBody>
        </p:sp>
      </p:grpSp>
      <p:sp>
        <p:nvSpPr>
          <p:cNvPr id="25" name="Rectangle 24"/>
          <p:cNvSpPr/>
          <p:nvPr/>
        </p:nvSpPr>
        <p:spPr>
          <a:xfrm>
            <a:off x="1460952" y="1356445"/>
            <a:ext cx="6019799" cy="369332"/>
          </a:xfrm>
          <a:prstGeom prst="rect">
            <a:avLst/>
          </a:prstGeom>
        </p:spPr>
        <p:txBody>
          <a:bodyPr wrap="square">
            <a:spAutoFit/>
          </a:bodyPr>
          <a:lstStyle/>
          <a:p>
            <a:r>
              <a:rPr lang="en-GB" dirty="0"/>
              <a:t>What similarities and differences did you come up with? </a:t>
            </a:r>
          </a:p>
        </p:txBody>
      </p:sp>
      <p:grpSp>
        <p:nvGrpSpPr>
          <p:cNvPr id="30" name="Group 29"/>
          <p:cNvGrpSpPr/>
          <p:nvPr/>
        </p:nvGrpSpPr>
        <p:grpSpPr>
          <a:xfrm>
            <a:off x="2069109" y="2679887"/>
            <a:ext cx="4853988" cy="825349"/>
            <a:chOff x="2077576" y="2688305"/>
            <a:chExt cx="4853988" cy="825349"/>
          </a:xfrm>
        </p:grpSpPr>
        <p:sp>
          <p:nvSpPr>
            <p:cNvPr id="23" name="Rectangle 22"/>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077576" y="2734781"/>
              <a:ext cx="4572000" cy="729430"/>
            </a:xfrm>
            <a:prstGeom prst="rect">
              <a:avLst/>
            </a:prstGeom>
          </p:spPr>
          <p:txBody>
            <a:bodyPr>
              <a:spAutoFit/>
            </a:bodyPr>
            <a:lstStyle/>
            <a:p>
              <a:pPr>
                <a:lnSpc>
                  <a:spcPct val="115000"/>
                </a:lnSpc>
                <a:spcAft>
                  <a:spcPts val="1000"/>
                </a:spcAft>
                <a:tabLst>
                  <a:tab pos="1128395" algn="l"/>
                </a:tabLst>
              </a:pPr>
              <a:r>
                <a:rPr lang="en-GB" kern="50" dirty="0">
                  <a:ea typeface="Calibri" panose="020F0502020204030204" pitchFamily="34" charset="0"/>
                  <a:cs typeface="Twinkl"/>
                </a:rPr>
                <a:t>The bullying happens verbally, socially or physically, usually at one particular place.</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31" name="Group 30"/>
          <p:cNvGrpSpPr/>
          <p:nvPr/>
        </p:nvGrpSpPr>
        <p:grpSpPr>
          <a:xfrm>
            <a:off x="2068938" y="4640530"/>
            <a:ext cx="4856335" cy="799707"/>
            <a:chOff x="2075229" y="4650618"/>
            <a:chExt cx="4856335" cy="799707"/>
          </a:xfrm>
        </p:grpSpPr>
        <p:sp>
          <p:nvSpPr>
            <p:cNvPr id="24" name="Rectangle 23"/>
            <p:cNvSpPr/>
            <p:nvPr/>
          </p:nvSpPr>
          <p:spPr>
            <a:xfrm>
              <a:off x="2077576" y="4650618"/>
              <a:ext cx="4853988" cy="79970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075229" y="4675669"/>
              <a:ext cx="4765838" cy="729430"/>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Can happen anywhere, anytime, even when the bully is not around.</a:t>
              </a:r>
            </a:p>
          </p:txBody>
        </p:sp>
      </p:grpSp>
      <p:grpSp>
        <p:nvGrpSpPr>
          <p:cNvPr id="32" name="Group 31"/>
          <p:cNvGrpSpPr/>
          <p:nvPr/>
        </p:nvGrpSpPr>
        <p:grpSpPr>
          <a:xfrm>
            <a:off x="2069109" y="2679887"/>
            <a:ext cx="4853988" cy="825349"/>
            <a:chOff x="2077576" y="2688305"/>
            <a:chExt cx="4853988" cy="825349"/>
          </a:xfrm>
        </p:grpSpPr>
        <p:sp>
          <p:nvSpPr>
            <p:cNvPr id="33" name="Rectangle 32"/>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2077576" y="2734781"/>
              <a:ext cx="4572000" cy="710003"/>
            </a:xfrm>
            <a:prstGeom prst="rect">
              <a:avLst/>
            </a:prstGeom>
          </p:spPr>
          <p:txBody>
            <a:bodyPr>
              <a:spAutoFit/>
            </a:bodyPr>
            <a:lstStyle/>
            <a:p>
              <a:pPr>
                <a:lnSpc>
                  <a:spcPct val="115000"/>
                </a:lnSpc>
                <a:spcAft>
                  <a:spcPts val="1000"/>
                </a:spcAft>
                <a:tabLst>
                  <a:tab pos="1128395" algn="l"/>
                </a:tabLst>
              </a:pPr>
              <a:r>
                <a:rPr lang="en-GB" kern="50" dirty="0">
                  <a:ea typeface="Calibri" panose="020F0502020204030204" pitchFamily="34" charset="0"/>
                  <a:cs typeface="Twinkl"/>
                </a:rPr>
                <a:t>The person can avoid the bully when they are away from that place.</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35" name="Group 34"/>
          <p:cNvGrpSpPr/>
          <p:nvPr/>
        </p:nvGrpSpPr>
        <p:grpSpPr>
          <a:xfrm>
            <a:off x="2068938" y="4640530"/>
            <a:ext cx="4856335" cy="799707"/>
            <a:chOff x="2075229" y="4650618"/>
            <a:chExt cx="4856335" cy="799707"/>
          </a:xfrm>
        </p:grpSpPr>
        <p:sp>
          <p:nvSpPr>
            <p:cNvPr id="36" name="Rectangle 35"/>
            <p:cNvSpPr/>
            <p:nvPr/>
          </p:nvSpPr>
          <p:spPr>
            <a:xfrm>
              <a:off x="2077576" y="4650618"/>
              <a:ext cx="4853988" cy="79970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2075229" y="4675669"/>
              <a:ext cx="4765838" cy="388953"/>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Hard to get away from, even at a safe place.</a:t>
              </a:r>
            </a:p>
          </p:txBody>
        </p:sp>
      </p:grpSp>
      <p:grpSp>
        <p:nvGrpSpPr>
          <p:cNvPr id="38" name="Group 37"/>
          <p:cNvGrpSpPr/>
          <p:nvPr/>
        </p:nvGrpSpPr>
        <p:grpSpPr>
          <a:xfrm>
            <a:off x="2069109" y="2679887"/>
            <a:ext cx="4853988" cy="825349"/>
            <a:chOff x="2077576" y="2688305"/>
            <a:chExt cx="4853988" cy="825349"/>
          </a:xfrm>
        </p:grpSpPr>
        <p:sp>
          <p:nvSpPr>
            <p:cNvPr id="39" name="Rectangle 38"/>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077576" y="2734781"/>
              <a:ext cx="4572000" cy="391454"/>
            </a:xfrm>
            <a:prstGeom prst="rect">
              <a:avLst/>
            </a:prstGeom>
          </p:spPr>
          <p:txBody>
            <a:bodyPr>
              <a:spAutoFit/>
            </a:bodyPr>
            <a:lstStyle/>
            <a:p>
              <a:pPr>
                <a:lnSpc>
                  <a:spcPct val="115000"/>
                </a:lnSpc>
                <a:spcAft>
                  <a:spcPts val="1000"/>
                </a:spcAft>
                <a:tabLst>
                  <a:tab pos="1128395" algn="l"/>
                </a:tabLst>
              </a:pPr>
              <a:r>
                <a:rPr lang="en-GB" kern="50" dirty="0">
                  <a:ea typeface="Calibri" panose="020F0502020204030204" pitchFamily="34" charset="0"/>
                  <a:cs typeface="Twinkl"/>
                </a:rPr>
                <a:t>The person usually knows who the bully is.</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41" name="Group 40"/>
          <p:cNvGrpSpPr/>
          <p:nvPr/>
        </p:nvGrpSpPr>
        <p:grpSpPr>
          <a:xfrm>
            <a:off x="2068938" y="4640530"/>
            <a:ext cx="4856335" cy="799707"/>
            <a:chOff x="2075229" y="4650618"/>
            <a:chExt cx="4856335" cy="799707"/>
          </a:xfrm>
        </p:grpSpPr>
        <p:sp>
          <p:nvSpPr>
            <p:cNvPr id="42" name="Rectangle 41"/>
            <p:cNvSpPr/>
            <p:nvPr/>
          </p:nvSpPr>
          <p:spPr>
            <a:xfrm>
              <a:off x="2077576" y="4650618"/>
              <a:ext cx="4853988" cy="79970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2075229" y="4675669"/>
              <a:ext cx="4765838" cy="388953"/>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The bully might choose to stay anonymous.</a:t>
              </a:r>
            </a:p>
          </p:txBody>
        </p:sp>
      </p:grpSp>
      <p:grpSp>
        <p:nvGrpSpPr>
          <p:cNvPr id="44" name="Group 43"/>
          <p:cNvGrpSpPr/>
          <p:nvPr/>
        </p:nvGrpSpPr>
        <p:grpSpPr>
          <a:xfrm>
            <a:off x="2069109" y="2679887"/>
            <a:ext cx="4853988" cy="825349"/>
            <a:chOff x="2077576" y="2688305"/>
            <a:chExt cx="4853988" cy="825349"/>
          </a:xfrm>
        </p:grpSpPr>
        <p:sp>
          <p:nvSpPr>
            <p:cNvPr id="45" name="Rectangle 44"/>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2077576" y="2734781"/>
              <a:ext cx="4572000" cy="710003"/>
            </a:xfrm>
            <a:prstGeom prst="rect">
              <a:avLst/>
            </a:prstGeom>
          </p:spPr>
          <p:txBody>
            <a:bodyPr>
              <a:spAutoFit/>
            </a:bodyPr>
            <a:lstStyle/>
            <a:p>
              <a:pPr>
                <a:lnSpc>
                  <a:spcPct val="115000"/>
                </a:lnSpc>
                <a:spcAft>
                  <a:spcPts val="1000"/>
                </a:spcAft>
                <a:tabLst>
                  <a:tab pos="1128395" algn="l"/>
                </a:tabLst>
              </a:pPr>
              <a:r>
                <a:rPr lang="en-GB" kern="50" dirty="0">
                  <a:ea typeface="Calibri" panose="020F0502020204030204" pitchFamily="34" charset="0"/>
                  <a:cs typeface="Twinkl"/>
                </a:rPr>
                <a:t>Other people at that place or in that group might know about the bullying.</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47" name="Group 46"/>
          <p:cNvGrpSpPr/>
          <p:nvPr/>
        </p:nvGrpSpPr>
        <p:grpSpPr>
          <a:xfrm>
            <a:off x="2068938" y="4640530"/>
            <a:ext cx="4856335" cy="799707"/>
            <a:chOff x="2075229" y="4650618"/>
            <a:chExt cx="4856335" cy="799707"/>
          </a:xfrm>
        </p:grpSpPr>
        <p:sp>
          <p:nvSpPr>
            <p:cNvPr id="48" name="Rectangle 47"/>
            <p:cNvSpPr/>
            <p:nvPr/>
          </p:nvSpPr>
          <p:spPr>
            <a:xfrm>
              <a:off x="2077576" y="4650618"/>
              <a:ext cx="4853988" cy="79970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075229" y="4675669"/>
              <a:ext cx="4765838" cy="707501"/>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Anyone, anywhere in the world might find out, or have it shared with them.</a:t>
              </a:r>
            </a:p>
          </p:txBody>
        </p:sp>
      </p:grpSp>
      <p:grpSp>
        <p:nvGrpSpPr>
          <p:cNvPr id="50" name="Group 49"/>
          <p:cNvGrpSpPr/>
          <p:nvPr/>
        </p:nvGrpSpPr>
        <p:grpSpPr>
          <a:xfrm>
            <a:off x="2069109" y="2679887"/>
            <a:ext cx="4853989" cy="825349"/>
            <a:chOff x="2077575" y="2688305"/>
            <a:chExt cx="4853989" cy="825349"/>
          </a:xfrm>
        </p:grpSpPr>
        <p:sp>
          <p:nvSpPr>
            <p:cNvPr id="51" name="Rectangle 50"/>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2077575" y="2734781"/>
              <a:ext cx="4715379" cy="729430"/>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Can have a long-lasting effect on the person being bullied.</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56" name="Group 55"/>
          <p:cNvGrpSpPr/>
          <p:nvPr/>
        </p:nvGrpSpPr>
        <p:grpSpPr>
          <a:xfrm>
            <a:off x="2099596" y="2679887"/>
            <a:ext cx="4853989" cy="825349"/>
            <a:chOff x="2077575" y="2688305"/>
            <a:chExt cx="4853989" cy="825349"/>
          </a:xfrm>
        </p:grpSpPr>
        <p:sp>
          <p:nvSpPr>
            <p:cNvPr id="57" name="Rectangle 56"/>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2077575" y="2734781"/>
              <a:ext cx="4576501" cy="729430"/>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The bully can see if the person gets upset or angry.</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59" name="Group 58"/>
          <p:cNvGrpSpPr/>
          <p:nvPr/>
        </p:nvGrpSpPr>
        <p:grpSpPr>
          <a:xfrm>
            <a:off x="2069108" y="4633398"/>
            <a:ext cx="4853989" cy="825349"/>
            <a:chOff x="2077575" y="2688305"/>
            <a:chExt cx="4853989" cy="825349"/>
          </a:xfrm>
        </p:grpSpPr>
        <p:sp>
          <p:nvSpPr>
            <p:cNvPr id="60" name="Rectangle 59"/>
            <p:cNvSpPr/>
            <p:nvPr/>
          </p:nvSpPr>
          <p:spPr>
            <a:xfrm>
              <a:off x="2080212" y="2688305"/>
              <a:ext cx="4851352" cy="825349"/>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p:cNvSpPr/>
            <p:nvPr/>
          </p:nvSpPr>
          <p:spPr>
            <a:xfrm>
              <a:off x="2077575" y="2734781"/>
              <a:ext cx="4715379" cy="729430"/>
            </a:xfrm>
            <a:prstGeom prst="rect">
              <a:avLst/>
            </a:prstGeom>
          </p:spPr>
          <p:txBody>
            <a:bodyPr wrap="square">
              <a:spAutoFit/>
            </a:bodyPr>
            <a:lstStyle/>
            <a:p>
              <a:pPr>
                <a:lnSpc>
                  <a:spcPct val="115000"/>
                </a:lnSpc>
                <a:spcAft>
                  <a:spcPts val="1000"/>
                </a:spcAft>
                <a:tabLst>
                  <a:tab pos="1128395" algn="l"/>
                </a:tabLst>
              </a:pPr>
              <a:r>
                <a:rPr lang="en-GB" kern="50" dirty="0">
                  <a:ea typeface="Calibri" panose="020F0502020204030204" pitchFamily="34" charset="0"/>
                  <a:cs typeface="Twinkl"/>
                </a:rPr>
                <a:t>Can have a long-lasting effect on the person being bullied.</a:t>
              </a:r>
              <a:endParaRPr lang="en-GB" sz="1200" kern="50" dirty="0">
                <a:latin typeface="Calibri" panose="020F0502020204030204" pitchFamily="34" charset="0"/>
                <a:ea typeface="Calibri" panose="020F0502020204030204" pitchFamily="34" charset="0"/>
                <a:cs typeface="Liberation Sans"/>
              </a:endParaRPr>
            </a:p>
          </p:txBody>
        </p:sp>
      </p:grpSp>
      <p:grpSp>
        <p:nvGrpSpPr>
          <p:cNvPr id="53" name="Group 52"/>
          <p:cNvGrpSpPr/>
          <p:nvPr/>
        </p:nvGrpSpPr>
        <p:grpSpPr>
          <a:xfrm>
            <a:off x="2065359" y="4631220"/>
            <a:ext cx="4856335" cy="1225380"/>
            <a:chOff x="2075229" y="4650618"/>
            <a:chExt cx="4856335" cy="1225380"/>
          </a:xfrm>
        </p:grpSpPr>
        <p:sp>
          <p:nvSpPr>
            <p:cNvPr id="54" name="Rectangle 53"/>
            <p:cNvSpPr/>
            <p:nvPr/>
          </p:nvSpPr>
          <p:spPr>
            <a:xfrm>
              <a:off x="2077576" y="4650618"/>
              <a:ext cx="4853988" cy="1202847"/>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2075229" y="4675669"/>
              <a:ext cx="4765838" cy="1200329"/>
            </a:xfrm>
            <a:prstGeom prst="rect">
              <a:avLst/>
            </a:prstGeom>
          </p:spPr>
          <p:txBody>
            <a:bodyPr wrap="square">
              <a:spAutoFit/>
            </a:bodyPr>
            <a:lstStyle/>
            <a:p>
              <a:pPr>
                <a:spcAft>
                  <a:spcPts val="1000"/>
                </a:spcAft>
                <a:tabLst>
                  <a:tab pos="1128395" algn="l"/>
                </a:tabLst>
              </a:pPr>
              <a:r>
                <a:rPr lang="en-GB" kern="50" dirty="0">
                  <a:ea typeface="Calibri" panose="020F0502020204030204" pitchFamily="34" charset="0"/>
                  <a:cs typeface="Twinkl"/>
                </a:rPr>
                <a:t>The bully cannot see the effect on the person and this means they are less likely to feel guilty. Other people can’t see that the victim is hurt, and they are less likely to intervene.</a:t>
              </a:r>
            </a:p>
          </p:txBody>
        </p:sp>
      </p:grpSp>
    </p:spTree>
    <p:extLst>
      <p:ext uri="{BB962C8B-B14F-4D97-AF65-F5344CB8AC3E}">
        <p14:creationId xmlns:p14="http://schemas.microsoft.com/office/powerpoint/2010/main" val="227424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p:tgtEl>
                                          <p:spTgt spid="28"/>
                                        </p:tgtEl>
                                        <p:attrNameLst>
                                          <p:attrName>ppt_y</p:attrName>
                                        </p:attrNameLst>
                                      </p:cBhvr>
                                      <p:tavLst>
                                        <p:tav tm="0">
                                          <p:val>
                                            <p:strVal val="#ppt_y+#ppt_h*1.125000"/>
                                          </p:val>
                                        </p:tav>
                                        <p:tav tm="100000">
                                          <p:val>
                                            <p:strVal val="#ppt_y"/>
                                          </p:val>
                                        </p:tav>
                                      </p:tavLst>
                                    </p:anim>
                                    <p:animEffect transition="in" filter="wipe(up)">
                                      <p:cBhvr>
                                        <p:cTn id="8" dur="500"/>
                                        <p:tgtEl>
                                          <p:spTgt spid="2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p:tgtEl>
                                          <p:spTgt spid="30"/>
                                        </p:tgtEl>
                                        <p:attrNameLst>
                                          <p:attrName>ppt_y</p:attrName>
                                        </p:attrNameLst>
                                      </p:cBhvr>
                                      <p:tavLst>
                                        <p:tav tm="0">
                                          <p:val>
                                            <p:strVal val="#ppt_y+#ppt_h*1.125000"/>
                                          </p:val>
                                        </p:tav>
                                        <p:tav tm="100000">
                                          <p:val>
                                            <p:strVal val="#ppt_y"/>
                                          </p:val>
                                        </p:tav>
                                      </p:tavLst>
                                    </p:anim>
                                    <p:animEffect transition="in" filter="wipe(up)">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p:tgtEl>
                                          <p:spTgt spid="29"/>
                                        </p:tgtEl>
                                        <p:attrNameLst>
                                          <p:attrName>ppt_y</p:attrName>
                                        </p:attrNameLst>
                                      </p:cBhvr>
                                      <p:tavLst>
                                        <p:tav tm="0">
                                          <p:val>
                                            <p:strVal val="#ppt_y+#ppt_h*1.125000"/>
                                          </p:val>
                                        </p:tav>
                                        <p:tav tm="100000">
                                          <p:val>
                                            <p:strVal val="#ppt_y"/>
                                          </p:val>
                                        </p:tav>
                                      </p:tavLst>
                                    </p:anim>
                                    <p:animEffect transition="in" filter="wipe(up)">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p:tgtEl>
                                          <p:spTgt spid="31"/>
                                        </p:tgtEl>
                                        <p:attrNameLst>
                                          <p:attrName>ppt_y</p:attrName>
                                        </p:attrNameLst>
                                      </p:cBhvr>
                                      <p:tavLst>
                                        <p:tav tm="0">
                                          <p:val>
                                            <p:strVal val="#ppt_y+#ppt_h*1.125000"/>
                                          </p:val>
                                        </p:tav>
                                        <p:tav tm="100000">
                                          <p:val>
                                            <p:strVal val="#ppt_y"/>
                                          </p:val>
                                        </p:tav>
                                      </p:tavLst>
                                    </p:anim>
                                    <p:animEffect transition="in" filter="wipe(up)">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par>
                                <p:cTn id="56" presetID="10"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500"/>
                                        <p:tgtEl>
                                          <p:spTgt spid="5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94268" y="2794730"/>
            <a:ext cx="3708400" cy="958920"/>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694268" y="1652726"/>
            <a:ext cx="7103532" cy="900595"/>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3471" b="19841"/>
          <a:stretch/>
        </p:blipFill>
        <p:spPr>
          <a:xfrm flipH="1">
            <a:off x="3483499" y="2547652"/>
            <a:ext cx="5211768" cy="3861615"/>
          </a:xfrm>
          <a:prstGeom prst="roundRect">
            <a:avLst>
              <a:gd name="adj" fmla="val 4397"/>
            </a:avLst>
          </a:prstGeom>
        </p:spPr>
      </p:pic>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4" name="Rectangle 3"/>
          <p:cNvSpPr/>
          <p:nvPr/>
        </p:nvSpPr>
        <p:spPr>
          <a:xfrm>
            <a:off x="771784" y="1671529"/>
            <a:ext cx="7026016" cy="923330"/>
          </a:xfrm>
          <a:prstGeom prst="rect">
            <a:avLst/>
          </a:prstGeom>
        </p:spPr>
        <p:txBody>
          <a:bodyPr wrap="square">
            <a:spAutoFit/>
          </a:bodyPr>
          <a:lstStyle/>
          <a:p>
            <a:r>
              <a:rPr lang="en-GB" dirty="0" smtClean="0"/>
              <a:t>Look at </a:t>
            </a:r>
            <a:r>
              <a:rPr lang="en-GB" dirty="0"/>
              <a:t>the scenario </a:t>
            </a:r>
            <a:r>
              <a:rPr lang="en-GB" dirty="0" smtClean="0"/>
              <a:t>cards </a:t>
            </a:r>
            <a:r>
              <a:rPr lang="en-GB" dirty="0"/>
              <a:t>on </a:t>
            </a:r>
            <a:r>
              <a:rPr lang="en-GB" dirty="0" smtClean="0"/>
              <a:t>the following slides and think about how </a:t>
            </a:r>
            <a:r>
              <a:rPr lang="en-GB" dirty="0"/>
              <a:t>you think each person should deal with a cyberbullying dilemma.</a:t>
            </a:r>
          </a:p>
        </p:txBody>
      </p:sp>
      <p:sp>
        <p:nvSpPr>
          <p:cNvPr id="5" name="Rectangle 4"/>
          <p:cNvSpPr/>
          <p:nvPr/>
        </p:nvSpPr>
        <p:spPr>
          <a:xfrm>
            <a:off x="771785" y="2830320"/>
            <a:ext cx="3046682" cy="646331"/>
          </a:xfrm>
          <a:prstGeom prst="rect">
            <a:avLst/>
          </a:prstGeom>
        </p:spPr>
        <p:txBody>
          <a:bodyPr wrap="square">
            <a:spAutoFit/>
          </a:bodyPr>
          <a:lstStyle/>
          <a:p>
            <a:r>
              <a:rPr lang="en-GB" dirty="0"/>
              <a:t>You can give more than one </a:t>
            </a:r>
            <a:r>
              <a:rPr lang="en-GB" dirty="0" smtClean="0"/>
              <a:t>answer.</a:t>
            </a:r>
            <a:endParaRPr lang="en-GB" dirty="0"/>
          </a:p>
        </p:txBody>
      </p:sp>
    </p:spTree>
    <p:extLst>
      <p:ext uri="{BB962C8B-B14F-4D97-AF65-F5344CB8AC3E}">
        <p14:creationId xmlns:p14="http://schemas.microsoft.com/office/powerpoint/2010/main" val="389425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8133" y="3365603"/>
            <a:ext cx="3937000" cy="2928392"/>
            <a:chOff x="728133" y="3365603"/>
            <a:chExt cx="3937000" cy="2928392"/>
          </a:xfrm>
        </p:grpSpPr>
        <p:sp>
          <p:nvSpPr>
            <p:cNvPr id="7" name="Rectangle 6"/>
            <p:cNvSpPr/>
            <p:nvPr/>
          </p:nvSpPr>
          <p:spPr>
            <a:xfrm>
              <a:off x="728133" y="3365603"/>
              <a:ext cx="3937000" cy="292839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2799" y="3431673"/>
              <a:ext cx="3200402" cy="2862322"/>
            </a:xfrm>
            <a:prstGeom prst="rect">
              <a:avLst/>
            </a:prstGeom>
          </p:spPr>
          <p:txBody>
            <a:bodyPr wrap="square">
              <a:spAutoFit/>
            </a:bodyPr>
            <a:lstStyle/>
            <a:p>
              <a:pPr marL="285750" indent="-285750">
                <a:buFont typeface="Arial" panose="020B0604020202020204" pitchFamily="34" charset="0"/>
                <a:buChar char="•"/>
              </a:pPr>
              <a:r>
                <a:rPr lang="en-GB" dirty="0"/>
                <a:t>He could tell an adult whom he trusts.</a:t>
              </a:r>
            </a:p>
            <a:p>
              <a:pPr marL="285750" indent="-285750">
                <a:buFont typeface="Arial" panose="020B0604020202020204" pitchFamily="34" charset="0"/>
                <a:buChar char="•"/>
              </a:pPr>
              <a:r>
                <a:rPr lang="en-GB" dirty="0"/>
                <a:t>He could report the comments anonymously on the site himself.</a:t>
              </a:r>
            </a:p>
            <a:p>
              <a:pPr marL="285750" indent="-285750">
                <a:buFont typeface="Arial" panose="020B0604020202020204" pitchFamily="34" charset="0"/>
                <a:buChar char="•"/>
              </a:pPr>
              <a:r>
                <a:rPr lang="en-GB" dirty="0"/>
                <a:t>He could report the bullies to school so that they can deal with those involved.</a:t>
              </a:r>
            </a:p>
            <a:p>
              <a:pPr marL="285750" indent="-285750">
                <a:buFont typeface="Arial" panose="020B0604020202020204" pitchFamily="34" charset="0"/>
                <a:buChar char="•"/>
              </a:pPr>
              <a:r>
                <a:rPr lang="en-GB" dirty="0"/>
                <a:t>He could block the bullies on the site.</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73201"/>
            <a:ext cx="7949140" cy="1200329"/>
          </a:xfrm>
          <a:prstGeom prst="rect">
            <a:avLst/>
          </a:prstGeom>
        </p:spPr>
        <p:txBody>
          <a:bodyPr wrap="square">
            <a:spAutoFit/>
          </a:bodyPr>
          <a:lstStyle/>
          <a:p>
            <a:r>
              <a:rPr lang="en-GB" dirty="0"/>
              <a:t>Tom has a social media profile, and likes to post photographs of his hobbies. Some children at his school have started to comment underneath the photos using rude language and making nasty remarks. Tom’s parents don’t use social media and don’t understand when he tries to explain.</a:t>
            </a:r>
          </a:p>
        </p:txBody>
      </p:sp>
      <p:sp>
        <p:nvSpPr>
          <p:cNvPr id="6" name="Rectangle 5"/>
          <p:cNvSpPr/>
          <p:nvPr/>
        </p:nvSpPr>
        <p:spPr>
          <a:xfrm>
            <a:off x="728133" y="2807563"/>
            <a:ext cx="2425664" cy="369332"/>
          </a:xfrm>
          <a:prstGeom prst="rect">
            <a:avLst/>
          </a:prstGeom>
        </p:spPr>
        <p:txBody>
          <a:bodyPr wrap="none">
            <a:spAutoFit/>
          </a:bodyPr>
          <a:lstStyle/>
          <a:p>
            <a:r>
              <a:rPr lang="en-GB" dirty="0"/>
              <a:t>What should Tom do?</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 r="6878" b="8001"/>
          <a:stretch/>
        </p:blipFill>
        <p:spPr>
          <a:xfrm>
            <a:off x="3937000" y="2602534"/>
            <a:ext cx="4758267" cy="3806733"/>
          </a:xfrm>
          <a:prstGeom prst="roundRect">
            <a:avLst>
              <a:gd name="adj" fmla="val 4960"/>
            </a:avLst>
          </a:prstGeom>
        </p:spPr>
      </p:pic>
      <p:grpSp>
        <p:nvGrpSpPr>
          <p:cNvPr id="12" name="Group 11"/>
          <p:cNvGrpSpPr/>
          <p:nvPr/>
        </p:nvGrpSpPr>
        <p:grpSpPr>
          <a:xfrm>
            <a:off x="4567235" y="5388064"/>
            <a:ext cx="4128032" cy="724868"/>
            <a:chOff x="4567235" y="5388064"/>
            <a:chExt cx="4128032" cy="724868"/>
          </a:xfrm>
        </p:grpSpPr>
        <p:sp>
          <p:nvSpPr>
            <p:cNvPr id="9" name="Rectangle 8"/>
            <p:cNvSpPr/>
            <p:nvPr/>
          </p:nvSpPr>
          <p:spPr>
            <a:xfrm>
              <a:off x="4567235" y="5388064"/>
              <a:ext cx="4128032" cy="724868"/>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665133" y="5413465"/>
              <a:ext cx="3826934" cy="646331"/>
            </a:xfrm>
            <a:prstGeom prst="rect">
              <a:avLst/>
            </a:prstGeom>
          </p:spPr>
          <p:txBody>
            <a:bodyPr wrap="square">
              <a:spAutoFit/>
            </a:bodyPr>
            <a:lstStyle/>
            <a:p>
              <a:r>
                <a:rPr lang="en-GB" dirty="0"/>
                <a:t>Is there anything you think that Tom should definitely </a:t>
              </a:r>
              <a:r>
                <a:rPr lang="en-GB" b="1" dirty="0"/>
                <a:t>not</a:t>
              </a:r>
              <a:r>
                <a:rPr lang="en-GB" dirty="0"/>
                <a:t> do?</a:t>
              </a:r>
            </a:p>
          </p:txBody>
        </p:sp>
      </p:grpSp>
    </p:spTree>
    <p:extLst>
      <p:ext uri="{BB962C8B-B14F-4D97-AF65-F5344CB8AC3E}">
        <p14:creationId xmlns:p14="http://schemas.microsoft.com/office/powerpoint/2010/main" val="270874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8133" y="3258160"/>
            <a:ext cx="5181600" cy="2928392"/>
            <a:chOff x="728133" y="3365603"/>
            <a:chExt cx="5181600" cy="2928392"/>
          </a:xfrm>
        </p:grpSpPr>
        <p:sp>
          <p:nvSpPr>
            <p:cNvPr id="7" name="Rectangle 6"/>
            <p:cNvSpPr/>
            <p:nvPr/>
          </p:nvSpPr>
          <p:spPr>
            <a:xfrm>
              <a:off x="728133" y="3365603"/>
              <a:ext cx="5181600" cy="292839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812798" y="3431673"/>
              <a:ext cx="4394201" cy="2862322"/>
            </a:xfrm>
            <a:prstGeom prst="rect">
              <a:avLst/>
            </a:prstGeom>
          </p:spPr>
          <p:txBody>
            <a:bodyPr wrap="square">
              <a:spAutoFit/>
            </a:bodyPr>
            <a:lstStyle/>
            <a:p>
              <a:pPr marL="285750" indent="-285750">
                <a:buFont typeface="Arial" panose="020B0604020202020204" pitchFamily="34" charset="0"/>
                <a:buChar char="•"/>
              </a:pPr>
              <a:r>
                <a:rPr lang="en-GB" dirty="0"/>
                <a:t>She could tell an adult whom </a:t>
              </a:r>
              <a:r>
                <a:rPr lang="en-GB" dirty="0" smtClean="0"/>
                <a:t/>
              </a:r>
              <a:br>
                <a:rPr lang="en-GB" dirty="0" smtClean="0"/>
              </a:br>
              <a:r>
                <a:rPr lang="en-GB" dirty="0" smtClean="0"/>
                <a:t>she </a:t>
              </a:r>
              <a:r>
                <a:rPr lang="en-GB" dirty="0"/>
                <a:t>trusts.</a:t>
              </a:r>
            </a:p>
            <a:p>
              <a:pPr marL="285750" indent="-285750">
                <a:buFont typeface="Arial" panose="020B0604020202020204" pitchFamily="34" charset="0"/>
                <a:buChar char="•"/>
              </a:pPr>
              <a:r>
                <a:rPr lang="en-GB" dirty="0"/>
                <a:t>She could ask the players to stop using the language, and if they don’t, she could report the players to the game administrators, who will punish them or stop them from playing.</a:t>
              </a:r>
            </a:p>
            <a:p>
              <a:pPr marL="285750" indent="-285750">
                <a:buFont typeface="Arial" panose="020B0604020202020204" pitchFamily="34" charset="0"/>
                <a:buChar char="•"/>
              </a:pPr>
              <a:r>
                <a:rPr lang="en-GB" dirty="0"/>
                <a:t>She could ask her friends to play without the bullies or to play a different game.</a:t>
              </a:r>
            </a:p>
          </p:txBody>
        </p:sp>
      </p:gr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5" name="Rectangle 4"/>
          <p:cNvSpPr/>
          <p:nvPr/>
        </p:nvSpPr>
        <p:spPr>
          <a:xfrm>
            <a:off x="728133" y="1473201"/>
            <a:ext cx="7763934" cy="1200329"/>
          </a:xfrm>
          <a:prstGeom prst="rect">
            <a:avLst/>
          </a:prstGeom>
        </p:spPr>
        <p:txBody>
          <a:bodyPr wrap="square">
            <a:spAutoFit/>
          </a:bodyPr>
          <a:lstStyle/>
          <a:p>
            <a:r>
              <a:rPr lang="en-GB" dirty="0"/>
              <a:t>Ellie plays video games at home over the internet, using her games console and a headset. She plays with some of her classmates, but there are other players in the game who use very inappropriate language and make her feel uncomfortable.</a:t>
            </a:r>
          </a:p>
        </p:txBody>
      </p:sp>
      <p:sp>
        <p:nvSpPr>
          <p:cNvPr id="6" name="Rectangle 5"/>
          <p:cNvSpPr/>
          <p:nvPr/>
        </p:nvSpPr>
        <p:spPr>
          <a:xfrm>
            <a:off x="728133" y="2748294"/>
            <a:ext cx="2318263" cy="369332"/>
          </a:xfrm>
          <a:prstGeom prst="rect">
            <a:avLst/>
          </a:prstGeom>
        </p:spPr>
        <p:txBody>
          <a:bodyPr wrap="none">
            <a:spAutoFit/>
          </a:bodyPr>
          <a:lstStyle/>
          <a:p>
            <a:r>
              <a:rPr lang="en-GB" dirty="0"/>
              <a:t>What should she do?</a:t>
            </a: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5781" b="2804"/>
          <a:stretch/>
        </p:blipFill>
        <p:spPr>
          <a:xfrm flipH="1">
            <a:off x="4995330" y="2815986"/>
            <a:ext cx="3699935" cy="3593281"/>
          </a:xfrm>
          <a:prstGeom prst="rect">
            <a:avLst/>
          </a:prstGeom>
        </p:spPr>
      </p:pic>
      <p:grpSp>
        <p:nvGrpSpPr>
          <p:cNvPr id="12" name="Group 11"/>
          <p:cNvGrpSpPr/>
          <p:nvPr/>
        </p:nvGrpSpPr>
        <p:grpSpPr>
          <a:xfrm>
            <a:off x="5909733" y="5083267"/>
            <a:ext cx="2785534" cy="978866"/>
            <a:chOff x="4665133" y="5388064"/>
            <a:chExt cx="4030134" cy="978866"/>
          </a:xfrm>
        </p:grpSpPr>
        <p:sp>
          <p:nvSpPr>
            <p:cNvPr id="9" name="Rectangle 8"/>
            <p:cNvSpPr/>
            <p:nvPr/>
          </p:nvSpPr>
          <p:spPr>
            <a:xfrm>
              <a:off x="4665133" y="5388064"/>
              <a:ext cx="4030134" cy="978866"/>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842937" y="5413465"/>
              <a:ext cx="3826934" cy="646331"/>
            </a:xfrm>
            <a:prstGeom prst="rect">
              <a:avLst/>
            </a:prstGeom>
          </p:spPr>
          <p:txBody>
            <a:bodyPr wrap="square">
              <a:spAutoFit/>
            </a:bodyPr>
            <a:lstStyle/>
            <a:p>
              <a:r>
                <a:rPr lang="en-GB" dirty="0"/>
                <a:t>Is there anything you think that </a:t>
              </a:r>
              <a:r>
                <a:rPr lang="en-GB" dirty="0" smtClean="0"/>
                <a:t>Ellie </a:t>
              </a:r>
              <a:r>
                <a:rPr lang="en-GB" dirty="0"/>
                <a:t>should definitely </a:t>
              </a:r>
              <a:r>
                <a:rPr lang="en-GB" b="1" dirty="0"/>
                <a:t>not</a:t>
              </a:r>
              <a:r>
                <a:rPr lang="en-GB" dirty="0"/>
                <a:t> do?</a:t>
              </a:r>
            </a:p>
          </p:txBody>
        </p:sp>
      </p:grpSp>
    </p:spTree>
    <p:extLst>
      <p:ext uri="{BB962C8B-B14F-4D97-AF65-F5344CB8AC3E}">
        <p14:creationId xmlns:p14="http://schemas.microsoft.com/office/powerpoint/2010/main" val="29117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 id="{1A02F134-1E0F-46F1-8366-AE0E981ECB8A}" vid="{21996438-2B25-4C91-8451-190E7D1A2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270</TotalTime>
  <Words>1234</Words>
  <Application>Microsoft Office PowerPoint</Application>
  <PresentationFormat>On-screen Show (4:3)</PresentationFormat>
  <Paragraphs>104</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Sassoon Infant Rg</vt:lpstr>
      <vt:lpstr>Liberation Sans</vt:lpstr>
      <vt:lpstr>Twinkl SemiBold</vt:lpstr>
      <vt:lpstr>Calibri</vt:lpstr>
      <vt:lpstr>Twinkl</vt:lpstr>
      <vt:lpstr>Arial</vt:lpstr>
      <vt:lpstr>Office Theme</vt:lpstr>
      <vt:lpstr>PowerPoint Presentation</vt:lpstr>
      <vt:lpstr>What Do We Know?</vt:lpstr>
      <vt:lpstr>What Do We Know?</vt:lpstr>
      <vt:lpstr>Cyberbullying</vt:lpstr>
      <vt:lpstr>Bullying vs Cyberbullying</vt:lpstr>
      <vt:lpstr>Bullying vs Cyberbullying</vt:lpstr>
      <vt:lpstr>What Would You Do?</vt:lpstr>
      <vt:lpstr>What Would You Do?</vt:lpstr>
      <vt:lpstr>What Would You Do?</vt:lpstr>
      <vt:lpstr>What Would You Do?</vt:lpstr>
      <vt:lpstr>What Would You Do?</vt:lpstr>
      <vt:lpstr>What Would You Do?</vt:lpstr>
      <vt:lpstr>What Would You Do?</vt:lpstr>
      <vt:lpstr>Reflection</vt:lpstr>
      <vt:lpstr>If You’re Worried….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Gemma Kinsella</cp:lastModifiedBy>
  <cp:revision>24</cp:revision>
  <dcterms:created xsi:type="dcterms:W3CDTF">2018-01-19T16:01:01Z</dcterms:created>
  <dcterms:modified xsi:type="dcterms:W3CDTF">2020-06-18T16:57:43Z</dcterms:modified>
</cp:coreProperties>
</file>