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3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8659-C8D7-BC45-A94C-FE35201237A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culturalinstitute/beta/search?q=post-impressionism" TargetMode="External"/><Relationship Id="rId5" Type="http://schemas.openxmlformats.org/officeDocument/2006/relationships/hyperlink" Target="https://www.google.com/culturalinstitute/beta/search?q" TargetMode="External"/><Relationship Id="rId4" Type="http://schemas.openxmlformats.org/officeDocument/2006/relationships/hyperlink" Target="https://www.google.com/culturalinstitute/beta/entity/m03xj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95FB1-EF7A-D041-8917-7F64B89DBA0B}"/>
              </a:ext>
            </a:extLst>
          </p:cNvPr>
          <p:cNvSpPr txBox="1"/>
          <p:nvPr/>
        </p:nvSpPr>
        <p:spPr>
          <a:xfrm>
            <a:off x="2986390" y="2159540"/>
            <a:ext cx="467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Impressionism</a:t>
            </a:r>
            <a:endParaRPr lang="en-US" sz="4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57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118">
            <a:extLst>
              <a:ext uri="{FF2B5EF4-FFF2-40B4-BE49-F238E27FC236}">
                <a16:creationId xmlns:a16="http://schemas.microsoft.com/office/drawing/2014/main" id="{70AB5A9A-749D-6849-852C-1BB1A0CB61EF}"/>
              </a:ext>
            </a:extLst>
          </p:cNvPr>
          <p:cNvSpPr txBox="1">
            <a:spLocks/>
          </p:cNvSpPr>
          <p:nvPr/>
        </p:nvSpPr>
        <p:spPr>
          <a:xfrm>
            <a:off x="884865" y="5767611"/>
            <a:ext cx="8229600" cy="603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Detail - A Sunday on La Grande Jatte, Georges Seurat 1884-1886</a:t>
            </a:r>
            <a:br>
              <a:rPr lang="en-US" sz="200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</a:br>
            <a:endParaRPr lang="en-US" sz="200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8D37E-83C9-F344-AB2C-E04C9B9AF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52" y="957263"/>
            <a:ext cx="813302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131">
            <a:extLst>
              <a:ext uri="{FF2B5EF4-FFF2-40B4-BE49-F238E27FC236}">
                <a16:creationId xmlns:a16="http://schemas.microsoft.com/office/drawing/2014/main" id="{463CDF94-35C3-C34A-9084-7EC68153DC8D}"/>
              </a:ext>
            </a:extLst>
          </p:cNvPr>
          <p:cNvSpPr txBox="1">
            <a:spLocks/>
          </p:cNvSpPr>
          <p:nvPr/>
        </p:nvSpPr>
        <p:spPr>
          <a:xfrm>
            <a:off x="1508718" y="244117"/>
            <a:ext cx="8042275" cy="1017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36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Impressionist Painting: Task</a:t>
            </a:r>
          </a:p>
        </p:txBody>
      </p:sp>
      <p:sp>
        <p:nvSpPr>
          <p:cNvPr id="8" name="Shape 132">
            <a:extLst>
              <a:ext uri="{FF2B5EF4-FFF2-40B4-BE49-F238E27FC236}">
                <a16:creationId xmlns:a16="http://schemas.microsoft.com/office/drawing/2014/main" id="{C9DFCEAF-BDE1-0A4C-9A2C-D68C11284CFB}"/>
              </a:ext>
            </a:extLst>
          </p:cNvPr>
          <p:cNvSpPr txBox="1">
            <a:spLocks/>
          </p:cNvSpPr>
          <p:nvPr/>
        </p:nvSpPr>
        <p:spPr>
          <a:xfrm>
            <a:off x="636401" y="1075749"/>
            <a:ext cx="4751848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Now have a go yourself</a:t>
            </a:r>
            <a:endParaRPr lang="en-US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pic>
        <p:nvPicPr>
          <p:cNvPr id="9" name="Shape 133" descr="IMG_2761">
            <a:extLst>
              <a:ext uri="{FF2B5EF4-FFF2-40B4-BE49-F238E27FC236}">
                <a16:creationId xmlns:a16="http://schemas.microsoft.com/office/drawing/2014/main" id="{C70D01FC-AE78-2B4B-9B4F-82CF0868730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2012" y="1066021"/>
            <a:ext cx="3702050" cy="493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86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51">
            <a:extLst>
              <a:ext uri="{FF2B5EF4-FFF2-40B4-BE49-F238E27FC236}">
                <a16:creationId xmlns:a16="http://schemas.microsoft.com/office/drawing/2014/main" id="{D94F66A2-3F4F-D14C-A45E-29291659B025}"/>
              </a:ext>
            </a:extLst>
          </p:cNvPr>
          <p:cNvSpPr txBox="1">
            <a:spLocks/>
          </p:cNvSpPr>
          <p:nvPr/>
        </p:nvSpPr>
        <p:spPr>
          <a:xfrm>
            <a:off x="807396" y="2938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Impressionism</a:t>
            </a:r>
          </a:p>
        </p:txBody>
      </p:sp>
      <p:sp>
        <p:nvSpPr>
          <p:cNvPr id="8" name="Shape 52">
            <a:extLst>
              <a:ext uri="{FF2B5EF4-FFF2-40B4-BE49-F238E27FC236}">
                <a16:creationId xmlns:a16="http://schemas.microsoft.com/office/drawing/2014/main" id="{7413ECE6-B426-9342-B9E8-B47081B172F9}"/>
              </a:ext>
            </a:extLst>
          </p:cNvPr>
          <p:cNvSpPr txBox="1">
            <a:spLocks/>
          </p:cNvSpPr>
          <p:nvPr/>
        </p:nvSpPr>
        <p:spPr>
          <a:xfrm>
            <a:off x="482381" y="1181209"/>
            <a:ext cx="9029700" cy="4922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Impressionism is the name given to a group of artists who painted in France in the late 19</a:t>
            </a:r>
            <a:r>
              <a:rPr lang="en-US" sz="1800" baseline="300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 Century. </a:t>
            </a:r>
          </a:p>
          <a:p>
            <a:pPr marL="342900" indent="-34290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They reacted to the invention of the camera and moved away from painting things realistically. </a:t>
            </a: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Impressionist artists liked to paint outdoors at the scene not from still life or models. </a:t>
            </a: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These artists were very interested in the way light affects things and used bright and vivid </a:t>
            </a:r>
            <a:r>
              <a:rPr lang="en-US" sz="1800" dirty="0" err="1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colours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 to highlight an object's natural colour. </a:t>
            </a: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They were less concerned with painting realistically and more interested in capturing the way light shines on objects and how </a:t>
            </a:r>
            <a:r>
              <a:rPr lang="en-US" sz="1800" dirty="0" err="1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colours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 change in the sun. </a:t>
            </a: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Their work was often painted quite quickly before the light changed, and this is shown in the use of heavy and loose brush strokes and the lack of fine detail.</a:t>
            </a:r>
          </a:p>
          <a:p>
            <a:pPr marL="342900" indent="-342900"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  <a:p>
            <a:pPr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Link to paintings:</a:t>
            </a:r>
          </a:p>
          <a:p>
            <a:pPr algn="l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ts val="1600"/>
            </a:pPr>
            <a:r>
              <a:rPr lang="en-GB" sz="1800" u="sng" dirty="0">
                <a:solidFill>
                  <a:schemeClr val="hlink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  <a:hlinkClick r:id="rId4"/>
              </a:rPr>
              <a:t>Impressionism</a:t>
            </a:r>
            <a:endParaRPr lang="en-US" sz="1800" u="sng" dirty="0">
              <a:solidFill>
                <a:schemeClr val="hlink"/>
              </a:solidFill>
              <a:latin typeface="Chalkboard" panose="03050602040202020205" pitchFamily="66" charset="77"/>
              <a:ea typeface="Calibri"/>
              <a:cs typeface="Calibri"/>
              <a:sym typeface="Calibri"/>
              <a:hlinkClick r:id="rId5"/>
            </a:endParaRPr>
          </a:p>
          <a:p>
            <a:pPr algn="l">
              <a:spcBef>
                <a:spcPts val="320"/>
              </a:spcBef>
              <a:buClr>
                <a:schemeClr val="dk1"/>
              </a:buClr>
              <a:buSzPts val="1600"/>
            </a:pPr>
            <a:r>
              <a:rPr lang="en-GB" sz="1800" u="sng" dirty="0">
                <a:solidFill>
                  <a:schemeClr val="hlink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  <a:hlinkClick r:id="rId6"/>
              </a:rPr>
              <a:t>Post-Impressionism</a:t>
            </a:r>
            <a:endParaRPr lang="en-US" sz="1800" u="sng" dirty="0">
              <a:solidFill>
                <a:schemeClr val="hlink"/>
              </a:solidFill>
              <a:latin typeface="Chalkboard" panose="03050602040202020205" pitchFamily="66" charset="77"/>
              <a:ea typeface="Calibri"/>
              <a:cs typeface="Calibri"/>
              <a:sym typeface="Calibri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32994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57">
            <a:extLst>
              <a:ext uri="{FF2B5EF4-FFF2-40B4-BE49-F238E27FC236}">
                <a16:creationId xmlns:a16="http://schemas.microsoft.com/office/drawing/2014/main" id="{5D101A5E-60C5-664F-B3CA-E097E45012B6}"/>
              </a:ext>
            </a:extLst>
          </p:cNvPr>
          <p:cNvSpPr txBox="1">
            <a:spLocks/>
          </p:cNvSpPr>
          <p:nvPr/>
        </p:nvSpPr>
        <p:spPr>
          <a:xfrm>
            <a:off x="2129897" y="64824"/>
            <a:ext cx="6119581" cy="12218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32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Paul Cézanne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1839 - 1906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en-US" sz="36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sp>
        <p:nvSpPr>
          <p:cNvPr id="8" name="Shape 58">
            <a:extLst>
              <a:ext uri="{FF2B5EF4-FFF2-40B4-BE49-F238E27FC236}">
                <a16:creationId xmlns:a16="http://schemas.microsoft.com/office/drawing/2014/main" id="{65E3F099-D804-384E-AE73-6B1ACB02B607}"/>
              </a:ext>
            </a:extLst>
          </p:cNvPr>
          <p:cNvSpPr txBox="1"/>
          <p:nvPr/>
        </p:nvSpPr>
        <p:spPr>
          <a:xfrm>
            <a:off x="351196" y="1412001"/>
            <a:ext cx="3611238" cy="38512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Paul Cézanne was a French artist and Post-Impressionist painter whose work laid the foundations for a new and radically different form of art.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Cézanne's brushstrokes are clearly recognizable. He used planes of colour and small brushstrokes to describe form.</a:t>
            </a:r>
            <a:endParaRPr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1CA8B-7907-E644-AA30-F3E725294C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87" y="675748"/>
            <a:ext cx="4499993" cy="5595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D578F-2430-D640-BF7D-AC4CA0046466}"/>
              </a:ext>
            </a:extLst>
          </p:cNvPr>
          <p:cNvSpPr txBox="1"/>
          <p:nvPr/>
        </p:nvSpPr>
        <p:spPr>
          <a:xfrm>
            <a:off x="3962434" y="6531119"/>
            <a:ext cx="129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Bridgeman</a:t>
            </a:r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824ABB-56A3-5040-8549-DCC6F164A648}"/>
              </a:ext>
            </a:extLst>
          </p:cNvPr>
          <p:cNvSpPr/>
          <p:nvPr/>
        </p:nvSpPr>
        <p:spPr>
          <a:xfrm>
            <a:off x="4015409" y="6271502"/>
            <a:ext cx="5426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Country House by a River, Paul C</a:t>
            </a: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é</a:t>
            </a: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zanne 1890 </a:t>
            </a:r>
          </a:p>
        </p:txBody>
      </p:sp>
    </p:spTree>
    <p:extLst>
      <p:ext uri="{BB962C8B-B14F-4D97-AF65-F5344CB8AC3E}">
        <p14:creationId xmlns:p14="http://schemas.microsoft.com/office/powerpoint/2010/main" val="277986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64">
            <a:extLst>
              <a:ext uri="{FF2B5EF4-FFF2-40B4-BE49-F238E27FC236}">
                <a16:creationId xmlns:a16="http://schemas.microsoft.com/office/drawing/2014/main" id="{5461AAAA-69F6-554A-A59C-08FBCEFB2615}"/>
              </a:ext>
            </a:extLst>
          </p:cNvPr>
          <p:cNvSpPr txBox="1">
            <a:spLocks/>
          </p:cNvSpPr>
          <p:nvPr/>
        </p:nvSpPr>
        <p:spPr>
          <a:xfrm>
            <a:off x="424398" y="5970263"/>
            <a:ext cx="908768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Detail - Country House by a River, Paul Cézanne 1890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371667-3A1D-5941-BC39-1709F4057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682" y="756358"/>
            <a:ext cx="6023114" cy="51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0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70">
            <a:extLst>
              <a:ext uri="{FF2B5EF4-FFF2-40B4-BE49-F238E27FC236}">
                <a16:creationId xmlns:a16="http://schemas.microsoft.com/office/drawing/2014/main" id="{EAD8193E-5CC4-864F-B4E0-C0CB42609F1A}"/>
              </a:ext>
            </a:extLst>
          </p:cNvPr>
          <p:cNvSpPr txBox="1">
            <a:spLocks/>
          </p:cNvSpPr>
          <p:nvPr/>
        </p:nvSpPr>
        <p:spPr>
          <a:xfrm>
            <a:off x="2348293" y="215450"/>
            <a:ext cx="6398141" cy="13841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32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Claude Monet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1840 - 1926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sp>
        <p:nvSpPr>
          <p:cNvPr id="8" name="Shape 71">
            <a:extLst>
              <a:ext uri="{FF2B5EF4-FFF2-40B4-BE49-F238E27FC236}">
                <a16:creationId xmlns:a16="http://schemas.microsoft.com/office/drawing/2014/main" id="{9ECF7127-7039-B24F-8D82-5156EC6FDA0A}"/>
              </a:ext>
            </a:extLst>
          </p:cNvPr>
          <p:cNvSpPr txBox="1"/>
          <p:nvPr/>
        </p:nvSpPr>
        <p:spPr>
          <a:xfrm>
            <a:off x="205862" y="1301506"/>
            <a:ext cx="2924963" cy="3788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Claude Monet was a founder of French Impressionist painting.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The term "Impressionism" comes from the title of his painting Impression,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soleil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levant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Monet developed a method of painting the same scene many times in order to capture the changing of light and the passing of the seasons.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50A64-9948-D347-B682-1FE7E85D9B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183" y="907525"/>
            <a:ext cx="5038285" cy="5045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65114F-FFFB-A048-AB45-0E374C299E95}"/>
              </a:ext>
            </a:extLst>
          </p:cNvPr>
          <p:cNvSpPr txBox="1"/>
          <p:nvPr/>
        </p:nvSpPr>
        <p:spPr>
          <a:xfrm>
            <a:off x="3275183" y="6260498"/>
            <a:ext cx="129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Bridgeman</a:t>
            </a:r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833F89-22F1-3D4D-8DE9-F5DC11FF331F}"/>
              </a:ext>
            </a:extLst>
          </p:cNvPr>
          <p:cNvSpPr/>
          <p:nvPr/>
        </p:nvSpPr>
        <p:spPr>
          <a:xfrm>
            <a:off x="3275183" y="595308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Water Lilies, Claude Monet 1916</a:t>
            </a:r>
          </a:p>
        </p:txBody>
      </p:sp>
    </p:spTree>
    <p:extLst>
      <p:ext uri="{BB962C8B-B14F-4D97-AF65-F5344CB8AC3E}">
        <p14:creationId xmlns:p14="http://schemas.microsoft.com/office/powerpoint/2010/main" val="286534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83">
            <a:extLst>
              <a:ext uri="{FF2B5EF4-FFF2-40B4-BE49-F238E27FC236}">
                <a16:creationId xmlns:a16="http://schemas.microsoft.com/office/drawing/2014/main" id="{88372681-502C-514A-8E41-BB4286DB916A}"/>
              </a:ext>
            </a:extLst>
          </p:cNvPr>
          <p:cNvSpPr txBox="1">
            <a:spLocks/>
          </p:cNvSpPr>
          <p:nvPr/>
        </p:nvSpPr>
        <p:spPr>
          <a:xfrm>
            <a:off x="3304378" y="221278"/>
            <a:ext cx="4517717" cy="730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3600" dirty="0" err="1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Auguste</a:t>
            </a:r>
            <a:r>
              <a:rPr lang="en-US" sz="36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 Renoir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1841 - 1919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en-US" sz="36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sp>
        <p:nvSpPr>
          <p:cNvPr id="8" name="Shape 84">
            <a:extLst>
              <a:ext uri="{FF2B5EF4-FFF2-40B4-BE49-F238E27FC236}">
                <a16:creationId xmlns:a16="http://schemas.microsoft.com/office/drawing/2014/main" id="{7F8B7C68-8C4B-904A-9F18-1902C357EF23}"/>
              </a:ext>
            </a:extLst>
          </p:cNvPr>
          <p:cNvSpPr txBox="1"/>
          <p:nvPr/>
        </p:nvSpPr>
        <p:spPr>
          <a:xfrm>
            <a:off x="250073" y="1411327"/>
            <a:ext cx="2940388" cy="2841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Auguste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 Renoir, was a French artist who was a leading painter in the development of the Impressionist style.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</p:txBody>
      </p:sp>
      <p:sp>
        <p:nvSpPr>
          <p:cNvPr id="9" name="Shape 86">
            <a:extLst>
              <a:ext uri="{FF2B5EF4-FFF2-40B4-BE49-F238E27FC236}">
                <a16:creationId xmlns:a16="http://schemas.microsoft.com/office/drawing/2014/main" id="{BB4A463E-6D55-BB46-897A-9A9DD9DD2126}"/>
              </a:ext>
            </a:extLst>
          </p:cNvPr>
          <p:cNvSpPr txBox="1"/>
          <p:nvPr/>
        </p:nvSpPr>
        <p:spPr>
          <a:xfrm>
            <a:off x="3304378" y="5765554"/>
            <a:ext cx="6403825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1800" dirty="0">
                <a:latin typeface="Chalkboard" panose="03050602040202020205" pitchFamily="66" charset="77"/>
              </a:rPr>
              <a:t>Bal du </a:t>
            </a:r>
            <a:r>
              <a:rPr lang="en-US" sz="1800" dirty="0" err="1">
                <a:latin typeface="Chalkboard" panose="03050602040202020205" pitchFamily="66" charset="77"/>
              </a:rPr>
              <a:t>moulin</a:t>
            </a:r>
            <a:r>
              <a:rPr lang="en-US" sz="1800" dirty="0">
                <a:latin typeface="Chalkboard" panose="03050602040202020205" pitchFamily="66" charset="77"/>
              </a:rPr>
              <a:t> de la </a:t>
            </a:r>
            <a:r>
              <a:rPr lang="en-US" sz="1800" dirty="0" err="1">
                <a:latin typeface="Chalkboard" panose="03050602040202020205" pitchFamily="66" charset="77"/>
              </a:rPr>
              <a:t>Galette</a:t>
            </a:r>
            <a:r>
              <a:rPr lang="en-US" sz="1800" dirty="0">
                <a:latin typeface="Chalkboard" panose="03050602040202020205" pitchFamily="66" charset="77"/>
              </a:rPr>
              <a:t> by Pierre-</a:t>
            </a:r>
            <a:r>
              <a:rPr lang="en-US" sz="1800" dirty="0" err="1">
                <a:latin typeface="Chalkboard" panose="03050602040202020205" pitchFamily="66" charset="77"/>
              </a:rPr>
              <a:t>Auguste</a:t>
            </a:r>
            <a:r>
              <a:rPr lang="en-US" sz="1800" dirty="0">
                <a:latin typeface="Chalkboard" panose="03050602040202020205" pitchFamily="66" charset="77"/>
              </a:rPr>
              <a:t> Renoir, 1876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4F483-5B64-6B4C-BF95-B77B0F46C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79" y="1323514"/>
            <a:ext cx="5839570" cy="43463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6A0B10-A88D-FF4C-B168-A88F7678E512}"/>
              </a:ext>
            </a:extLst>
          </p:cNvPr>
          <p:cNvSpPr txBox="1"/>
          <p:nvPr/>
        </p:nvSpPr>
        <p:spPr>
          <a:xfrm>
            <a:off x="3304379" y="6118931"/>
            <a:ext cx="129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Bridgeman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697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97">
            <a:extLst>
              <a:ext uri="{FF2B5EF4-FFF2-40B4-BE49-F238E27FC236}">
                <a16:creationId xmlns:a16="http://schemas.microsoft.com/office/drawing/2014/main" id="{75A43F1A-4CBA-1247-B2C7-C2B6C7046EAA}"/>
              </a:ext>
            </a:extLst>
          </p:cNvPr>
          <p:cNvSpPr txBox="1">
            <a:spLocks/>
          </p:cNvSpPr>
          <p:nvPr/>
        </p:nvSpPr>
        <p:spPr>
          <a:xfrm>
            <a:off x="2796365" y="158289"/>
            <a:ext cx="5632018" cy="728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40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Vincent Van Gogh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1853 - 1890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lang="en-US" sz="40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2BA35C31-77BA-1643-94B7-BE0D03E0C59C}"/>
              </a:ext>
            </a:extLst>
          </p:cNvPr>
          <p:cNvSpPr txBox="1"/>
          <p:nvPr/>
        </p:nvSpPr>
        <p:spPr>
          <a:xfrm>
            <a:off x="268358" y="1137688"/>
            <a:ext cx="2528008" cy="4524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Vincent van Gogh was a Dutch artist whose work includes portraits, self portraits, landscapes and still life.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halkboard" panose="03050602040202020205" pitchFamily="66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In just over a decade, he produced more than 2,100 artworks, including 860 oil paintings and more than 1,300 watercolors, drawings, sketches and prints. </a:t>
            </a:r>
          </a:p>
        </p:txBody>
      </p:sp>
      <p:sp>
        <p:nvSpPr>
          <p:cNvPr id="9" name="Shape 100">
            <a:extLst>
              <a:ext uri="{FF2B5EF4-FFF2-40B4-BE49-F238E27FC236}">
                <a16:creationId xmlns:a16="http://schemas.microsoft.com/office/drawing/2014/main" id="{D0B8AA0E-0A2B-1949-9098-ABC5D453B14F}"/>
              </a:ext>
            </a:extLst>
          </p:cNvPr>
          <p:cNvSpPr txBox="1"/>
          <p:nvPr/>
        </p:nvSpPr>
        <p:spPr>
          <a:xfrm>
            <a:off x="2893000" y="5721937"/>
            <a:ext cx="600075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Landscape at Saint-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Rémy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 (Enclosed Field with Peasant) Vincent van Gogh 1889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B601F-BF28-0545-8618-2EDE42819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000" y="1137688"/>
            <a:ext cx="5784022" cy="4546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CA919A-A418-6945-822B-BB1FE9F2E4E9}"/>
              </a:ext>
            </a:extLst>
          </p:cNvPr>
          <p:cNvSpPr txBox="1"/>
          <p:nvPr/>
        </p:nvSpPr>
        <p:spPr>
          <a:xfrm>
            <a:off x="2893000" y="6297964"/>
            <a:ext cx="129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Bridgeman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763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105">
            <a:extLst>
              <a:ext uri="{FF2B5EF4-FFF2-40B4-BE49-F238E27FC236}">
                <a16:creationId xmlns:a16="http://schemas.microsoft.com/office/drawing/2014/main" id="{C0DAC048-D960-F340-8ECD-B7F8F2575110}"/>
              </a:ext>
            </a:extLst>
          </p:cNvPr>
          <p:cNvSpPr txBox="1">
            <a:spLocks/>
          </p:cNvSpPr>
          <p:nvPr/>
        </p:nvSpPr>
        <p:spPr>
          <a:xfrm>
            <a:off x="267624" y="6145879"/>
            <a:ext cx="936118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Detail - Landscape at Saint-Rémy (Enclosed Field with Peasant) Vincent van Gogh 1889</a:t>
            </a:r>
            <a:br>
              <a:rPr lang="en-US" sz="180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</a:br>
            <a:endParaRPr lang="en-US" sz="18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27D0B-2171-524C-BC4C-33232FFC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26" y="1123710"/>
            <a:ext cx="8389183" cy="47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502311" y="654176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2CB49-F5D1-E443-A9B0-813FB7DD5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75" y="190152"/>
            <a:ext cx="547012" cy="675217"/>
          </a:xfrm>
          <a:prstGeom prst="rect">
            <a:avLst/>
          </a:prstGeom>
        </p:spPr>
      </p:pic>
      <p:sp>
        <p:nvSpPr>
          <p:cNvPr id="7" name="Shape 111">
            <a:extLst>
              <a:ext uri="{FF2B5EF4-FFF2-40B4-BE49-F238E27FC236}">
                <a16:creationId xmlns:a16="http://schemas.microsoft.com/office/drawing/2014/main" id="{1FB9747B-26E3-A54E-BB60-0A7D87591232}"/>
              </a:ext>
            </a:extLst>
          </p:cNvPr>
          <p:cNvSpPr txBox="1">
            <a:spLocks/>
          </p:cNvSpPr>
          <p:nvPr/>
        </p:nvSpPr>
        <p:spPr>
          <a:xfrm>
            <a:off x="2610298" y="228998"/>
            <a:ext cx="4629171" cy="728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29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Georges Seurat </a:t>
            </a:r>
            <a:r>
              <a:rPr lang="en-US" sz="18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1839 - 1906</a:t>
            </a:r>
            <a:r>
              <a:rPr lang="en-US" sz="29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/>
            </a:r>
            <a:br>
              <a:rPr lang="en-US" sz="2900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</a:br>
            <a:endParaRPr lang="en-US" sz="2900" dirty="0">
              <a:solidFill>
                <a:schemeClr val="dk1"/>
              </a:solidFill>
              <a:latin typeface="Chalkboard" panose="03050602040202020205" pitchFamily="66" charset="77"/>
              <a:ea typeface="Calibri"/>
              <a:cs typeface="Calibri"/>
              <a:sym typeface="Calibri"/>
            </a:endParaRPr>
          </a:p>
        </p:txBody>
      </p:sp>
      <p:sp>
        <p:nvSpPr>
          <p:cNvPr id="8" name="Shape 112">
            <a:extLst>
              <a:ext uri="{FF2B5EF4-FFF2-40B4-BE49-F238E27FC236}">
                <a16:creationId xmlns:a16="http://schemas.microsoft.com/office/drawing/2014/main" id="{9FBEBA17-E1E8-AD4D-BA04-8B06DAE0745F}"/>
              </a:ext>
            </a:extLst>
          </p:cNvPr>
          <p:cNvSpPr txBox="1"/>
          <p:nvPr/>
        </p:nvSpPr>
        <p:spPr>
          <a:xfrm>
            <a:off x="586409" y="906851"/>
            <a:ext cx="8652166" cy="1046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The painting depicts people relaxing in a park on an island in the Seine River called La Grande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Jatte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. The artist began the painting in 1884 with a layer of small horizontal brushstrokes of complementary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colours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. He later added small dots, also in complementary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colours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. It took him two years to complete.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051DA-FE4D-8346-AFDA-5A3D77D74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70" y="1752913"/>
            <a:ext cx="6654472" cy="4443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DB719-F888-384F-BBB4-9D777F87E0E0}"/>
              </a:ext>
            </a:extLst>
          </p:cNvPr>
          <p:cNvSpPr txBox="1"/>
          <p:nvPr/>
        </p:nvSpPr>
        <p:spPr>
          <a:xfrm>
            <a:off x="1728570" y="6545494"/>
            <a:ext cx="1297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© Bridgeman</a:t>
            </a:r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80C1D-C907-1E4B-9567-29FA43E2D7E3}"/>
              </a:ext>
            </a:extLst>
          </p:cNvPr>
          <p:cNvSpPr/>
          <p:nvPr/>
        </p:nvSpPr>
        <p:spPr>
          <a:xfrm>
            <a:off x="1728570" y="6225194"/>
            <a:ext cx="624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A Sunday on La Grande </a:t>
            </a:r>
            <a:r>
              <a:rPr lang="en-US" dirty="0" err="1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Jatte</a:t>
            </a: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, </a:t>
            </a: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Calibri"/>
                <a:cs typeface="Calibri"/>
                <a:sym typeface="Calibri"/>
              </a:rPr>
              <a:t>Georges Seurat </a:t>
            </a:r>
            <a:r>
              <a:rPr lang="en-US" dirty="0">
                <a:solidFill>
                  <a:schemeClr val="dk1"/>
                </a:solidFill>
                <a:latin typeface="Chalkboard" panose="03050602040202020205" pitchFamily="66" charset="77"/>
                <a:ea typeface="Arial"/>
                <a:cs typeface="Arial"/>
                <a:sym typeface="Arial"/>
              </a:rPr>
              <a:t>1884-1886</a:t>
            </a:r>
          </a:p>
        </p:txBody>
      </p:sp>
    </p:spTree>
    <p:extLst>
      <p:ext uri="{BB962C8B-B14F-4D97-AF65-F5344CB8AC3E}">
        <p14:creationId xmlns:p14="http://schemas.microsoft.com/office/powerpoint/2010/main" val="63349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502</Words>
  <Application>Microsoft Office PowerPoint</Application>
  <PresentationFormat>A4 Paper (210x297 mm)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Chalkboard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Gemma Kinsella</cp:lastModifiedBy>
  <cp:revision>33</cp:revision>
  <dcterms:created xsi:type="dcterms:W3CDTF">2018-02-01T11:39:46Z</dcterms:created>
  <dcterms:modified xsi:type="dcterms:W3CDTF">2020-06-24T16:56:13Z</dcterms:modified>
</cp:coreProperties>
</file>