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21"/>
  </p:notesMasterIdLst>
  <p:handoutMasterIdLst>
    <p:handoutMasterId r:id="rId22"/>
  </p:handoutMasterIdLst>
  <p:sldIdLst>
    <p:sldId id="258" r:id="rId2"/>
    <p:sldId id="264" r:id="rId3"/>
    <p:sldId id="268" r:id="rId4"/>
    <p:sldId id="269" r:id="rId5"/>
    <p:sldId id="270" r:id="rId6"/>
    <p:sldId id="271" r:id="rId7"/>
    <p:sldId id="272" r:id="rId8"/>
    <p:sldId id="273" r:id="rId9"/>
    <p:sldId id="274" r:id="rId10"/>
    <p:sldId id="275" r:id="rId11"/>
    <p:sldId id="276" r:id="rId12"/>
    <p:sldId id="277" r:id="rId13"/>
    <p:sldId id="278" r:id="rId14"/>
    <p:sldId id="279" r:id="rId15"/>
    <p:sldId id="280" r:id="rId16"/>
    <p:sldId id="281" r:id="rId17"/>
    <p:sldId id="282" r:id="rId18"/>
    <p:sldId id="283" r:id="rId19"/>
    <p:sldId id="284" r:id="rId20"/>
  </p:sldIdLst>
  <p:sldSz cx="9144000" cy="6858000" type="screen4x3"/>
  <p:notesSz cx="6858000" cy="9144000"/>
  <p:embeddedFontLst>
    <p:embeddedFont>
      <p:font typeface="Twinkl SemiBold" pitchFamily="2" charset="0"/>
      <p:bold r:id="rId23"/>
    </p:embeddedFont>
    <p:embeddedFont>
      <p:font typeface="Calibri" panose="020F0502020204030204" pitchFamily="34" charset="0"/>
      <p:regular r:id="rId24"/>
      <p:bold r:id="rId25"/>
      <p:italic r:id="rId26"/>
      <p:boldItalic r:id="rId27"/>
    </p:embeddedFont>
    <p:embeddedFont>
      <p:font typeface="Twinkl" panose="020B0604020202020204" pitchFamily="2" charset="0"/>
      <p:regular r:id="rId28"/>
      <p:bold r:id="rId29"/>
    </p:embeddedFont>
    <p:embeddedFont>
      <p:font typeface="Sassoon Infant Rg" panose="02000503030000020003" pitchFamily="50" charset="0"/>
      <p:regular r:id="rId30"/>
      <p:bold r:id="rId31"/>
    </p:embeddedFont>
  </p:embeddedFontLst>
  <p:defaultTextStyle>
    <a:defPPr>
      <a:defRPr lang="en-US"/>
    </a:defPPr>
    <a:lvl1pPr algn="l" rtl="0" eaLnBrk="0" fontAlgn="base" hangingPunct="0">
      <a:spcBef>
        <a:spcPct val="0"/>
      </a:spcBef>
      <a:spcAft>
        <a:spcPct val="0"/>
      </a:spcAft>
      <a:defRPr kern="1200">
        <a:solidFill>
          <a:schemeClr val="tx1"/>
        </a:solidFill>
        <a:latin typeface="Twinkl" pitchFamily="2" charset="0"/>
        <a:ea typeface="+mn-ea"/>
        <a:cs typeface="+mn-cs"/>
      </a:defRPr>
    </a:lvl1pPr>
    <a:lvl2pPr marL="457200" algn="l" rtl="0" eaLnBrk="0" fontAlgn="base" hangingPunct="0">
      <a:spcBef>
        <a:spcPct val="0"/>
      </a:spcBef>
      <a:spcAft>
        <a:spcPct val="0"/>
      </a:spcAft>
      <a:defRPr kern="1200">
        <a:solidFill>
          <a:schemeClr val="tx1"/>
        </a:solidFill>
        <a:latin typeface="Twinkl" pitchFamily="2" charset="0"/>
        <a:ea typeface="+mn-ea"/>
        <a:cs typeface="+mn-cs"/>
      </a:defRPr>
    </a:lvl2pPr>
    <a:lvl3pPr marL="914400" algn="l" rtl="0" eaLnBrk="0" fontAlgn="base" hangingPunct="0">
      <a:spcBef>
        <a:spcPct val="0"/>
      </a:spcBef>
      <a:spcAft>
        <a:spcPct val="0"/>
      </a:spcAft>
      <a:defRPr kern="1200">
        <a:solidFill>
          <a:schemeClr val="tx1"/>
        </a:solidFill>
        <a:latin typeface="Twinkl" pitchFamily="2" charset="0"/>
        <a:ea typeface="+mn-ea"/>
        <a:cs typeface="+mn-cs"/>
      </a:defRPr>
    </a:lvl3pPr>
    <a:lvl4pPr marL="1371600" algn="l" rtl="0" eaLnBrk="0" fontAlgn="base" hangingPunct="0">
      <a:spcBef>
        <a:spcPct val="0"/>
      </a:spcBef>
      <a:spcAft>
        <a:spcPct val="0"/>
      </a:spcAft>
      <a:defRPr kern="1200">
        <a:solidFill>
          <a:schemeClr val="tx1"/>
        </a:solidFill>
        <a:latin typeface="Twinkl" pitchFamily="2" charset="0"/>
        <a:ea typeface="+mn-ea"/>
        <a:cs typeface="+mn-cs"/>
      </a:defRPr>
    </a:lvl4pPr>
    <a:lvl5pPr marL="1828800" algn="l" rtl="0" eaLnBrk="0" fontAlgn="base" hangingPunct="0">
      <a:spcBef>
        <a:spcPct val="0"/>
      </a:spcBef>
      <a:spcAft>
        <a:spcPct val="0"/>
      </a:spcAft>
      <a:defRPr kern="1200">
        <a:solidFill>
          <a:schemeClr val="tx1"/>
        </a:solidFill>
        <a:latin typeface="Twinkl" pitchFamily="2" charset="0"/>
        <a:ea typeface="+mn-ea"/>
        <a:cs typeface="+mn-cs"/>
      </a:defRPr>
    </a:lvl5pPr>
    <a:lvl6pPr marL="2286000" algn="l" defTabSz="914400" rtl="0" eaLnBrk="1" latinLnBrk="0" hangingPunct="1">
      <a:defRPr kern="1200">
        <a:solidFill>
          <a:schemeClr val="tx1"/>
        </a:solidFill>
        <a:latin typeface="Twinkl" pitchFamily="2" charset="0"/>
        <a:ea typeface="+mn-ea"/>
        <a:cs typeface="+mn-cs"/>
      </a:defRPr>
    </a:lvl6pPr>
    <a:lvl7pPr marL="2743200" algn="l" defTabSz="914400" rtl="0" eaLnBrk="1" latinLnBrk="0" hangingPunct="1">
      <a:defRPr kern="1200">
        <a:solidFill>
          <a:schemeClr val="tx1"/>
        </a:solidFill>
        <a:latin typeface="Twinkl" pitchFamily="2" charset="0"/>
        <a:ea typeface="+mn-ea"/>
        <a:cs typeface="+mn-cs"/>
      </a:defRPr>
    </a:lvl7pPr>
    <a:lvl8pPr marL="3200400" algn="l" defTabSz="914400" rtl="0" eaLnBrk="1" latinLnBrk="0" hangingPunct="1">
      <a:defRPr kern="1200">
        <a:solidFill>
          <a:schemeClr val="tx1"/>
        </a:solidFill>
        <a:latin typeface="Twinkl" pitchFamily="2" charset="0"/>
        <a:ea typeface="+mn-ea"/>
        <a:cs typeface="+mn-cs"/>
      </a:defRPr>
    </a:lvl8pPr>
    <a:lvl9pPr marL="3657600" algn="l" defTabSz="914400" rtl="0" eaLnBrk="1" latinLnBrk="0" hangingPunct="1">
      <a:defRPr kern="1200">
        <a:solidFill>
          <a:schemeClr val="tx1"/>
        </a:solidFill>
        <a:latin typeface="Twinkl" pitchFamily="2"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pos="340">
          <p15:clr>
            <a:srgbClr val="A4A3A4"/>
          </p15:clr>
        </p15:guide>
        <p15:guide id="4" orient="horz" pos="3974">
          <p15:clr>
            <a:srgbClr val="A4A3A4"/>
          </p15:clr>
        </p15:guide>
        <p15:guide id="5" pos="5420">
          <p15:clr>
            <a:srgbClr val="A4A3A4"/>
          </p15:clr>
        </p15:guide>
        <p15:guide id="6" orient="horz" pos="346">
          <p15:clr>
            <a:srgbClr val="A4A3A4"/>
          </p15:clr>
        </p15:guide>
        <p15:guide id="7" pos="476">
          <p15:clr>
            <a:srgbClr val="A4A3A4"/>
          </p15:clr>
        </p15:guide>
        <p15:guide id="8" orient="horz" pos="482">
          <p15:clr>
            <a:srgbClr val="A4A3A4"/>
          </p15:clr>
        </p15:guide>
        <p15:guide id="9" orient="horz" pos="3838">
          <p15:clr>
            <a:srgbClr val="A4A3A4"/>
          </p15:clr>
        </p15:guide>
        <p15:guide id="10" pos="528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8A0DB"/>
    <a:srgbClr val="ACDDFC"/>
    <a:srgbClr val="DE1E5A"/>
    <a:srgbClr val="BC0105"/>
    <a:srgbClr val="4DB1E3"/>
    <a:srgbClr val="80C1EB"/>
    <a:srgbClr val="FFFFFF"/>
    <a:srgbClr val="4AA1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70" autoAdjust="0"/>
    <p:restoredTop sz="94660"/>
  </p:normalViewPr>
  <p:slideViewPr>
    <p:cSldViewPr snapToGrid="0">
      <p:cViewPr varScale="1">
        <p:scale>
          <a:sx n="70" d="100"/>
          <a:sy n="70" d="100"/>
        </p:scale>
        <p:origin x="1206" y="54"/>
      </p:cViewPr>
      <p:guideLst>
        <p:guide orient="horz" pos="2160"/>
        <p:guide pos="2880"/>
        <p:guide pos="340"/>
        <p:guide orient="horz" pos="3974"/>
        <p:guide pos="5420"/>
        <p:guide orient="horz" pos="346"/>
        <p:guide pos="476"/>
        <p:guide orient="horz" pos="482"/>
        <p:guide orient="horz" pos="3838"/>
        <p:guide pos="5284"/>
      </p:guideLst>
    </p:cSldViewPr>
  </p:slideViewPr>
  <p:notesTextViewPr>
    <p:cViewPr>
      <p:scale>
        <a:sx n="3" d="2"/>
        <a:sy n="3" d="2"/>
      </p:scale>
      <p:origin x="0" y="0"/>
    </p:cViewPr>
  </p:notesTextViewPr>
  <p:notesViewPr>
    <p:cSldViewPr snapToGrid="0">
      <p:cViewPr varScale="1">
        <p:scale>
          <a:sx n="77" d="100"/>
          <a:sy n="77" d="100"/>
        </p:scale>
        <p:origin x="2646"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notesMaster" Target="notesMasters/notesMaster1.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140EDE60-0385-43C1-A6CF-92BA982A6AA6}" type="datetimeFigureOut">
              <a:rPr lang="en-GB"/>
              <a:pPr>
                <a:defRPr/>
              </a:pPr>
              <a:t>19/06/2020</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1543045C-D735-4C03-B5F1-B13723F25072}" type="slidenum">
              <a:rPr lang="en-GB"/>
              <a:pPr>
                <a:defRPr/>
              </a:pPr>
              <a:t>‹#›</a:t>
            </a:fld>
            <a:endParaRPr lang="en-GB"/>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9BC6B927-E8E2-4BB2-91AC-E55DCC52F8E8}" type="datetimeFigureOut">
              <a:rPr lang="en-GB"/>
              <a:pPr>
                <a:defRPr/>
              </a:pPr>
              <a:t>19/06/2020</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36C12333-2197-4B09-87C0-5BFCEA1245BB}" type="slidenum">
              <a:rPr lang="en-GB"/>
              <a:pPr>
                <a:defRPr/>
              </a:pPr>
              <a:t>‹#›</a:t>
            </a:fld>
            <a:endParaRPr lang="en-GB"/>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 name="Picture 3"/>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523288" y="6196013"/>
            <a:ext cx="576262"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348361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Box">
    <p:spTree>
      <p:nvGrpSpPr>
        <p:cNvPr id="1" name=""/>
        <p:cNvGrpSpPr/>
        <p:nvPr/>
      </p:nvGrpSpPr>
      <p:grpSpPr>
        <a:xfrm>
          <a:off x="0" y="0"/>
          <a:ext cx="0" cy="0"/>
          <a:chOff x="0" y="0"/>
          <a:chExt cx="0" cy="0"/>
        </a:xfrm>
      </p:grpSpPr>
      <p:sp>
        <p:nvSpPr>
          <p:cNvPr id="2" name="Rounded Rectangle 1"/>
          <p:cNvSpPr/>
          <p:nvPr userDrawn="1"/>
        </p:nvSpPr>
        <p:spPr bwMode="auto">
          <a:xfrm>
            <a:off x="457200" y="438150"/>
            <a:ext cx="8220075"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pic>
        <p:nvPicPr>
          <p:cNvPr id="3" name="Picture 4"/>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072438" y="5734050"/>
            <a:ext cx="576262"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533975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Rounded Rectangle 2"/>
          <p:cNvSpPr/>
          <p:nvPr userDrawn="1"/>
        </p:nvSpPr>
        <p:spPr bwMode="auto">
          <a:xfrm>
            <a:off x="457200" y="438150"/>
            <a:ext cx="8220075"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SemiBold" pitchFamily="2" charset="0"/>
              </a:defRPr>
            </a:lvl1pPr>
          </a:lstStyle>
          <a:p>
            <a:r>
              <a:rPr lang="en-US" smtClean="0"/>
              <a:t>Click to edit Master title style</a:t>
            </a:r>
            <a:endParaRPr lang="en-GB" dirty="0"/>
          </a:p>
        </p:txBody>
      </p:sp>
    </p:spTree>
    <p:extLst>
      <p:ext uri="{BB962C8B-B14F-4D97-AF65-F5344CB8AC3E}">
        <p14:creationId xmlns:p14="http://schemas.microsoft.com/office/powerpoint/2010/main" val="7637050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
        <p:nvSpPr>
          <p:cNvPr id="3" name="Rounded Rectangle 2"/>
          <p:cNvSpPr/>
          <p:nvPr userDrawn="1"/>
        </p:nvSpPr>
        <p:spPr bwMode="auto">
          <a:xfrm>
            <a:off x="503238" y="2930525"/>
            <a:ext cx="8137525" cy="3414713"/>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4" name="Rounded Rectangle 3"/>
          <p:cNvSpPr/>
          <p:nvPr userDrawn="1"/>
        </p:nvSpPr>
        <p:spPr bwMode="auto">
          <a:xfrm>
            <a:off x="503238" y="512763"/>
            <a:ext cx="8137525" cy="2192337"/>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5" name="Title 1"/>
          <p:cNvSpPr txBox="1">
            <a:spLocks/>
          </p:cNvSpPr>
          <p:nvPr userDrawn="1"/>
        </p:nvSpPr>
        <p:spPr>
          <a:xfrm>
            <a:off x="628650" y="3071813"/>
            <a:ext cx="7886700" cy="539750"/>
          </a:xfrm>
          <a:prstGeom prst="rect">
            <a:avLst/>
          </a:prstGeom>
        </p:spPr>
        <p:txBody>
          <a:bodyPr lIns="0" tIns="0" rIns="0" bIns="0" anchor="ctr" anchorCtr="1"/>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pPr fontAlgn="auto">
              <a:spcAft>
                <a:spcPts val="0"/>
              </a:spcAft>
              <a:defRPr/>
            </a:pPr>
            <a:r>
              <a:rPr lang="en-US" sz="3600" dirty="0">
                <a:latin typeface="Twinkl" pitchFamily="50" charset="0"/>
              </a:rPr>
              <a:t>Success Criteria</a:t>
            </a:r>
          </a:p>
        </p:txBody>
      </p:sp>
      <p:sp>
        <p:nvSpPr>
          <p:cNvPr id="6" name="Title 1"/>
          <p:cNvSpPr txBox="1">
            <a:spLocks/>
          </p:cNvSpPr>
          <p:nvPr userDrawn="1"/>
        </p:nvSpPr>
        <p:spPr>
          <a:xfrm>
            <a:off x="628650" y="735013"/>
            <a:ext cx="7886700" cy="539750"/>
          </a:xfrm>
          <a:prstGeom prst="rect">
            <a:avLst/>
          </a:prstGeom>
        </p:spPr>
        <p:txBody>
          <a:bodyPr lIns="0" tIns="0" rIns="0" bIns="0" anchor="ctr" anchorCtr="1"/>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pPr fontAlgn="auto">
              <a:spcAft>
                <a:spcPts val="0"/>
              </a:spcAft>
              <a:defRPr/>
            </a:pPr>
            <a:r>
              <a:rPr lang="en-US" sz="3600" dirty="0">
                <a:latin typeface="Twinkl" pitchFamily="50" charset="0"/>
              </a:rPr>
              <a:t>Aim</a:t>
            </a:r>
          </a:p>
        </p:txBody>
      </p:sp>
      <p:sp>
        <p:nvSpPr>
          <p:cNvPr id="7" name="Content Placeholder 15"/>
          <p:cNvSpPr txBox="1">
            <a:spLocks/>
          </p:cNvSpPr>
          <p:nvPr userDrawn="1"/>
        </p:nvSpPr>
        <p:spPr>
          <a:xfrm>
            <a:off x="628650" y="3467100"/>
            <a:ext cx="7886700" cy="1409700"/>
          </a:xfrm>
          <a:prstGeom prst="rect">
            <a:avLst/>
          </a:prstGeom>
          <a:noFill/>
          <a:ln w="25400">
            <a:noFill/>
          </a:ln>
        </p:spPr>
        <p:txBody>
          <a:bodyPr lIns="180000" tIns="252000" rIns="252000" bIns="18000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Sassoon Infant Rg" panose="02000503030000020003"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defRPr/>
            </a:pPr>
            <a:r>
              <a:rPr lang="en-GB" dirty="0">
                <a:latin typeface="Twinkl" pitchFamily="50" charset="0"/>
              </a:rPr>
              <a:t>Statement 1 Lorem ipsum </a:t>
            </a:r>
            <a:r>
              <a:rPr lang="en-GB" dirty="0" err="1">
                <a:latin typeface="Twinkl" pitchFamily="50" charset="0"/>
              </a:rPr>
              <a:t>dolor</a:t>
            </a:r>
            <a:r>
              <a:rPr lang="en-GB" dirty="0">
                <a:latin typeface="Twinkl" pitchFamily="50" charset="0"/>
              </a:rPr>
              <a:t> sit </a:t>
            </a:r>
            <a:r>
              <a:rPr lang="en-GB" dirty="0" err="1">
                <a:latin typeface="Twinkl" pitchFamily="50" charset="0"/>
              </a:rPr>
              <a:t>amet</a:t>
            </a:r>
            <a:r>
              <a:rPr lang="en-GB" dirty="0">
                <a:latin typeface="Twinkl" pitchFamily="50" charset="0"/>
              </a:rPr>
              <a:t>, </a:t>
            </a:r>
            <a:r>
              <a:rPr lang="en-GB" dirty="0" err="1">
                <a:latin typeface="Twinkl" pitchFamily="50" charset="0"/>
              </a:rPr>
              <a:t>consectetur</a:t>
            </a:r>
            <a:r>
              <a:rPr lang="en-GB" dirty="0">
                <a:latin typeface="Twinkl" pitchFamily="50" charset="0"/>
              </a:rPr>
              <a:t> </a:t>
            </a:r>
            <a:r>
              <a:rPr lang="en-GB" dirty="0" err="1">
                <a:latin typeface="Twinkl" pitchFamily="50" charset="0"/>
              </a:rPr>
              <a:t>adipiscing</a:t>
            </a:r>
            <a:r>
              <a:rPr lang="en-GB" dirty="0">
                <a:latin typeface="Twinkl" pitchFamily="50" charset="0"/>
              </a:rPr>
              <a:t> </a:t>
            </a:r>
            <a:r>
              <a:rPr lang="en-GB" dirty="0" err="1">
                <a:latin typeface="Twinkl" pitchFamily="50" charset="0"/>
              </a:rPr>
              <a:t>elit</a:t>
            </a:r>
            <a:r>
              <a:rPr lang="en-GB" dirty="0">
                <a:latin typeface="Twinkl" pitchFamily="50" charset="0"/>
              </a:rPr>
              <a:t>.</a:t>
            </a:r>
          </a:p>
          <a:p>
            <a:pPr fontAlgn="auto">
              <a:spcAft>
                <a:spcPts val="0"/>
              </a:spcAft>
              <a:defRPr/>
            </a:pPr>
            <a:r>
              <a:rPr lang="en-GB" dirty="0">
                <a:latin typeface="Twinkl" pitchFamily="50" charset="0"/>
              </a:rPr>
              <a:t>Statement 2</a:t>
            </a:r>
          </a:p>
          <a:p>
            <a:pPr lvl="1" fontAlgn="auto">
              <a:spcAft>
                <a:spcPts val="0"/>
              </a:spcAft>
              <a:defRPr/>
            </a:pPr>
            <a:r>
              <a:rPr lang="en-GB" dirty="0">
                <a:latin typeface="Twinkl" pitchFamily="50" charset="0"/>
              </a:rPr>
              <a:t>Sub statement</a:t>
            </a:r>
          </a:p>
        </p:txBody>
      </p:sp>
      <p:sp>
        <p:nvSpPr>
          <p:cNvPr id="11" name="Content Placeholder 15"/>
          <p:cNvSpPr>
            <a:spLocks noGrp="1"/>
          </p:cNvSpPr>
          <p:nvPr>
            <p:ph idx="1"/>
          </p:nvPr>
        </p:nvSpPr>
        <p:spPr>
          <a:xfrm>
            <a:off x="628650" y="1127760"/>
            <a:ext cx="7886700" cy="1409700"/>
          </a:xfrm>
        </p:spPr>
        <p:txBody>
          <a:bodyPr>
            <a:normAutofit fontScale="92500" lnSpcReduction="10000"/>
          </a:bodyPr>
          <a:lstStyle>
            <a:lvl1pPr>
              <a:defRPr>
                <a:latin typeface="Twinkl" pitchFamily="50" charset="0"/>
              </a:defRPr>
            </a:lvl1pPr>
            <a:lvl2pPr>
              <a:defRPr/>
            </a:lvl2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3851594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 name="Picture 3"/>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523288" y="6196013"/>
            <a:ext cx="576262"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7569866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18A0DB"/>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90538" y="695325"/>
            <a:ext cx="8162925" cy="1150938"/>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vert="horz" wrap="square" lIns="252000" tIns="252000" rIns="252000" bIns="252000" numCol="1" anchor="ctr" anchorCtr="1"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90538" y="1957388"/>
            <a:ext cx="8162925" cy="4387850"/>
          </a:xfrm>
          <a:prstGeom prst="roundRect">
            <a:avLst>
              <a:gd name="adj" fmla="val 258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vert="horz" wrap="square" lIns="252000" tIns="252000" rIns="252000" bIns="252000" numCol="1" anchor="t" anchorCtr="0" compatLnSpc="1">
            <a:prstTxWarp prst="textNoShape">
              <a:avLst/>
            </a:prstTxWarp>
          </a:bodyPr>
          <a:lstStyle/>
          <a:p>
            <a:pPr lvl="0"/>
            <a:r>
              <a:rPr lang="en-US" altLang="en-US" smtClean="0"/>
              <a:t>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Lst>
  <p:txStyles>
    <p:titleStyle>
      <a:lvl1pPr algn="l" rtl="0" eaLnBrk="0" fontAlgn="base" hangingPunct="0">
        <a:lnSpc>
          <a:spcPct val="90000"/>
        </a:lnSpc>
        <a:spcBef>
          <a:spcPct val="0"/>
        </a:spcBef>
        <a:spcAft>
          <a:spcPct val="0"/>
        </a:spcAft>
        <a:defRPr sz="4000" b="1" kern="1200">
          <a:solidFill>
            <a:srgbClr val="1C1C1C"/>
          </a:solidFill>
          <a:latin typeface="Twinkl" pitchFamily="50" charset="0"/>
          <a:ea typeface="+mj-ea"/>
          <a:cs typeface="+mj-cs"/>
        </a:defRPr>
      </a:lvl1pPr>
      <a:lvl2pPr algn="l" rtl="0" eaLnBrk="0" fontAlgn="base" hangingPunct="0">
        <a:lnSpc>
          <a:spcPct val="90000"/>
        </a:lnSpc>
        <a:spcBef>
          <a:spcPct val="0"/>
        </a:spcBef>
        <a:spcAft>
          <a:spcPct val="0"/>
        </a:spcAft>
        <a:defRPr sz="4000" b="1">
          <a:solidFill>
            <a:srgbClr val="1C1C1C"/>
          </a:solidFill>
          <a:latin typeface="Twinkl" pitchFamily="2" charset="0"/>
        </a:defRPr>
      </a:lvl2pPr>
      <a:lvl3pPr algn="l" rtl="0" eaLnBrk="0" fontAlgn="base" hangingPunct="0">
        <a:lnSpc>
          <a:spcPct val="90000"/>
        </a:lnSpc>
        <a:spcBef>
          <a:spcPct val="0"/>
        </a:spcBef>
        <a:spcAft>
          <a:spcPct val="0"/>
        </a:spcAft>
        <a:defRPr sz="4000" b="1">
          <a:solidFill>
            <a:srgbClr val="1C1C1C"/>
          </a:solidFill>
          <a:latin typeface="Twinkl" pitchFamily="2" charset="0"/>
        </a:defRPr>
      </a:lvl3pPr>
      <a:lvl4pPr algn="l" rtl="0" eaLnBrk="0" fontAlgn="base" hangingPunct="0">
        <a:lnSpc>
          <a:spcPct val="90000"/>
        </a:lnSpc>
        <a:spcBef>
          <a:spcPct val="0"/>
        </a:spcBef>
        <a:spcAft>
          <a:spcPct val="0"/>
        </a:spcAft>
        <a:defRPr sz="4000" b="1">
          <a:solidFill>
            <a:srgbClr val="1C1C1C"/>
          </a:solidFill>
          <a:latin typeface="Twinkl" pitchFamily="2" charset="0"/>
        </a:defRPr>
      </a:lvl4pPr>
      <a:lvl5pPr algn="l" rtl="0" eaLnBrk="0" fontAlgn="base" hangingPunct="0">
        <a:lnSpc>
          <a:spcPct val="90000"/>
        </a:lnSpc>
        <a:spcBef>
          <a:spcPct val="0"/>
        </a:spcBef>
        <a:spcAft>
          <a:spcPct val="0"/>
        </a:spcAft>
        <a:defRPr sz="4000" b="1">
          <a:solidFill>
            <a:srgbClr val="1C1C1C"/>
          </a:solidFill>
          <a:latin typeface="Twinkl" pitchFamily="2" charset="0"/>
        </a:defRPr>
      </a:lvl5pPr>
      <a:lvl6pPr marL="457200" algn="l" rtl="0" fontAlgn="base">
        <a:lnSpc>
          <a:spcPct val="90000"/>
        </a:lnSpc>
        <a:spcBef>
          <a:spcPct val="0"/>
        </a:spcBef>
        <a:spcAft>
          <a:spcPct val="0"/>
        </a:spcAft>
        <a:defRPr sz="4000" b="1">
          <a:solidFill>
            <a:srgbClr val="1C1C1C"/>
          </a:solidFill>
          <a:latin typeface="Twinkl" pitchFamily="2" charset="0"/>
        </a:defRPr>
      </a:lvl6pPr>
      <a:lvl7pPr marL="914400" algn="l" rtl="0" fontAlgn="base">
        <a:lnSpc>
          <a:spcPct val="90000"/>
        </a:lnSpc>
        <a:spcBef>
          <a:spcPct val="0"/>
        </a:spcBef>
        <a:spcAft>
          <a:spcPct val="0"/>
        </a:spcAft>
        <a:defRPr sz="4000" b="1">
          <a:solidFill>
            <a:srgbClr val="1C1C1C"/>
          </a:solidFill>
          <a:latin typeface="Twinkl" pitchFamily="2" charset="0"/>
        </a:defRPr>
      </a:lvl7pPr>
      <a:lvl8pPr marL="1371600" algn="l" rtl="0" fontAlgn="base">
        <a:lnSpc>
          <a:spcPct val="90000"/>
        </a:lnSpc>
        <a:spcBef>
          <a:spcPct val="0"/>
        </a:spcBef>
        <a:spcAft>
          <a:spcPct val="0"/>
        </a:spcAft>
        <a:defRPr sz="4000" b="1">
          <a:solidFill>
            <a:srgbClr val="1C1C1C"/>
          </a:solidFill>
          <a:latin typeface="Twinkl" pitchFamily="2" charset="0"/>
        </a:defRPr>
      </a:lvl8pPr>
      <a:lvl9pPr marL="1828800" algn="l" rtl="0" fontAlgn="base">
        <a:lnSpc>
          <a:spcPct val="90000"/>
        </a:lnSpc>
        <a:spcBef>
          <a:spcPct val="0"/>
        </a:spcBef>
        <a:spcAft>
          <a:spcPct val="0"/>
        </a:spcAft>
        <a:defRPr sz="4000" b="1">
          <a:solidFill>
            <a:srgbClr val="1C1C1C"/>
          </a:solidFill>
          <a:latin typeface="Twinkl" pitchFamily="2"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kern="1200">
          <a:solidFill>
            <a:srgbClr val="1C1C1C"/>
          </a:solidFill>
          <a:latin typeface="Twinkl" pitchFamily="50" charset="0"/>
          <a:ea typeface="Sassoon Infant Rg" panose="02000503030000020003" pitchFamily="50" charset="0"/>
          <a:cs typeface="Sassoon Infant Rg" panose="02000503030000020003" pitchFamily="50"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1600" kern="1200">
          <a:solidFill>
            <a:srgbClr val="1C1C1C"/>
          </a:solidFill>
          <a:latin typeface="Twinkl" pitchFamily="50" charset="0"/>
          <a:ea typeface="Sassoon Infant Rg" panose="02000503030000020003" pitchFamily="50" charset="0"/>
          <a:cs typeface="Sassoon Infant Rg" panose="02000503030000020003" pitchFamily="50"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Sassoon Infant Rg" panose="02000503030000020003" pitchFamily="50"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Sassoon Infant Rg" panose="02000503030000020003" pitchFamily="50"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Sassoon Infant Rg" panose="02000503030000020003" pitchFamily="50"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xml"/><Relationship Id="rId5" Type="http://schemas.openxmlformats.org/officeDocument/2006/relationships/image" Target="../media/image12.png"/><Relationship Id="rId4" Type="http://schemas.openxmlformats.org/officeDocument/2006/relationships/image" Target="../media/image11.tiff"/></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457200" y="479425"/>
            <a:ext cx="8220075" cy="993775"/>
          </a:xfrm>
        </p:spPr>
        <p:txBody>
          <a:bodyPr/>
          <a:lstStyle/>
          <a:p>
            <a:pPr eaLnBrk="1" hangingPunct="1"/>
            <a:r>
              <a:rPr lang="en-GB" altLang="en-US" smtClean="0"/>
              <a:t>Don’t Forget About Your Nails</a:t>
            </a:r>
          </a:p>
        </p:txBody>
      </p:sp>
      <p:pic>
        <p:nvPicPr>
          <p:cNvPr id="17411" name="Picture 2"/>
          <p:cNvPicPr>
            <a:picLocks noChangeAspect="1"/>
          </p:cNvPicPr>
          <p:nvPr/>
        </p:nvPicPr>
        <p:blipFill>
          <a:blip r:embed="rId2">
            <a:extLst>
              <a:ext uri="{28A0092B-C50C-407E-A947-70E740481C1C}">
                <a14:useLocalDpi xmlns:a14="http://schemas.microsoft.com/office/drawing/2010/main" val="0"/>
              </a:ext>
            </a:extLst>
          </a:blip>
          <a:srcRect b="3922"/>
          <a:stretch>
            <a:fillRect/>
          </a:stretch>
        </p:blipFill>
        <p:spPr bwMode="auto">
          <a:xfrm>
            <a:off x="887413" y="2652713"/>
            <a:ext cx="2197100" cy="376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750888" y="1539875"/>
            <a:ext cx="7632700" cy="862013"/>
          </a:xfrm>
          <a:prstGeom prst="rect">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solidFill>
                <a:schemeClr val="tx1"/>
              </a:solidFill>
            </a:endParaRPr>
          </a:p>
          <a:p>
            <a:pPr algn="ctr" eaLnBrk="1" fontAlgn="auto" hangingPunct="1">
              <a:spcBef>
                <a:spcPts val="0"/>
              </a:spcBef>
              <a:spcAft>
                <a:spcPts val="0"/>
              </a:spcAft>
              <a:defRPr/>
            </a:pPr>
            <a:r>
              <a:rPr lang="en-GB" dirty="0">
                <a:solidFill>
                  <a:schemeClr val="tx1"/>
                </a:solidFill>
              </a:rPr>
              <a:t>Can you think of times when its really important to wash your hands? Discuss!</a:t>
            </a:r>
          </a:p>
          <a:p>
            <a:pPr algn="ctr" eaLnBrk="1" fontAlgn="auto" hangingPunct="1">
              <a:spcBef>
                <a:spcPts val="0"/>
              </a:spcBef>
              <a:spcAft>
                <a:spcPts val="0"/>
              </a:spcAft>
              <a:defRPr/>
            </a:pPr>
            <a:endParaRPr lang="en-GB" dirty="0">
              <a:solidFill>
                <a:schemeClr val="tx1"/>
              </a:solidFill>
            </a:endParaRPr>
          </a:p>
        </p:txBody>
      </p:sp>
      <p:sp>
        <p:nvSpPr>
          <p:cNvPr id="17413" name="Rectangle 4"/>
          <p:cNvSpPr>
            <a:spLocks noChangeArrowheads="1"/>
          </p:cNvSpPr>
          <p:nvPr/>
        </p:nvSpPr>
        <p:spPr bwMode="auto">
          <a:xfrm>
            <a:off x="3749675" y="2779713"/>
            <a:ext cx="463391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9pPr>
          </a:lstStyle>
          <a:p>
            <a:pPr eaLnBrk="1" hangingPunct="1">
              <a:lnSpc>
                <a:spcPct val="100000"/>
              </a:lnSpc>
              <a:spcBef>
                <a:spcPct val="0"/>
              </a:spcBef>
              <a:buFontTx/>
              <a:buNone/>
            </a:pPr>
            <a:r>
              <a:rPr lang="en-GB" altLang="en-US">
                <a:solidFill>
                  <a:schemeClr val="tx1"/>
                </a:solidFill>
              </a:rPr>
              <a:t>It’s best to keep your nails neatly trimmed and clean. </a:t>
            </a:r>
          </a:p>
          <a:p>
            <a:pPr eaLnBrk="1" hangingPunct="1">
              <a:lnSpc>
                <a:spcPct val="100000"/>
              </a:lnSpc>
              <a:spcBef>
                <a:spcPct val="0"/>
              </a:spcBef>
              <a:buFontTx/>
              <a:buNone/>
            </a:pPr>
            <a:endParaRPr lang="en-GB" altLang="en-US">
              <a:solidFill>
                <a:schemeClr val="tx1"/>
              </a:solidFill>
            </a:endParaRPr>
          </a:p>
          <a:p>
            <a:pPr eaLnBrk="1" hangingPunct="1">
              <a:lnSpc>
                <a:spcPct val="100000"/>
              </a:lnSpc>
              <a:spcBef>
                <a:spcPct val="0"/>
              </a:spcBef>
              <a:buFontTx/>
              <a:buNone/>
            </a:pPr>
            <a:r>
              <a:rPr lang="en-GB" altLang="en-US">
                <a:solidFill>
                  <a:schemeClr val="tx1"/>
                </a:solidFill>
              </a:rPr>
              <a:t>And try not to bite them!</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457200" y="479425"/>
            <a:ext cx="8220075" cy="993775"/>
          </a:xfrm>
        </p:spPr>
        <p:txBody>
          <a:bodyPr/>
          <a:lstStyle/>
          <a:p>
            <a:pPr eaLnBrk="1" hangingPunct="1"/>
            <a:r>
              <a:rPr lang="en-GB" altLang="en-US" smtClean="0"/>
              <a:t>Showering or Bathing Regularly</a:t>
            </a:r>
          </a:p>
        </p:txBody>
      </p:sp>
      <p:pic>
        <p:nvPicPr>
          <p:cNvPr id="18435"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957763" y="1973263"/>
            <a:ext cx="3338512" cy="3646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750888" y="1539875"/>
            <a:ext cx="4206875" cy="1095375"/>
          </a:xfrm>
          <a:prstGeom prst="rect">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solidFill>
                <a:schemeClr val="tx1"/>
              </a:solidFill>
            </a:endParaRPr>
          </a:p>
          <a:p>
            <a:pPr algn="ctr" eaLnBrk="1" fontAlgn="auto" hangingPunct="1">
              <a:spcBef>
                <a:spcPts val="0"/>
              </a:spcBef>
              <a:spcAft>
                <a:spcPts val="0"/>
              </a:spcAft>
              <a:defRPr/>
            </a:pPr>
            <a:r>
              <a:rPr lang="en-GB" dirty="0">
                <a:solidFill>
                  <a:schemeClr val="tx1"/>
                </a:solidFill>
              </a:rPr>
              <a:t>As we get older and start to experience puberty it becomes important to shower and bathe more regularly. </a:t>
            </a:r>
          </a:p>
          <a:p>
            <a:pPr algn="ctr" eaLnBrk="1" fontAlgn="auto" hangingPunct="1">
              <a:spcBef>
                <a:spcPts val="0"/>
              </a:spcBef>
              <a:spcAft>
                <a:spcPts val="0"/>
              </a:spcAft>
              <a:defRPr/>
            </a:pPr>
            <a:endParaRPr lang="en-GB" dirty="0">
              <a:solidFill>
                <a:schemeClr val="tx1"/>
              </a:solidFill>
            </a:endParaRPr>
          </a:p>
        </p:txBody>
      </p:sp>
      <p:sp>
        <p:nvSpPr>
          <p:cNvPr id="18437" name="Rectangle 5"/>
          <p:cNvSpPr>
            <a:spLocks noChangeArrowheads="1"/>
          </p:cNvSpPr>
          <p:nvPr/>
        </p:nvSpPr>
        <p:spPr bwMode="auto">
          <a:xfrm>
            <a:off x="750888" y="2854325"/>
            <a:ext cx="4062412"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9pPr>
          </a:lstStyle>
          <a:p>
            <a:pPr eaLnBrk="1" hangingPunct="1">
              <a:lnSpc>
                <a:spcPct val="100000"/>
              </a:lnSpc>
              <a:spcBef>
                <a:spcPct val="0"/>
              </a:spcBef>
              <a:buFontTx/>
              <a:buNone/>
            </a:pPr>
            <a:r>
              <a:rPr lang="en-GB" altLang="en-US">
                <a:solidFill>
                  <a:schemeClr val="tx1"/>
                </a:solidFill>
              </a:rPr>
              <a:t>Both boys and girls bodies change during puberty, but one of the main changes that we all experience is that our sweat glands grow and start to produce more sweat.</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457200" y="479425"/>
            <a:ext cx="8220075" cy="993775"/>
          </a:xfrm>
        </p:spPr>
        <p:txBody>
          <a:bodyPr/>
          <a:lstStyle/>
          <a:p>
            <a:pPr eaLnBrk="1" hangingPunct="1"/>
            <a:r>
              <a:rPr lang="en-GB" altLang="en-US" smtClean="0"/>
              <a:t>Hormones</a:t>
            </a:r>
          </a:p>
        </p:txBody>
      </p:sp>
      <p:sp>
        <p:nvSpPr>
          <p:cNvPr id="3" name="Rectangle 2"/>
          <p:cNvSpPr/>
          <p:nvPr/>
        </p:nvSpPr>
        <p:spPr>
          <a:xfrm>
            <a:off x="674688" y="1644650"/>
            <a:ext cx="7708900" cy="1214438"/>
          </a:xfrm>
          <a:prstGeom prst="rect">
            <a:avLst/>
          </a:prstGeom>
          <a:solidFill>
            <a:srgbClr val="ACDDF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solidFill>
                <a:schemeClr val="tx1"/>
              </a:solidFill>
            </a:endParaRPr>
          </a:p>
          <a:p>
            <a:pPr algn="ctr" eaLnBrk="1" fontAlgn="auto" hangingPunct="1">
              <a:spcBef>
                <a:spcPts val="0"/>
              </a:spcBef>
              <a:spcAft>
                <a:spcPts val="0"/>
              </a:spcAft>
              <a:defRPr/>
            </a:pPr>
            <a:r>
              <a:rPr lang="en-GB" dirty="0">
                <a:solidFill>
                  <a:schemeClr val="tx1"/>
                </a:solidFill>
              </a:rPr>
              <a:t>During puberty, hormones kick in - different hormones for boys and girls - but they can both cause oily skin and more sweat. If we don’t wash regularly we are more likely to get spots and have BO (body odour).</a:t>
            </a:r>
          </a:p>
          <a:p>
            <a:pPr algn="ctr" eaLnBrk="1" fontAlgn="auto" hangingPunct="1">
              <a:spcBef>
                <a:spcPts val="0"/>
              </a:spcBef>
              <a:spcAft>
                <a:spcPts val="0"/>
              </a:spcAft>
              <a:defRPr/>
            </a:pPr>
            <a:endParaRPr lang="en-GB" dirty="0">
              <a:solidFill>
                <a:schemeClr val="tx1"/>
              </a:solidFill>
            </a:endParaRPr>
          </a:p>
        </p:txBody>
      </p:sp>
      <p:sp>
        <p:nvSpPr>
          <p:cNvPr id="4" name="Rectangle 3"/>
          <p:cNvSpPr/>
          <p:nvPr/>
        </p:nvSpPr>
        <p:spPr>
          <a:xfrm>
            <a:off x="674688" y="3032125"/>
            <a:ext cx="7708900" cy="1214438"/>
          </a:xfrm>
          <a:prstGeom prst="rect">
            <a:avLst/>
          </a:prstGeom>
          <a:solidFill>
            <a:srgbClr val="ACDDF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solidFill>
                <a:schemeClr val="tx1"/>
              </a:solidFill>
            </a:endParaRPr>
          </a:p>
          <a:p>
            <a:pPr algn="ctr" eaLnBrk="1" fontAlgn="auto" hangingPunct="1">
              <a:spcBef>
                <a:spcPts val="0"/>
              </a:spcBef>
              <a:spcAft>
                <a:spcPts val="0"/>
              </a:spcAft>
              <a:defRPr/>
            </a:pPr>
            <a:r>
              <a:rPr lang="en-GB" dirty="0">
                <a:solidFill>
                  <a:schemeClr val="tx1"/>
                </a:solidFill>
              </a:rPr>
              <a:t>Remember, sweat doesn’t smell…it is stale sweat that produces the body odour. You can keep yourself fresh by remembering to use deodorants but this is not a substitute for showers or baths!</a:t>
            </a:r>
          </a:p>
          <a:p>
            <a:pPr algn="ctr" eaLnBrk="1" fontAlgn="auto" hangingPunct="1">
              <a:spcBef>
                <a:spcPts val="0"/>
              </a:spcBef>
              <a:spcAft>
                <a:spcPts val="0"/>
              </a:spcAft>
              <a:defRPr/>
            </a:pPr>
            <a:endParaRPr lang="en-GB" dirty="0">
              <a:solidFill>
                <a:schemeClr val="tx1"/>
              </a:solidFill>
            </a:endParaRPr>
          </a:p>
        </p:txBody>
      </p:sp>
      <p:pic>
        <p:nvPicPr>
          <p:cNvPr id="19461"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51275" y="4508500"/>
            <a:ext cx="1352550" cy="160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457200" y="479425"/>
            <a:ext cx="8220075" cy="993775"/>
          </a:xfrm>
        </p:spPr>
        <p:txBody>
          <a:bodyPr/>
          <a:lstStyle/>
          <a:p>
            <a:pPr eaLnBrk="1" hangingPunct="1"/>
            <a:r>
              <a:rPr lang="en-GB" altLang="en-US" smtClean="0"/>
              <a:t>Hair</a:t>
            </a:r>
          </a:p>
        </p:txBody>
      </p:sp>
      <p:pic>
        <p:nvPicPr>
          <p:cNvPr id="20483"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283200" y="1612900"/>
            <a:ext cx="3067050" cy="419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4" name="Rectangle 3"/>
          <p:cNvSpPr>
            <a:spLocks noChangeArrowheads="1"/>
          </p:cNvSpPr>
          <p:nvPr/>
        </p:nvSpPr>
        <p:spPr bwMode="auto">
          <a:xfrm>
            <a:off x="939800" y="1746250"/>
            <a:ext cx="3856038" cy="286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9pPr>
          </a:lstStyle>
          <a:p>
            <a:pPr eaLnBrk="1" hangingPunct="1">
              <a:lnSpc>
                <a:spcPct val="100000"/>
              </a:lnSpc>
              <a:spcBef>
                <a:spcPct val="0"/>
              </a:spcBef>
              <a:buFontTx/>
              <a:buNone/>
            </a:pPr>
            <a:r>
              <a:rPr lang="en-GB" altLang="en-US">
                <a:solidFill>
                  <a:schemeClr val="tx1"/>
                </a:solidFill>
              </a:rPr>
              <a:t>To keep your hair clean, use shampoo. If we don’t wash our hair regularly, it can look greasy as oils start to build up on our scalp. To keep hair nice and soft, some people also choose to use conditioner. There are millions of products that we can use in our hair! Gels, mousse, hairspray… just remember it needs to be washed out regularly!</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457200" y="479425"/>
            <a:ext cx="8220075" cy="993775"/>
          </a:xfrm>
        </p:spPr>
        <p:txBody>
          <a:bodyPr/>
          <a:lstStyle/>
          <a:p>
            <a:pPr eaLnBrk="1" hangingPunct="1"/>
            <a:r>
              <a:rPr lang="en-GB" altLang="en-US" smtClean="0"/>
              <a:t>More Hair</a:t>
            </a:r>
          </a:p>
        </p:txBody>
      </p:sp>
      <p:sp>
        <p:nvSpPr>
          <p:cNvPr id="3" name="Rectangle 2"/>
          <p:cNvSpPr/>
          <p:nvPr/>
        </p:nvSpPr>
        <p:spPr>
          <a:xfrm>
            <a:off x="674688" y="1412875"/>
            <a:ext cx="7708900" cy="7397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solidFill>
                <a:schemeClr val="tx1"/>
              </a:solidFill>
            </a:endParaRPr>
          </a:p>
          <a:p>
            <a:pPr algn="ctr" eaLnBrk="1" fontAlgn="auto" hangingPunct="1">
              <a:spcBef>
                <a:spcPts val="0"/>
              </a:spcBef>
              <a:spcAft>
                <a:spcPts val="0"/>
              </a:spcAft>
              <a:defRPr/>
            </a:pPr>
            <a:r>
              <a:rPr lang="en-GB" dirty="0">
                <a:solidFill>
                  <a:schemeClr val="tx1"/>
                </a:solidFill>
              </a:rPr>
              <a:t>Another effect of puberty is the arrival of hair on other parts of </a:t>
            </a:r>
          </a:p>
          <a:p>
            <a:pPr algn="ctr" eaLnBrk="1" fontAlgn="auto" hangingPunct="1">
              <a:spcBef>
                <a:spcPts val="0"/>
              </a:spcBef>
              <a:spcAft>
                <a:spcPts val="0"/>
              </a:spcAft>
              <a:defRPr/>
            </a:pPr>
            <a:r>
              <a:rPr lang="en-GB" dirty="0">
                <a:solidFill>
                  <a:schemeClr val="tx1"/>
                </a:solidFill>
              </a:rPr>
              <a:t>our bodies. </a:t>
            </a:r>
          </a:p>
          <a:p>
            <a:pPr algn="ctr" eaLnBrk="1" fontAlgn="auto" hangingPunct="1">
              <a:spcBef>
                <a:spcPts val="0"/>
              </a:spcBef>
              <a:spcAft>
                <a:spcPts val="0"/>
              </a:spcAft>
              <a:defRPr/>
            </a:pPr>
            <a:endParaRPr lang="en-GB" dirty="0">
              <a:solidFill>
                <a:schemeClr val="tx1"/>
              </a:solidFill>
            </a:endParaRPr>
          </a:p>
        </p:txBody>
      </p:sp>
      <p:sp>
        <p:nvSpPr>
          <p:cNvPr id="4" name="Rectangle 3"/>
          <p:cNvSpPr/>
          <p:nvPr/>
        </p:nvSpPr>
        <p:spPr>
          <a:xfrm>
            <a:off x="674688" y="2324100"/>
            <a:ext cx="7708900" cy="419100"/>
          </a:xfrm>
          <a:prstGeom prst="rect">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solidFill>
                  <a:schemeClr val="tx1"/>
                </a:solidFill>
              </a:rPr>
              <a:t>Girls</a:t>
            </a:r>
          </a:p>
        </p:txBody>
      </p:sp>
      <p:sp>
        <p:nvSpPr>
          <p:cNvPr id="5" name="Rectangle 4"/>
          <p:cNvSpPr/>
          <p:nvPr/>
        </p:nvSpPr>
        <p:spPr>
          <a:xfrm>
            <a:off x="674688" y="2743200"/>
            <a:ext cx="7708900" cy="1022350"/>
          </a:xfrm>
          <a:prstGeom prst="rect">
            <a:avLst/>
          </a:prstGeom>
          <a:solidFill>
            <a:srgbClr val="ACDDF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solidFill>
                  <a:schemeClr val="tx1"/>
                </a:solidFill>
              </a:rPr>
              <a:t>Girls notice hair beginning to grow around their pubic area and under their arms between the ages of 8 and 14. The hair on their legs </a:t>
            </a:r>
          </a:p>
          <a:p>
            <a:pPr algn="ctr" eaLnBrk="1" fontAlgn="auto" hangingPunct="1">
              <a:spcBef>
                <a:spcPts val="0"/>
              </a:spcBef>
              <a:spcAft>
                <a:spcPts val="0"/>
              </a:spcAft>
              <a:defRPr/>
            </a:pPr>
            <a:r>
              <a:rPr lang="en-GB" dirty="0">
                <a:solidFill>
                  <a:schemeClr val="tx1"/>
                </a:solidFill>
              </a:rPr>
              <a:t>may thicken. </a:t>
            </a:r>
          </a:p>
        </p:txBody>
      </p:sp>
      <p:sp>
        <p:nvSpPr>
          <p:cNvPr id="6" name="Rectangle 5"/>
          <p:cNvSpPr/>
          <p:nvPr/>
        </p:nvSpPr>
        <p:spPr>
          <a:xfrm>
            <a:off x="674688" y="4064000"/>
            <a:ext cx="7708900" cy="419100"/>
          </a:xfrm>
          <a:prstGeom prst="rect">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solidFill>
                  <a:schemeClr val="tx1"/>
                </a:solidFill>
              </a:rPr>
              <a:t>Boys</a:t>
            </a:r>
          </a:p>
        </p:txBody>
      </p:sp>
      <p:sp>
        <p:nvSpPr>
          <p:cNvPr id="7" name="Rectangle 6"/>
          <p:cNvSpPr/>
          <p:nvPr/>
        </p:nvSpPr>
        <p:spPr>
          <a:xfrm>
            <a:off x="674688" y="4483100"/>
            <a:ext cx="7708900" cy="1452563"/>
          </a:xfrm>
          <a:prstGeom prst="rect">
            <a:avLst/>
          </a:prstGeom>
          <a:solidFill>
            <a:srgbClr val="ACDDF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solidFill>
                <a:schemeClr val="tx1"/>
              </a:solidFill>
            </a:endParaRPr>
          </a:p>
          <a:p>
            <a:pPr algn="ctr" eaLnBrk="1" fontAlgn="auto" hangingPunct="1">
              <a:spcBef>
                <a:spcPts val="0"/>
              </a:spcBef>
              <a:spcAft>
                <a:spcPts val="0"/>
              </a:spcAft>
              <a:defRPr/>
            </a:pPr>
            <a:r>
              <a:rPr lang="en-GB" dirty="0">
                <a:solidFill>
                  <a:schemeClr val="tx1"/>
                </a:solidFill>
              </a:rPr>
              <a:t>Boys will also notice more hair beginning to grow. Mainly around the base of their penis and under their arms. Leg hair also thickens. As they get older, facial hair will grow and hair continues to grow into adulthood, on their chest and backs, etc. </a:t>
            </a:r>
          </a:p>
          <a:p>
            <a:pPr algn="ctr" eaLnBrk="1" fontAlgn="auto" hangingPunct="1">
              <a:spcBef>
                <a:spcPts val="0"/>
              </a:spcBef>
              <a:spcAft>
                <a:spcPts val="0"/>
              </a:spcAft>
              <a:defRPr/>
            </a:pPr>
            <a:endParaRPr lang="en-GB" dirty="0">
              <a:solidFill>
                <a:schemeClr val="tx1"/>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457200" y="479425"/>
            <a:ext cx="8220075" cy="993775"/>
          </a:xfrm>
        </p:spPr>
        <p:txBody>
          <a:bodyPr/>
          <a:lstStyle/>
          <a:p>
            <a:pPr eaLnBrk="1" hangingPunct="1"/>
            <a:r>
              <a:rPr lang="en-GB" altLang="en-US" smtClean="0"/>
              <a:t>Clean Clothes</a:t>
            </a:r>
          </a:p>
        </p:txBody>
      </p:sp>
      <p:pic>
        <p:nvPicPr>
          <p:cNvPr id="22531" name="Picture 2"/>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27300" y="1362075"/>
            <a:ext cx="3932238" cy="191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2" name="Rectangle 3"/>
          <p:cNvSpPr>
            <a:spLocks noChangeArrowheads="1"/>
          </p:cNvSpPr>
          <p:nvPr/>
        </p:nvSpPr>
        <p:spPr bwMode="auto">
          <a:xfrm>
            <a:off x="835025" y="3524250"/>
            <a:ext cx="746442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9pPr>
          </a:lstStyle>
          <a:p>
            <a:pPr eaLnBrk="1" hangingPunct="1">
              <a:lnSpc>
                <a:spcPct val="100000"/>
              </a:lnSpc>
              <a:spcBef>
                <a:spcPct val="0"/>
              </a:spcBef>
              <a:buFontTx/>
              <a:buNone/>
            </a:pPr>
            <a:r>
              <a:rPr lang="en-GB" altLang="en-US">
                <a:solidFill>
                  <a:schemeClr val="tx1"/>
                </a:solidFill>
              </a:rPr>
              <a:t>It is really important to wear clean clothes. If we wore the same thing all the time they would get dirty and start to smell. Even if it is the most fashionable thing you own…it will still need to be washed!</a:t>
            </a:r>
          </a:p>
        </p:txBody>
      </p:sp>
      <p:sp>
        <p:nvSpPr>
          <p:cNvPr id="5" name="Rectangle 4"/>
          <p:cNvSpPr/>
          <p:nvPr/>
        </p:nvSpPr>
        <p:spPr>
          <a:xfrm>
            <a:off x="712788" y="4719638"/>
            <a:ext cx="7708900" cy="1212850"/>
          </a:xfrm>
          <a:prstGeom prst="rect">
            <a:avLst/>
          </a:prstGeom>
          <a:solidFill>
            <a:srgbClr val="ACDDF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solidFill>
                <a:schemeClr val="tx1"/>
              </a:solidFill>
            </a:endParaRPr>
          </a:p>
          <a:p>
            <a:pPr algn="ctr" eaLnBrk="1" fontAlgn="auto" hangingPunct="1">
              <a:spcBef>
                <a:spcPts val="0"/>
              </a:spcBef>
              <a:spcAft>
                <a:spcPts val="0"/>
              </a:spcAft>
              <a:defRPr/>
            </a:pPr>
            <a:r>
              <a:rPr lang="en-GB" dirty="0">
                <a:solidFill>
                  <a:schemeClr val="tx1"/>
                </a:solidFill>
              </a:rPr>
              <a:t>You don’t need to wear fresh, clean clothes every day, but if, for example, you wear the same trousers to school for a few days - make sure that you take them off as soon as you get home and let them air out for a while!</a:t>
            </a:r>
          </a:p>
          <a:p>
            <a:pPr algn="ctr" eaLnBrk="1" fontAlgn="auto" hangingPunct="1">
              <a:spcBef>
                <a:spcPts val="0"/>
              </a:spcBef>
              <a:spcAft>
                <a:spcPts val="0"/>
              </a:spcAft>
              <a:defRPr/>
            </a:pPr>
            <a:endParaRPr lang="en-GB" dirty="0">
              <a:solidFill>
                <a:schemeClr val="tx1"/>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457200" y="479425"/>
            <a:ext cx="8220075" cy="993775"/>
          </a:xfrm>
        </p:spPr>
        <p:txBody>
          <a:bodyPr/>
          <a:lstStyle/>
          <a:p>
            <a:pPr eaLnBrk="1" hangingPunct="1"/>
            <a:r>
              <a:rPr lang="en-GB" altLang="en-US" smtClean="0"/>
              <a:t>Don’t Forget Your Underwear!</a:t>
            </a:r>
          </a:p>
        </p:txBody>
      </p:sp>
      <p:pic>
        <p:nvPicPr>
          <p:cNvPr id="23555"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44538" y="1281113"/>
            <a:ext cx="7645400" cy="488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1227138" y="3213100"/>
            <a:ext cx="6680200" cy="701675"/>
          </a:xfrm>
          <a:prstGeom prst="rect">
            <a:avLst/>
          </a:prstGeom>
          <a:solidFill>
            <a:srgbClr val="ACDDF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solidFill>
                <a:schemeClr val="tx1"/>
              </a:solidFill>
            </a:endParaRPr>
          </a:p>
          <a:p>
            <a:pPr algn="ctr" eaLnBrk="1" fontAlgn="auto" hangingPunct="1">
              <a:spcBef>
                <a:spcPts val="0"/>
              </a:spcBef>
              <a:spcAft>
                <a:spcPts val="0"/>
              </a:spcAft>
              <a:defRPr/>
            </a:pPr>
            <a:r>
              <a:rPr lang="en-GB" dirty="0">
                <a:solidFill>
                  <a:schemeClr val="tx1"/>
                </a:solidFill>
              </a:rPr>
              <a:t>Underwear is different. Underwear covers the parts which can get the most sweaty.</a:t>
            </a:r>
          </a:p>
          <a:p>
            <a:pPr algn="ctr" eaLnBrk="1" fontAlgn="auto" hangingPunct="1">
              <a:spcBef>
                <a:spcPts val="0"/>
              </a:spcBef>
              <a:spcAft>
                <a:spcPts val="0"/>
              </a:spcAft>
              <a:defRPr/>
            </a:pPr>
            <a:endParaRPr lang="en-GB" dirty="0">
              <a:solidFill>
                <a:schemeClr val="tx1"/>
              </a:solidFill>
            </a:endParaRPr>
          </a:p>
        </p:txBody>
      </p:sp>
      <p:sp>
        <p:nvSpPr>
          <p:cNvPr id="5" name="Rectangle 4"/>
          <p:cNvSpPr/>
          <p:nvPr/>
        </p:nvSpPr>
        <p:spPr>
          <a:xfrm>
            <a:off x="1227138" y="4138613"/>
            <a:ext cx="6680200" cy="701675"/>
          </a:xfrm>
          <a:prstGeom prst="rect">
            <a:avLst/>
          </a:prstGeom>
          <a:solidFill>
            <a:srgbClr val="ACDDF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solidFill>
                <a:schemeClr val="tx1"/>
              </a:solidFill>
            </a:endParaRPr>
          </a:p>
          <a:p>
            <a:pPr algn="ctr" eaLnBrk="1" fontAlgn="auto" hangingPunct="1">
              <a:spcBef>
                <a:spcPts val="0"/>
              </a:spcBef>
              <a:spcAft>
                <a:spcPts val="0"/>
              </a:spcAft>
              <a:defRPr/>
            </a:pPr>
            <a:r>
              <a:rPr lang="en-GB" dirty="0">
                <a:solidFill>
                  <a:schemeClr val="tx1"/>
                </a:solidFill>
              </a:rPr>
              <a:t>This includes socks! Our feet are covered in sweat glands and can get sweaty and smelly as we’re on our feet a lot.</a:t>
            </a:r>
          </a:p>
          <a:p>
            <a:pPr algn="ctr" eaLnBrk="1" fontAlgn="auto" hangingPunct="1">
              <a:spcBef>
                <a:spcPts val="0"/>
              </a:spcBef>
              <a:spcAft>
                <a:spcPts val="0"/>
              </a:spcAft>
              <a:defRPr/>
            </a:pPr>
            <a:endParaRPr lang="en-GB" dirty="0">
              <a:solidFill>
                <a:schemeClr val="tx1"/>
              </a:solidFill>
            </a:endParaRPr>
          </a:p>
        </p:txBody>
      </p:sp>
      <p:sp>
        <p:nvSpPr>
          <p:cNvPr id="6" name="Rectangle 5"/>
          <p:cNvSpPr/>
          <p:nvPr/>
        </p:nvSpPr>
        <p:spPr>
          <a:xfrm>
            <a:off x="1227138" y="5064125"/>
            <a:ext cx="6680200" cy="1028700"/>
          </a:xfrm>
          <a:prstGeom prst="rect">
            <a:avLst/>
          </a:prstGeom>
          <a:solidFill>
            <a:srgbClr val="ACDDF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solidFill>
                <a:schemeClr val="tx1"/>
              </a:solidFill>
            </a:endParaRPr>
          </a:p>
          <a:p>
            <a:pPr algn="ctr" eaLnBrk="1" fontAlgn="auto" hangingPunct="1">
              <a:spcBef>
                <a:spcPts val="0"/>
              </a:spcBef>
              <a:spcAft>
                <a:spcPts val="0"/>
              </a:spcAft>
              <a:defRPr/>
            </a:pPr>
            <a:r>
              <a:rPr lang="en-GB" dirty="0">
                <a:solidFill>
                  <a:schemeClr val="tx1"/>
                </a:solidFill>
              </a:rPr>
              <a:t>Remember to change your socks and underwear every day! And put the dirty ones in the dirty washing basket - don’t leave them on your bedroom floor. Yuck!</a:t>
            </a:r>
          </a:p>
          <a:p>
            <a:pPr algn="ctr" eaLnBrk="1" fontAlgn="auto" hangingPunct="1">
              <a:spcBef>
                <a:spcPts val="0"/>
              </a:spcBef>
              <a:spcAft>
                <a:spcPts val="0"/>
              </a:spcAft>
              <a:defRPr/>
            </a:pPr>
            <a:endParaRPr lang="en-GB" dirty="0">
              <a:solidFill>
                <a:schemeClr val="tx1"/>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457200" y="479425"/>
            <a:ext cx="8220075" cy="993775"/>
          </a:xfrm>
        </p:spPr>
        <p:txBody>
          <a:bodyPr/>
          <a:lstStyle/>
          <a:p>
            <a:pPr eaLnBrk="1" hangingPunct="1"/>
            <a:r>
              <a:rPr lang="en-GB" altLang="en-US" smtClean="0"/>
              <a:t>Keep Our Noses Clean</a:t>
            </a:r>
          </a:p>
        </p:txBody>
      </p:sp>
      <p:sp>
        <p:nvSpPr>
          <p:cNvPr id="5" name="Rectangle 4"/>
          <p:cNvSpPr/>
          <p:nvPr/>
        </p:nvSpPr>
        <p:spPr>
          <a:xfrm>
            <a:off x="750888" y="1473200"/>
            <a:ext cx="7632700" cy="1120775"/>
          </a:xfrm>
          <a:prstGeom prst="rect">
            <a:avLst/>
          </a:prstGeom>
          <a:solidFill>
            <a:srgbClr val="ACDDF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solidFill>
                <a:schemeClr val="tx1"/>
              </a:solidFill>
            </a:endParaRPr>
          </a:p>
          <a:p>
            <a:pPr algn="ctr" eaLnBrk="1" fontAlgn="auto" hangingPunct="1">
              <a:spcBef>
                <a:spcPts val="0"/>
              </a:spcBef>
              <a:spcAft>
                <a:spcPts val="0"/>
              </a:spcAft>
              <a:defRPr/>
            </a:pPr>
            <a:r>
              <a:rPr lang="en-GB" dirty="0">
                <a:solidFill>
                  <a:schemeClr val="tx1"/>
                </a:solidFill>
              </a:rPr>
              <a:t>Have you ever had a really runny nose? Or has it been really blocked and you feel like you can’t breathe through it? </a:t>
            </a:r>
          </a:p>
          <a:p>
            <a:pPr algn="ctr" eaLnBrk="1" fontAlgn="auto" hangingPunct="1">
              <a:spcBef>
                <a:spcPts val="0"/>
              </a:spcBef>
              <a:spcAft>
                <a:spcPts val="0"/>
              </a:spcAft>
              <a:defRPr/>
            </a:pPr>
            <a:r>
              <a:rPr lang="en-GB" dirty="0">
                <a:solidFill>
                  <a:schemeClr val="tx1"/>
                </a:solidFill>
              </a:rPr>
              <a:t>It’s a horrible feeling, but we have all been there!</a:t>
            </a:r>
          </a:p>
          <a:p>
            <a:pPr algn="ctr" eaLnBrk="1" fontAlgn="auto" hangingPunct="1">
              <a:spcBef>
                <a:spcPts val="0"/>
              </a:spcBef>
              <a:spcAft>
                <a:spcPts val="0"/>
              </a:spcAft>
              <a:defRPr/>
            </a:pPr>
            <a:endParaRPr lang="en-GB" dirty="0">
              <a:solidFill>
                <a:schemeClr val="tx1"/>
              </a:solidFill>
            </a:endParaRPr>
          </a:p>
        </p:txBody>
      </p:sp>
      <p:sp>
        <p:nvSpPr>
          <p:cNvPr id="24580" name="Rectangle 5"/>
          <p:cNvSpPr>
            <a:spLocks noChangeArrowheads="1"/>
          </p:cNvSpPr>
          <p:nvPr/>
        </p:nvSpPr>
        <p:spPr bwMode="auto">
          <a:xfrm>
            <a:off x="750888" y="2941638"/>
            <a:ext cx="4572000"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9pPr>
          </a:lstStyle>
          <a:p>
            <a:pPr eaLnBrk="1" hangingPunct="1">
              <a:lnSpc>
                <a:spcPct val="100000"/>
              </a:lnSpc>
              <a:spcBef>
                <a:spcPct val="0"/>
              </a:spcBef>
              <a:buFontTx/>
              <a:buNone/>
            </a:pPr>
            <a:r>
              <a:rPr lang="en-GB" altLang="en-US">
                <a:solidFill>
                  <a:schemeClr val="tx1"/>
                </a:solidFill>
              </a:rPr>
              <a:t>The only acceptable way of dealing with this is a tissue.</a:t>
            </a:r>
          </a:p>
          <a:p>
            <a:pPr eaLnBrk="1" hangingPunct="1">
              <a:lnSpc>
                <a:spcPct val="100000"/>
              </a:lnSpc>
              <a:spcBef>
                <a:spcPct val="0"/>
              </a:spcBef>
              <a:buFontTx/>
              <a:buNone/>
            </a:pPr>
            <a:endParaRPr lang="en-GB" altLang="en-US">
              <a:solidFill>
                <a:schemeClr val="tx1"/>
              </a:solidFill>
            </a:endParaRPr>
          </a:p>
          <a:p>
            <a:pPr eaLnBrk="1" hangingPunct="1">
              <a:lnSpc>
                <a:spcPct val="100000"/>
              </a:lnSpc>
              <a:spcBef>
                <a:spcPct val="0"/>
              </a:spcBef>
              <a:buFontTx/>
              <a:buNone/>
            </a:pPr>
            <a:r>
              <a:rPr lang="en-GB" altLang="en-US">
                <a:solidFill>
                  <a:schemeClr val="tx1"/>
                </a:solidFill>
              </a:rPr>
              <a:t>Sniffing, picking, wiping with sleeves… Yuck!</a:t>
            </a:r>
          </a:p>
        </p:txBody>
      </p:sp>
      <p:pic>
        <p:nvPicPr>
          <p:cNvPr id="24581" name="Picture 6"/>
          <p:cNvPicPr>
            <a:picLocks noChangeAspect="1"/>
          </p:cNvPicPr>
          <p:nvPr/>
        </p:nvPicPr>
        <p:blipFill>
          <a:blip r:embed="rId2">
            <a:extLst>
              <a:ext uri="{28A0092B-C50C-407E-A947-70E740481C1C}">
                <a14:useLocalDpi xmlns:a14="http://schemas.microsoft.com/office/drawing/2010/main" val="0"/>
              </a:ext>
            </a:extLst>
          </a:blip>
          <a:srcRect l="15767" t="19537" r="14143" b="21048"/>
          <a:stretch>
            <a:fillRect/>
          </a:stretch>
        </p:blipFill>
        <p:spPr bwMode="auto">
          <a:xfrm>
            <a:off x="5805488" y="3059113"/>
            <a:ext cx="2270125" cy="272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457200" y="479425"/>
            <a:ext cx="8220075" cy="993775"/>
          </a:xfrm>
        </p:spPr>
        <p:txBody>
          <a:bodyPr/>
          <a:lstStyle/>
          <a:p>
            <a:pPr eaLnBrk="1" hangingPunct="1"/>
            <a:r>
              <a:rPr lang="en-GB" altLang="en-US" smtClean="0"/>
              <a:t>Using a Tissue</a:t>
            </a:r>
          </a:p>
        </p:txBody>
      </p:sp>
      <p:pic>
        <p:nvPicPr>
          <p:cNvPr id="25603"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67238" y="2979738"/>
            <a:ext cx="4479925" cy="316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750888" y="1473200"/>
            <a:ext cx="7632700" cy="887413"/>
          </a:xfrm>
          <a:prstGeom prst="rect">
            <a:avLst/>
          </a:prstGeom>
          <a:solidFill>
            <a:srgbClr val="ACDDF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solidFill>
                <a:schemeClr val="tx1"/>
              </a:solidFill>
            </a:endParaRPr>
          </a:p>
          <a:p>
            <a:pPr algn="ctr" eaLnBrk="1" fontAlgn="auto" hangingPunct="1">
              <a:spcBef>
                <a:spcPts val="0"/>
              </a:spcBef>
              <a:spcAft>
                <a:spcPts val="0"/>
              </a:spcAft>
              <a:defRPr/>
            </a:pPr>
            <a:r>
              <a:rPr lang="en-GB" dirty="0">
                <a:solidFill>
                  <a:schemeClr val="tx1"/>
                </a:solidFill>
              </a:rPr>
              <a:t>Bring a small packet of tissues with you to school. If you have a really bad cold, they can even stay at your desk!</a:t>
            </a:r>
          </a:p>
          <a:p>
            <a:pPr algn="ctr" eaLnBrk="1" fontAlgn="auto" hangingPunct="1">
              <a:spcBef>
                <a:spcPts val="0"/>
              </a:spcBef>
              <a:spcAft>
                <a:spcPts val="0"/>
              </a:spcAft>
              <a:defRPr/>
            </a:pPr>
            <a:endParaRPr lang="en-GB" dirty="0">
              <a:solidFill>
                <a:schemeClr val="tx1"/>
              </a:solidFill>
            </a:endParaRPr>
          </a:p>
        </p:txBody>
      </p:sp>
      <p:sp>
        <p:nvSpPr>
          <p:cNvPr id="25605" name="Rectangle 4"/>
          <p:cNvSpPr>
            <a:spLocks noChangeArrowheads="1"/>
          </p:cNvSpPr>
          <p:nvPr/>
        </p:nvSpPr>
        <p:spPr bwMode="auto">
          <a:xfrm>
            <a:off x="750888" y="2616200"/>
            <a:ext cx="45720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9pPr>
          </a:lstStyle>
          <a:p>
            <a:pPr eaLnBrk="1" hangingPunct="1">
              <a:lnSpc>
                <a:spcPct val="100000"/>
              </a:lnSpc>
              <a:spcBef>
                <a:spcPct val="0"/>
              </a:spcBef>
              <a:buFontTx/>
              <a:buNone/>
            </a:pPr>
            <a:r>
              <a:rPr lang="en-GB" altLang="en-US" b="1">
                <a:solidFill>
                  <a:schemeClr val="tx1"/>
                </a:solidFill>
              </a:rPr>
              <a:t>However:</a:t>
            </a:r>
          </a:p>
          <a:p>
            <a:pPr eaLnBrk="1" hangingPunct="1">
              <a:lnSpc>
                <a:spcPct val="100000"/>
              </a:lnSpc>
              <a:spcBef>
                <a:spcPct val="0"/>
              </a:spcBef>
              <a:buFontTx/>
              <a:buNone/>
            </a:pPr>
            <a:endParaRPr lang="en-GB" altLang="en-US">
              <a:solidFill>
                <a:schemeClr val="tx1"/>
              </a:solidFill>
            </a:endParaRPr>
          </a:p>
          <a:p>
            <a:pPr eaLnBrk="1" hangingPunct="1">
              <a:lnSpc>
                <a:spcPct val="100000"/>
              </a:lnSpc>
              <a:spcBef>
                <a:spcPct val="0"/>
              </a:spcBef>
              <a:buFontTx/>
              <a:buNone/>
            </a:pPr>
            <a:r>
              <a:rPr lang="en-GB" altLang="en-US">
                <a:solidFill>
                  <a:schemeClr val="tx1"/>
                </a:solidFill>
              </a:rPr>
              <a:t>dirty tissues must be binned or flushed</a:t>
            </a:r>
          </a:p>
          <a:p>
            <a:pPr eaLnBrk="1" hangingPunct="1">
              <a:lnSpc>
                <a:spcPct val="100000"/>
              </a:lnSpc>
              <a:spcBef>
                <a:spcPct val="0"/>
              </a:spcBef>
              <a:buFontTx/>
              <a:buNone/>
            </a:pPr>
            <a:r>
              <a:rPr lang="en-GB" altLang="en-US">
                <a:solidFill>
                  <a:schemeClr val="tx1"/>
                </a:solidFill>
              </a:rPr>
              <a:t>down a toilet straight away;</a:t>
            </a:r>
          </a:p>
          <a:p>
            <a:pPr eaLnBrk="1" hangingPunct="1">
              <a:lnSpc>
                <a:spcPct val="100000"/>
              </a:lnSpc>
              <a:spcBef>
                <a:spcPct val="0"/>
              </a:spcBef>
              <a:buFontTx/>
              <a:buNone/>
            </a:pPr>
            <a:endParaRPr lang="en-GB" altLang="en-US">
              <a:solidFill>
                <a:schemeClr val="tx1"/>
              </a:solidFill>
            </a:endParaRPr>
          </a:p>
          <a:p>
            <a:pPr eaLnBrk="1" hangingPunct="1">
              <a:lnSpc>
                <a:spcPct val="100000"/>
              </a:lnSpc>
              <a:spcBef>
                <a:spcPct val="0"/>
              </a:spcBef>
              <a:buFontTx/>
              <a:buNone/>
            </a:pPr>
            <a:r>
              <a:rPr lang="en-GB" altLang="en-US">
                <a:solidFill>
                  <a:schemeClr val="tx1"/>
                </a:solidFill>
              </a:rPr>
              <a:t>don’t share used tissues with others;</a:t>
            </a:r>
          </a:p>
          <a:p>
            <a:pPr eaLnBrk="1" hangingPunct="1">
              <a:lnSpc>
                <a:spcPct val="100000"/>
              </a:lnSpc>
              <a:spcBef>
                <a:spcPct val="0"/>
              </a:spcBef>
              <a:buFontTx/>
              <a:buNone/>
            </a:pPr>
            <a:endParaRPr lang="en-GB" altLang="en-US">
              <a:solidFill>
                <a:schemeClr val="tx1"/>
              </a:solidFill>
            </a:endParaRPr>
          </a:p>
          <a:p>
            <a:pPr eaLnBrk="1" hangingPunct="1">
              <a:lnSpc>
                <a:spcPct val="100000"/>
              </a:lnSpc>
              <a:spcBef>
                <a:spcPct val="0"/>
              </a:spcBef>
              <a:buFontTx/>
              <a:buNone/>
            </a:pPr>
            <a:r>
              <a:rPr lang="en-GB" altLang="en-US">
                <a:solidFill>
                  <a:schemeClr val="tx1"/>
                </a:solidFill>
              </a:rPr>
              <a:t>wash your hands after using a tissue.</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457200" y="479425"/>
            <a:ext cx="8220075" cy="993775"/>
          </a:xfrm>
        </p:spPr>
        <p:txBody>
          <a:bodyPr/>
          <a:lstStyle/>
          <a:p>
            <a:pPr eaLnBrk="1" hangingPunct="1"/>
            <a:r>
              <a:rPr lang="en-GB" altLang="en-US" smtClean="0"/>
              <a:t>Spreading Germs</a:t>
            </a:r>
          </a:p>
        </p:txBody>
      </p:sp>
      <p:pic>
        <p:nvPicPr>
          <p:cNvPr id="26627" name="Picture 2"/>
          <p:cNvPicPr>
            <a:picLocks noChangeAspect="1"/>
          </p:cNvPicPr>
          <p:nvPr/>
        </p:nvPicPr>
        <p:blipFill>
          <a:blip r:embed="rId2">
            <a:extLst>
              <a:ext uri="{28A0092B-C50C-407E-A947-70E740481C1C}">
                <a14:useLocalDpi xmlns:a14="http://schemas.microsoft.com/office/drawing/2010/main" val="0"/>
              </a:ext>
            </a:extLst>
          </a:blip>
          <a:srcRect l="19368"/>
          <a:stretch>
            <a:fillRect/>
          </a:stretch>
        </p:blipFill>
        <p:spPr bwMode="auto">
          <a:xfrm>
            <a:off x="6202363" y="3671888"/>
            <a:ext cx="2181225"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750888" y="1473200"/>
            <a:ext cx="7632700" cy="1154113"/>
          </a:xfrm>
          <a:prstGeom prst="rect">
            <a:avLst/>
          </a:prstGeom>
          <a:solidFill>
            <a:srgbClr val="ACDDF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solidFill>
                <a:schemeClr val="tx1"/>
              </a:solidFill>
            </a:endParaRPr>
          </a:p>
          <a:p>
            <a:pPr algn="ctr" eaLnBrk="1" fontAlgn="auto" hangingPunct="1">
              <a:spcBef>
                <a:spcPts val="0"/>
              </a:spcBef>
              <a:spcAft>
                <a:spcPts val="0"/>
              </a:spcAft>
              <a:defRPr/>
            </a:pPr>
            <a:r>
              <a:rPr lang="en-GB" dirty="0">
                <a:solidFill>
                  <a:schemeClr val="tx1"/>
                </a:solidFill>
              </a:rPr>
              <a:t>Germs and bacteria spread. It’s a fact and we can’t stop it, but we can try to minimise their spread. Following the tissue rules and washing our hands are really easy ways to minimise the germs we spread. </a:t>
            </a:r>
          </a:p>
          <a:p>
            <a:pPr algn="ctr" eaLnBrk="1" fontAlgn="auto" hangingPunct="1">
              <a:spcBef>
                <a:spcPts val="0"/>
              </a:spcBef>
              <a:spcAft>
                <a:spcPts val="0"/>
              </a:spcAft>
              <a:defRPr/>
            </a:pPr>
            <a:endParaRPr lang="en-GB" dirty="0">
              <a:solidFill>
                <a:schemeClr val="tx1"/>
              </a:solidFill>
            </a:endParaRPr>
          </a:p>
        </p:txBody>
      </p:sp>
      <p:sp>
        <p:nvSpPr>
          <p:cNvPr id="26629" name="Rectangle 4"/>
          <p:cNvSpPr>
            <a:spLocks noChangeArrowheads="1"/>
          </p:cNvSpPr>
          <p:nvPr/>
        </p:nvSpPr>
        <p:spPr bwMode="auto">
          <a:xfrm>
            <a:off x="750888" y="2882900"/>
            <a:ext cx="3759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9pPr>
          </a:lstStyle>
          <a:p>
            <a:pPr eaLnBrk="1" hangingPunct="1">
              <a:lnSpc>
                <a:spcPct val="100000"/>
              </a:lnSpc>
              <a:spcBef>
                <a:spcPct val="0"/>
              </a:spcBef>
              <a:buFontTx/>
              <a:buNone/>
            </a:pPr>
            <a:r>
              <a:rPr lang="en-GB" altLang="en-US">
                <a:solidFill>
                  <a:schemeClr val="tx1"/>
                </a:solidFill>
              </a:rPr>
              <a:t>Can you think of any other ways? </a:t>
            </a:r>
          </a:p>
        </p:txBody>
      </p:sp>
      <p:sp>
        <p:nvSpPr>
          <p:cNvPr id="6" name="Rectangle 5"/>
          <p:cNvSpPr/>
          <p:nvPr/>
        </p:nvSpPr>
        <p:spPr>
          <a:xfrm>
            <a:off x="750888" y="3406775"/>
            <a:ext cx="5192712" cy="433388"/>
          </a:xfrm>
          <a:prstGeom prst="rect">
            <a:avLst/>
          </a:prstGeom>
          <a:solidFill>
            <a:srgbClr val="ACDDF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solidFill>
                <a:schemeClr val="tx1"/>
              </a:solidFill>
            </a:endParaRPr>
          </a:p>
          <a:p>
            <a:pPr algn="ctr" eaLnBrk="1" fontAlgn="auto" hangingPunct="1">
              <a:spcBef>
                <a:spcPts val="0"/>
              </a:spcBef>
              <a:spcAft>
                <a:spcPts val="0"/>
              </a:spcAft>
              <a:defRPr/>
            </a:pPr>
            <a:r>
              <a:rPr lang="en-GB" dirty="0">
                <a:solidFill>
                  <a:schemeClr val="tx1"/>
                </a:solidFill>
              </a:rPr>
              <a:t>Covering our mouths when we sneeze or cough.</a:t>
            </a:r>
          </a:p>
          <a:p>
            <a:pPr algn="ctr" eaLnBrk="1" fontAlgn="auto" hangingPunct="1">
              <a:spcBef>
                <a:spcPts val="0"/>
              </a:spcBef>
              <a:spcAft>
                <a:spcPts val="0"/>
              </a:spcAft>
              <a:defRPr/>
            </a:pPr>
            <a:endParaRPr lang="en-GB" dirty="0">
              <a:solidFill>
                <a:schemeClr val="tx1"/>
              </a:solidFill>
            </a:endParaRPr>
          </a:p>
        </p:txBody>
      </p:sp>
      <p:sp>
        <p:nvSpPr>
          <p:cNvPr id="7" name="Rectangle 6"/>
          <p:cNvSpPr/>
          <p:nvPr/>
        </p:nvSpPr>
        <p:spPr>
          <a:xfrm>
            <a:off x="750888" y="3994150"/>
            <a:ext cx="5192712" cy="434975"/>
          </a:xfrm>
          <a:prstGeom prst="rect">
            <a:avLst/>
          </a:prstGeom>
          <a:solidFill>
            <a:srgbClr val="ACDDF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solidFill>
                <a:schemeClr val="tx1"/>
              </a:solidFill>
            </a:endParaRPr>
          </a:p>
          <a:p>
            <a:pPr algn="ctr" eaLnBrk="1" fontAlgn="auto" hangingPunct="1">
              <a:spcBef>
                <a:spcPts val="0"/>
              </a:spcBef>
              <a:spcAft>
                <a:spcPts val="0"/>
              </a:spcAft>
              <a:defRPr/>
            </a:pPr>
            <a:r>
              <a:rPr lang="en-GB" dirty="0">
                <a:solidFill>
                  <a:schemeClr val="tx1"/>
                </a:solidFill>
              </a:rPr>
              <a:t>Not sharing water bottles, etc.</a:t>
            </a:r>
          </a:p>
          <a:p>
            <a:pPr algn="ctr" eaLnBrk="1" fontAlgn="auto" hangingPunct="1">
              <a:spcBef>
                <a:spcPts val="0"/>
              </a:spcBef>
              <a:spcAft>
                <a:spcPts val="0"/>
              </a:spcAft>
              <a:defRPr/>
            </a:pPr>
            <a:endParaRPr lang="en-GB" dirty="0">
              <a:solidFill>
                <a:schemeClr val="tx1"/>
              </a:solidFill>
            </a:endParaRPr>
          </a:p>
        </p:txBody>
      </p:sp>
      <p:sp>
        <p:nvSpPr>
          <p:cNvPr id="8" name="Rectangle 7"/>
          <p:cNvSpPr/>
          <p:nvPr/>
        </p:nvSpPr>
        <p:spPr>
          <a:xfrm>
            <a:off x="750888" y="4579938"/>
            <a:ext cx="5192712" cy="730250"/>
          </a:xfrm>
          <a:prstGeom prst="rect">
            <a:avLst/>
          </a:prstGeom>
          <a:solidFill>
            <a:srgbClr val="ACDDF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solidFill>
                <a:schemeClr val="tx1"/>
              </a:solidFill>
            </a:endParaRPr>
          </a:p>
          <a:p>
            <a:pPr algn="ctr" eaLnBrk="1" fontAlgn="auto" hangingPunct="1">
              <a:spcBef>
                <a:spcPts val="0"/>
              </a:spcBef>
              <a:spcAft>
                <a:spcPts val="0"/>
              </a:spcAft>
              <a:defRPr/>
            </a:pPr>
            <a:r>
              <a:rPr lang="en-GB" dirty="0">
                <a:solidFill>
                  <a:schemeClr val="tx1"/>
                </a:solidFill>
              </a:rPr>
              <a:t>Not coming to school if you have a stomach bug and have been sick or have diarrhoea. </a:t>
            </a:r>
          </a:p>
          <a:p>
            <a:pPr algn="ctr" eaLnBrk="1" fontAlgn="auto" hangingPunct="1">
              <a:spcBef>
                <a:spcPts val="0"/>
              </a:spcBef>
              <a:spcAft>
                <a:spcPts val="0"/>
              </a:spcAft>
              <a:defRPr/>
            </a:pPr>
            <a:endParaRPr lang="en-GB" dirty="0">
              <a:solidFill>
                <a:schemeClr val="tx1"/>
              </a:solidFill>
            </a:endParaRPr>
          </a:p>
        </p:txBody>
      </p:sp>
      <p:sp>
        <p:nvSpPr>
          <p:cNvPr id="9" name="Rectangle 8"/>
          <p:cNvSpPr/>
          <p:nvPr/>
        </p:nvSpPr>
        <p:spPr>
          <a:xfrm>
            <a:off x="750888" y="5461000"/>
            <a:ext cx="5192712" cy="730250"/>
          </a:xfrm>
          <a:prstGeom prst="rect">
            <a:avLst/>
          </a:prstGeom>
          <a:solidFill>
            <a:srgbClr val="ACDDF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solidFill>
                <a:schemeClr val="tx1"/>
              </a:solidFill>
            </a:endParaRPr>
          </a:p>
          <a:p>
            <a:pPr algn="ctr" eaLnBrk="1" fontAlgn="auto" hangingPunct="1">
              <a:spcBef>
                <a:spcPts val="0"/>
              </a:spcBef>
              <a:spcAft>
                <a:spcPts val="0"/>
              </a:spcAft>
              <a:defRPr/>
            </a:pPr>
            <a:r>
              <a:rPr lang="en-GB" dirty="0">
                <a:solidFill>
                  <a:schemeClr val="tx1"/>
                </a:solidFill>
              </a:rPr>
              <a:t>Try not to touch our eyes</a:t>
            </a:r>
            <a:r>
              <a:rPr lang="en-GB">
                <a:solidFill>
                  <a:schemeClr val="tx1"/>
                </a:solidFill>
              </a:rPr>
              <a:t>, nose and mouth </a:t>
            </a:r>
            <a:r>
              <a:rPr lang="en-GB" dirty="0">
                <a:solidFill>
                  <a:schemeClr val="tx1"/>
                </a:solidFill>
              </a:rPr>
              <a:t>too much.</a:t>
            </a:r>
          </a:p>
          <a:p>
            <a:pPr algn="ctr" eaLnBrk="1" fontAlgn="auto" hangingPunct="1">
              <a:spcBef>
                <a:spcPts val="0"/>
              </a:spcBef>
              <a:spcAft>
                <a:spcPts val="0"/>
              </a:spcAft>
              <a:defRPr/>
            </a:pPr>
            <a:endParaRPr lang="en-GB" dirty="0">
              <a:solidFill>
                <a:schemeClr val="tx1"/>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50888" y="1473200"/>
            <a:ext cx="7632700" cy="1238250"/>
          </a:xfrm>
          <a:prstGeom prst="rect">
            <a:avLst/>
          </a:prstGeom>
          <a:solidFill>
            <a:srgbClr val="ACDDF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dirty="0">
                <a:solidFill>
                  <a:schemeClr val="tx1"/>
                </a:solidFill>
              </a:rPr>
              <a:t>Personal Hygiene is how we look after our bodies. Keeping ourselves clean and tidy makes us feel better about ourselves and also keeps us, and those around us, healthier!</a:t>
            </a:r>
          </a:p>
        </p:txBody>
      </p:sp>
      <p:sp>
        <p:nvSpPr>
          <p:cNvPr id="9219" name="Title 20"/>
          <p:cNvSpPr>
            <a:spLocks noGrp="1"/>
          </p:cNvSpPr>
          <p:nvPr>
            <p:ph type="title"/>
          </p:nvPr>
        </p:nvSpPr>
        <p:spPr>
          <a:xfrm>
            <a:off x="457200" y="479425"/>
            <a:ext cx="8220075" cy="993775"/>
          </a:xfrm>
        </p:spPr>
        <p:txBody>
          <a:bodyPr/>
          <a:lstStyle/>
          <a:p>
            <a:pPr eaLnBrk="1" hangingPunct="1"/>
            <a:r>
              <a:rPr lang="en-GB" altLang="en-US" sz="3600" smtClean="0"/>
              <a:t>What Is Personal Hygiene?</a:t>
            </a:r>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r="59496" b="23475"/>
          <a:stretch/>
        </p:blipFill>
        <p:spPr>
          <a:xfrm>
            <a:off x="448960" y="3122156"/>
            <a:ext cx="2582564" cy="3285625"/>
          </a:xfrm>
          <a:prstGeom prst="roundRect">
            <a:avLst>
              <a:gd name="adj" fmla="val 5822"/>
            </a:avLst>
          </a:prstGeom>
        </p:spPr>
      </p:pic>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l="54845" b="23475"/>
          <a:stretch/>
        </p:blipFill>
        <p:spPr>
          <a:xfrm>
            <a:off x="5814627" y="3122156"/>
            <a:ext cx="2879122" cy="3285625"/>
          </a:xfrm>
          <a:prstGeom prst="roundRect">
            <a:avLst>
              <a:gd name="adj" fmla="val 5795"/>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457200" y="479425"/>
            <a:ext cx="8220075" cy="993775"/>
          </a:xfrm>
        </p:spPr>
        <p:txBody>
          <a:bodyPr/>
          <a:lstStyle/>
          <a:p>
            <a:pPr eaLnBrk="1" hangingPunct="1"/>
            <a:r>
              <a:rPr lang="en-GB" altLang="en-US" smtClean="0"/>
              <a:t>What Does It Include?</a:t>
            </a:r>
          </a:p>
        </p:txBody>
      </p:sp>
      <p:sp>
        <p:nvSpPr>
          <p:cNvPr id="3" name="Rectangle 2"/>
          <p:cNvSpPr/>
          <p:nvPr/>
        </p:nvSpPr>
        <p:spPr>
          <a:xfrm>
            <a:off x="750888" y="1473200"/>
            <a:ext cx="7632700" cy="487363"/>
          </a:xfrm>
          <a:prstGeom prst="rect">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dirty="0">
                <a:solidFill>
                  <a:schemeClr val="tx1"/>
                </a:solidFill>
              </a:rPr>
              <a:t>Can you think what might be included in personal hygiene</a:t>
            </a:r>
            <a:r>
              <a:rPr lang="en-GB">
                <a:solidFill>
                  <a:schemeClr val="tx1"/>
                </a:solidFill>
              </a:rPr>
              <a:t>? </a:t>
            </a:r>
            <a:endParaRPr lang="en-GB" dirty="0">
              <a:solidFill>
                <a:schemeClr val="tx1"/>
              </a:solidFill>
            </a:endParaRPr>
          </a:p>
        </p:txBody>
      </p:sp>
      <p:sp>
        <p:nvSpPr>
          <p:cNvPr id="4" name="Rectangle 3"/>
          <p:cNvSpPr/>
          <p:nvPr/>
        </p:nvSpPr>
        <p:spPr>
          <a:xfrm>
            <a:off x="1285875" y="2160588"/>
            <a:ext cx="6562725" cy="450850"/>
          </a:xfrm>
          <a:prstGeom prst="rect">
            <a:avLst/>
          </a:prstGeom>
          <a:solidFill>
            <a:srgbClr val="ACDDF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solidFill>
                  <a:schemeClr val="tx1"/>
                </a:solidFill>
              </a:rPr>
              <a:t>Brushing our teeth;</a:t>
            </a:r>
          </a:p>
        </p:txBody>
      </p:sp>
      <p:sp>
        <p:nvSpPr>
          <p:cNvPr id="5" name="Rectangle 4"/>
          <p:cNvSpPr/>
          <p:nvPr/>
        </p:nvSpPr>
        <p:spPr>
          <a:xfrm>
            <a:off x="1285875" y="2811463"/>
            <a:ext cx="6562725" cy="450850"/>
          </a:xfrm>
          <a:prstGeom prst="rect">
            <a:avLst/>
          </a:prstGeom>
          <a:solidFill>
            <a:srgbClr val="ACDDF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solidFill>
                  <a:schemeClr val="tx1"/>
                </a:solidFill>
              </a:rPr>
              <a:t>Washing our hands;</a:t>
            </a:r>
          </a:p>
        </p:txBody>
      </p:sp>
      <p:sp>
        <p:nvSpPr>
          <p:cNvPr id="6" name="Rectangle 5"/>
          <p:cNvSpPr/>
          <p:nvPr/>
        </p:nvSpPr>
        <p:spPr>
          <a:xfrm>
            <a:off x="1285875" y="3462338"/>
            <a:ext cx="6562725" cy="450850"/>
          </a:xfrm>
          <a:prstGeom prst="rect">
            <a:avLst/>
          </a:prstGeom>
          <a:solidFill>
            <a:srgbClr val="ACDDF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solidFill>
                  <a:schemeClr val="tx1"/>
                </a:solidFill>
              </a:rPr>
              <a:t>Wearing clean clothes;</a:t>
            </a:r>
          </a:p>
        </p:txBody>
      </p:sp>
      <p:sp>
        <p:nvSpPr>
          <p:cNvPr id="7" name="Rectangle 6"/>
          <p:cNvSpPr/>
          <p:nvPr/>
        </p:nvSpPr>
        <p:spPr>
          <a:xfrm>
            <a:off x="1285875" y="4113213"/>
            <a:ext cx="6562725" cy="450850"/>
          </a:xfrm>
          <a:prstGeom prst="rect">
            <a:avLst/>
          </a:prstGeom>
          <a:solidFill>
            <a:srgbClr val="ACDDF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solidFill>
                  <a:schemeClr val="tx1"/>
                </a:solidFill>
              </a:rPr>
              <a:t>Showering or bathing regularly;</a:t>
            </a:r>
          </a:p>
        </p:txBody>
      </p:sp>
      <p:sp>
        <p:nvSpPr>
          <p:cNvPr id="8" name="Rectangle 7"/>
          <p:cNvSpPr/>
          <p:nvPr/>
        </p:nvSpPr>
        <p:spPr>
          <a:xfrm>
            <a:off x="1285875" y="4764088"/>
            <a:ext cx="6562725" cy="450850"/>
          </a:xfrm>
          <a:prstGeom prst="rect">
            <a:avLst/>
          </a:prstGeom>
          <a:solidFill>
            <a:srgbClr val="ACDDF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solidFill>
                  <a:schemeClr val="tx1"/>
                </a:solidFill>
              </a:rPr>
              <a:t>Keeping fresh and clean;</a:t>
            </a:r>
          </a:p>
        </p:txBody>
      </p:sp>
      <p:sp>
        <p:nvSpPr>
          <p:cNvPr id="9" name="Rectangle 8"/>
          <p:cNvSpPr/>
          <p:nvPr/>
        </p:nvSpPr>
        <p:spPr>
          <a:xfrm>
            <a:off x="1285875" y="5414963"/>
            <a:ext cx="6562725" cy="450850"/>
          </a:xfrm>
          <a:prstGeom prst="rect">
            <a:avLst/>
          </a:prstGeom>
          <a:solidFill>
            <a:srgbClr val="ACDDF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solidFill>
                  <a:schemeClr val="tx1"/>
                </a:solidFill>
              </a:rPr>
              <a:t>Minimising the spread of germs where we can!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2" presetClass="entr" presetSubtype="4" fill="hold" grpId="0" nodeType="afterEffect">
                                  <p:stCondLst>
                                    <p:cond delay="50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par>
                          <p:cTn id="14" fill="hold" nodeType="afterGroup">
                            <p:stCondLst>
                              <p:cond delay="1500"/>
                            </p:stCondLst>
                            <p:childTnLst>
                              <p:par>
                                <p:cTn id="15" presetID="2" presetClass="entr" presetSubtype="4" fill="hold" grpId="0" nodeType="afterEffect">
                                  <p:stCondLst>
                                    <p:cond delay="50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par>
                          <p:cTn id="19" fill="hold" nodeType="afterGroup">
                            <p:stCondLst>
                              <p:cond delay="2500"/>
                            </p:stCondLst>
                            <p:childTnLst>
                              <p:par>
                                <p:cTn id="20" presetID="2" presetClass="entr" presetSubtype="4" fill="hold" grpId="0" nodeType="afterEffect">
                                  <p:stCondLst>
                                    <p:cond delay="50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500" fill="hold"/>
                                        <p:tgtEl>
                                          <p:spTgt spid="7"/>
                                        </p:tgtEl>
                                        <p:attrNameLst>
                                          <p:attrName>ppt_x</p:attrName>
                                        </p:attrNameLst>
                                      </p:cBhvr>
                                      <p:tavLst>
                                        <p:tav tm="0">
                                          <p:val>
                                            <p:strVal val="#ppt_x"/>
                                          </p:val>
                                        </p:tav>
                                        <p:tav tm="100000">
                                          <p:val>
                                            <p:strVal val="#ppt_x"/>
                                          </p:val>
                                        </p:tav>
                                      </p:tavLst>
                                    </p:anim>
                                    <p:anim calcmode="lin" valueType="num">
                                      <p:cBhvr additive="base">
                                        <p:cTn id="23" dur="500" fill="hold"/>
                                        <p:tgtEl>
                                          <p:spTgt spid="7"/>
                                        </p:tgtEl>
                                        <p:attrNameLst>
                                          <p:attrName>ppt_y</p:attrName>
                                        </p:attrNameLst>
                                      </p:cBhvr>
                                      <p:tavLst>
                                        <p:tav tm="0">
                                          <p:val>
                                            <p:strVal val="1+#ppt_h/2"/>
                                          </p:val>
                                        </p:tav>
                                        <p:tav tm="100000">
                                          <p:val>
                                            <p:strVal val="#ppt_y"/>
                                          </p:val>
                                        </p:tav>
                                      </p:tavLst>
                                    </p:anim>
                                  </p:childTnLst>
                                </p:cTn>
                              </p:par>
                            </p:childTnLst>
                          </p:cTn>
                        </p:par>
                        <p:par>
                          <p:cTn id="24" fill="hold" nodeType="afterGroup">
                            <p:stCondLst>
                              <p:cond delay="3500"/>
                            </p:stCondLst>
                            <p:childTnLst>
                              <p:par>
                                <p:cTn id="25" presetID="2" presetClass="entr" presetSubtype="4" fill="hold" grpId="0" nodeType="afterEffect">
                                  <p:stCondLst>
                                    <p:cond delay="50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ppt_x"/>
                                          </p:val>
                                        </p:tav>
                                        <p:tav tm="100000">
                                          <p:val>
                                            <p:strVal val="#ppt_x"/>
                                          </p:val>
                                        </p:tav>
                                      </p:tavLst>
                                    </p:anim>
                                    <p:anim calcmode="lin" valueType="num">
                                      <p:cBhvr additive="base">
                                        <p:cTn id="28" dur="500" fill="hold"/>
                                        <p:tgtEl>
                                          <p:spTgt spid="8"/>
                                        </p:tgtEl>
                                        <p:attrNameLst>
                                          <p:attrName>ppt_y</p:attrName>
                                        </p:attrNameLst>
                                      </p:cBhvr>
                                      <p:tavLst>
                                        <p:tav tm="0">
                                          <p:val>
                                            <p:strVal val="1+#ppt_h/2"/>
                                          </p:val>
                                        </p:tav>
                                        <p:tav tm="100000">
                                          <p:val>
                                            <p:strVal val="#ppt_y"/>
                                          </p:val>
                                        </p:tav>
                                      </p:tavLst>
                                    </p:anim>
                                  </p:childTnLst>
                                </p:cTn>
                              </p:par>
                            </p:childTnLst>
                          </p:cTn>
                        </p:par>
                        <p:par>
                          <p:cTn id="29" fill="hold" nodeType="afterGroup">
                            <p:stCondLst>
                              <p:cond delay="4500"/>
                            </p:stCondLst>
                            <p:childTnLst>
                              <p:par>
                                <p:cTn id="30" presetID="2" presetClass="entr" presetSubtype="4" fill="hold" grpId="0" nodeType="afterEffect">
                                  <p:stCondLst>
                                    <p:cond delay="500"/>
                                  </p:stCondLst>
                                  <p:childTnLst>
                                    <p:set>
                                      <p:cBhvr>
                                        <p:cTn id="31" dur="1" fill="hold">
                                          <p:stCondLst>
                                            <p:cond delay="0"/>
                                          </p:stCondLst>
                                        </p:cTn>
                                        <p:tgtEl>
                                          <p:spTgt spid="9"/>
                                        </p:tgtEl>
                                        <p:attrNameLst>
                                          <p:attrName>style.visibility</p:attrName>
                                        </p:attrNameLst>
                                      </p:cBhvr>
                                      <p:to>
                                        <p:strVal val="visible"/>
                                      </p:to>
                                    </p:set>
                                    <p:anim calcmode="lin" valueType="num">
                                      <p:cBhvr additive="base">
                                        <p:cTn id="32" dur="500" fill="hold"/>
                                        <p:tgtEl>
                                          <p:spTgt spid="9"/>
                                        </p:tgtEl>
                                        <p:attrNameLst>
                                          <p:attrName>ppt_x</p:attrName>
                                        </p:attrNameLst>
                                      </p:cBhvr>
                                      <p:tavLst>
                                        <p:tav tm="0">
                                          <p:val>
                                            <p:strVal val="#ppt_x"/>
                                          </p:val>
                                        </p:tav>
                                        <p:tav tm="100000">
                                          <p:val>
                                            <p:strVal val="#ppt_x"/>
                                          </p:val>
                                        </p:tav>
                                      </p:tavLst>
                                    </p:anim>
                                    <p:anim calcmode="lin" valueType="num">
                                      <p:cBhvr additive="base">
                                        <p:cTn id="3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457200" y="479425"/>
            <a:ext cx="8220075" cy="993775"/>
          </a:xfrm>
        </p:spPr>
        <p:txBody>
          <a:bodyPr/>
          <a:lstStyle/>
          <a:p>
            <a:pPr eaLnBrk="1" hangingPunct="1"/>
            <a:r>
              <a:rPr lang="en-GB" altLang="en-US" smtClean="0"/>
              <a:t>Brushing Our Teeth</a:t>
            </a:r>
          </a:p>
        </p:txBody>
      </p:sp>
      <p:sp>
        <p:nvSpPr>
          <p:cNvPr id="3" name="Rectangle 2"/>
          <p:cNvSpPr/>
          <p:nvPr/>
        </p:nvSpPr>
        <p:spPr>
          <a:xfrm>
            <a:off x="750888" y="1473200"/>
            <a:ext cx="7632700" cy="862013"/>
          </a:xfrm>
          <a:prstGeom prst="rect">
            <a:avLst/>
          </a:prstGeom>
          <a:solidFill>
            <a:srgbClr val="ACDDF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solidFill>
                <a:schemeClr val="tx1"/>
              </a:solidFill>
            </a:endParaRPr>
          </a:p>
          <a:p>
            <a:pPr algn="ctr" eaLnBrk="1" fontAlgn="auto" hangingPunct="1">
              <a:spcBef>
                <a:spcPts val="0"/>
              </a:spcBef>
              <a:spcAft>
                <a:spcPts val="0"/>
              </a:spcAft>
              <a:defRPr/>
            </a:pPr>
            <a:r>
              <a:rPr lang="en-GB" dirty="0">
                <a:solidFill>
                  <a:schemeClr val="tx1"/>
                </a:solidFill>
              </a:rPr>
              <a:t>It is recommended that we brush our teeth twice a day, for around </a:t>
            </a:r>
          </a:p>
          <a:p>
            <a:pPr algn="ctr" eaLnBrk="1" fontAlgn="auto" hangingPunct="1">
              <a:spcBef>
                <a:spcPts val="0"/>
              </a:spcBef>
              <a:spcAft>
                <a:spcPts val="0"/>
              </a:spcAft>
              <a:defRPr/>
            </a:pPr>
            <a:r>
              <a:rPr lang="en-GB" dirty="0">
                <a:solidFill>
                  <a:schemeClr val="tx1"/>
                </a:solidFill>
              </a:rPr>
              <a:t>2 minutes.</a:t>
            </a:r>
          </a:p>
          <a:p>
            <a:pPr algn="ctr" eaLnBrk="1" fontAlgn="auto" hangingPunct="1">
              <a:spcBef>
                <a:spcPts val="0"/>
              </a:spcBef>
              <a:spcAft>
                <a:spcPts val="0"/>
              </a:spcAft>
              <a:defRPr/>
            </a:pPr>
            <a:endParaRPr lang="en-GB" dirty="0">
              <a:solidFill>
                <a:schemeClr val="tx1"/>
              </a:solidFill>
            </a:endParaRPr>
          </a:p>
        </p:txBody>
      </p:sp>
      <p:pic>
        <p:nvPicPr>
          <p:cNvPr id="11268"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530850" y="3248025"/>
            <a:ext cx="3048000" cy="316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9" name="Rectangle 4"/>
          <p:cNvSpPr>
            <a:spLocks noChangeArrowheads="1"/>
          </p:cNvSpPr>
          <p:nvPr/>
        </p:nvSpPr>
        <p:spPr bwMode="auto">
          <a:xfrm>
            <a:off x="750888" y="2651125"/>
            <a:ext cx="45720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9pPr>
          </a:lstStyle>
          <a:p>
            <a:pPr eaLnBrk="1" hangingPunct="1">
              <a:lnSpc>
                <a:spcPct val="100000"/>
              </a:lnSpc>
              <a:spcBef>
                <a:spcPct val="0"/>
              </a:spcBef>
              <a:buFontTx/>
              <a:buNone/>
            </a:pPr>
            <a:r>
              <a:rPr lang="en-GB" altLang="en-US">
                <a:solidFill>
                  <a:schemeClr val="tx1"/>
                </a:solidFill>
              </a:rPr>
              <a:t>We should visit the dentist every 6 months for a check up.</a:t>
            </a:r>
          </a:p>
          <a:p>
            <a:pPr eaLnBrk="1" hangingPunct="1">
              <a:lnSpc>
                <a:spcPct val="100000"/>
              </a:lnSpc>
              <a:spcBef>
                <a:spcPct val="0"/>
              </a:spcBef>
              <a:buFontTx/>
              <a:buNone/>
            </a:pPr>
            <a:endParaRPr lang="en-GB" altLang="en-US">
              <a:solidFill>
                <a:schemeClr val="tx1"/>
              </a:solidFill>
            </a:endParaRPr>
          </a:p>
          <a:p>
            <a:pPr eaLnBrk="1" hangingPunct="1">
              <a:lnSpc>
                <a:spcPct val="100000"/>
              </a:lnSpc>
              <a:spcBef>
                <a:spcPct val="0"/>
              </a:spcBef>
              <a:buFontTx/>
              <a:buNone/>
            </a:pPr>
            <a:r>
              <a:rPr lang="en-GB" altLang="en-US">
                <a:solidFill>
                  <a:schemeClr val="tx1"/>
                </a:solidFill>
              </a:rPr>
              <a:t>Brushing properly removes plaque which can cause cavities, tooth ache, gum disease and even our teeth falling out!</a:t>
            </a:r>
          </a:p>
          <a:p>
            <a:pPr eaLnBrk="1" hangingPunct="1">
              <a:lnSpc>
                <a:spcPct val="100000"/>
              </a:lnSpc>
              <a:spcBef>
                <a:spcPct val="0"/>
              </a:spcBef>
              <a:buFontTx/>
              <a:buNone/>
            </a:pPr>
            <a:endParaRPr lang="en-GB" altLang="en-US">
              <a:solidFill>
                <a:schemeClr val="tx1"/>
              </a:solidFill>
            </a:endParaRPr>
          </a:p>
          <a:p>
            <a:pPr eaLnBrk="1" hangingPunct="1">
              <a:lnSpc>
                <a:spcPct val="100000"/>
              </a:lnSpc>
              <a:spcBef>
                <a:spcPct val="0"/>
              </a:spcBef>
              <a:buFontTx/>
              <a:buNone/>
            </a:pPr>
            <a:r>
              <a:rPr lang="en-GB" altLang="en-US">
                <a:solidFill>
                  <a:schemeClr val="tx1"/>
                </a:solidFill>
              </a:rPr>
              <a:t>It also gives us lovely fresh breath!</a:t>
            </a:r>
            <a:endParaRPr lang="en-GB" altLang="en-US" sz="1400">
              <a:solidFill>
                <a:schemeClr val="tx1"/>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457200" y="479425"/>
            <a:ext cx="8220075" cy="993775"/>
          </a:xfrm>
        </p:spPr>
        <p:txBody>
          <a:bodyPr/>
          <a:lstStyle/>
          <a:p>
            <a:pPr eaLnBrk="1" hangingPunct="1"/>
            <a:r>
              <a:rPr lang="en-GB" altLang="en-US" smtClean="0"/>
              <a:t>Washing Our Hands</a:t>
            </a:r>
          </a:p>
        </p:txBody>
      </p:sp>
      <p:sp>
        <p:nvSpPr>
          <p:cNvPr id="3" name="Rectangle 2"/>
          <p:cNvSpPr/>
          <p:nvPr/>
        </p:nvSpPr>
        <p:spPr>
          <a:xfrm>
            <a:off x="750888" y="1473200"/>
            <a:ext cx="7632700" cy="862013"/>
          </a:xfrm>
          <a:prstGeom prst="rect">
            <a:avLst/>
          </a:prstGeom>
          <a:solidFill>
            <a:srgbClr val="ACDDF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solidFill>
                <a:schemeClr val="tx1"/>
              </a:solidFill>
            </a:endParaRPr>
          </a:p>
          <a:p>
            <a:pPr algn="ctr" eaLnBrk="1" fontAlgn="auto" hangingPunct="1">
              <a:spcBef>
                <a:spcPts val="0"/>
              </a:spcBef>
              <a:spcAft>
                <a:spcPts val="0"/>
              </a:spcAft>
              <a:defRPr/>
            </a:pPr>
            <a:r>
              <a:rPr lang="en-GB" dirty="0">
                <a:solidFill>
                  <a:schemeClr val="tx1"/>
                </a:solidFill>
              </a:rPr>
              <a:t>Washing our hands is one of the simplest ways we can keep ourselves and those around us healthy.</a:t>
            </a:r>
          </a:p>
          <a:p>
            <a:pPr algn="ctr" eaLnBrk="1" fontAlgn="auto" hangingPunct="1">
              <a:spcBef>
                <a:spcPts val="0"/>
              </a:spcBef>
              <a:spcAft>
                <a:spcPts val="0"/>
              </a:spcAft>
              <a:defRPr/>
            </a:pPr>
            <a:endParaRPr lang="en-GB" dirty="0">
              <a:solidFill>
                <a:schemeClr val="tx1"/>
              </a:solidFill>
            </a:endParaRPr>
          </a:p>
        </p:txBody>
      </p:sp>
      <p:pic>
        <p:nvPicPr>
          <p:cNvPr id="12292"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1325" y="2784475"/>
            <a:ext cx="2867025" cy="264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3" name="Rectangle 5"/>
          <p:cNvSpPr>
            <a:spLocks noChangeArrowheads="1"/>
          </p:cNvSpPr>
          <p:nvPr/>
        </p:nvSpPr>
        <p:spPr bwMode="auto">
          <a:xfrm>
            <a:off x="3773488" y="2684463"/>
            <a:ext cx="435451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9pPr>
          </a:lstStyle>
          <a:p>
            <a:pPr eaLnBrk="1" hangingPunct="1">
              <a:lnSpc>
                <a:spcPct val="100000"/>
              </a:lnSpc>
              <a:spcBef>
                <a:spcPct val="0"/>
              </a:spcBef>
              <a:buFontTx/>
              <a:buNone/>
            </a:pPr>
            <a:r>
              <a:rPr lang="en-GB" altLang="en-US">
                <a:solidFill>
                  <a:schemeClr val="tx1"/>
                </a:solidFill>
              </a:rPr>
              <a:t>Think about everything your hands touch in a day… </a:t>
            </a:r>
          </a:p>
        </p:txBody>
      </p:sp>
      <p:sp>
        <p:nvSpPr>
          <p:cNvPr id="7" name="Rectangle 6"/>
          <p:cNvSpPr/>
          <p:nvPr/>
        </p:nvSpPr>
        <p:spPr>
          <a:xfrm>
            <a:off x="3773488" y="3548063"/>
            <a:ext cx="4610100" cy="433387"/>
          </a:xfrm>
          <a:prstGeom prst="rect">
            <a:avLst/>
          </a:prstGeom>
          <a:solidFill>
            <a:srgbClr val="ACDDF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solidFill>
                  <a:schemeClr val="tx1"/>
                </a:solidFill>
              </a:rPr>
              <a:t>door handles; </a:t>
            </a:r>
          </a:p>
        </p:txBody>
      </p:sp>
      <p:sp>
        <p:nvSpPr>
          <p:cNvPr id="8" name="Rectangle 7"/>
          <p:cNvSpPr/>
          <p:nvPr/>
        </p:nvSpPr>
        <p:spPr>
          <a:xfrm>
            <a:off x="3773488" y="4198938"/>
            <a:ext cx="4610100" cy="434975"/>
          </a:xfrm>
          <a:prstGeom prst="rect">
            <a:avLst/>
          </a:prstGeom>
          <a:solidFill>
            <a:srgbClr val="ACDDF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solidFill>
                <a:schemeClr val="tx1"/>
              </a:solidFill>
            </a:endParaRPr>
          </a:p>
          <a:p>
            <a:pPr algn="ctr" eaLnBrk="1" fontAlgn="auto" hangingPunct="1">
              <a:spcBef>
                <a:spcPts val="0"/>
              </a:spcBef>
              <a:spcAft>
                <a:spcPts val="0"/>
              </a:spcAft>
              <a:defRPr/>
            </a:pPr>
            <a:r>
              <a:rPr lang="en-GB" dirty="0">
                <a:solidFill>
                  <a:schemeClr val="tx1"/>
                </a:solidFill>
              </a:rPr>
              <a:t>stair banisters;</a:t>
            </a:r>
          </a:p>
          <a:p>
            <a:pPr algn="ctr" eaLnBrk="1" fontAlgn="auto" hangingPunct="1">
              <a:spcBef>
                <a:spcPts val="0"/>
              </a:spcBef>
              <a:spcAft>
                <a:spcPts val="0"/>
              </a:spcAft>
              <a:defRPr/>
            </a:pPr>
            <a:endParaRPr lang="en-GB" dirty="0">
              <a:solidFill>
                <a:schemeClr val="tx1"/>
              </a:solidFill>
            </a:endParaRPr>
          </a:p>
        </p:txBody>
      </p:sp>
      <p:sp>
        <p:nvSpPr>
          <p:cNvPr id="9" name="Rectangle 8"/>
          <p:cNvSpPr/>
          <p:nvPr/>
        </p:nvSpPr>
        <p:spPr>
          <a:xfrm>
            <a:off x="3773488" y="4803775"/>
            <a:ext cx="4610100" cy="434975"/>
          </a:xfrm>
          <a:prstGeom prst="rect">
            <a:avLst/>
          </a:prstGeom>
          <a:solidFill>
            <a:srgbClr val="ACDDF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solidFill>
                <a:schemeClr val="tx1"/>
              </a:solidFill>
            </a:endParaRPr>
          </a:p>
          <a:p>
            <a:pPr algn="ctr" eaLnBrk="1" fontAlgn="auto" hangingPunct="1">
              <a:spcBef>
                <a:spcPts val="0"/>
              </a:spcBef>
              <a:spcAft>
                <a:spcPts val="0"/>
              </a:spcAft>
              <a:defRPr/>
            </a:pPr>
            <a:r>
              <a:rPr lang="en-GB" dirty="0">
                <a:solidFill>
                  <a:schemeClr val="tx1"/>
                </a:solidFill>
              </a:rPr>
              <a:t>toilet flushers.</a:t>
            </a:r>
          </a:p>
          <a:p>
            <a:pPr algn="ctr" eaLnBrk="1" fontAlgn="auto" hangingPunct="1">
              <a:spcBef>
                <a:spcPts val="0"/>
              </a:spcBef>
              <a:spcAft>
                <a:spcPts val="0"/>
              </a:spcAft>
              <a:defRPr/>
            </a:pPr>
            <a:endParaRPr lang="en-GB" dirty="0">
              <a:solidFill>
                <a:schemeClr val="tx1"/>
              </a:solidFill>
            </a:endParaRPr>
          </a:p>
        </p:txBody>
      </p:sp>
      <p:sp>
        <p:nvSpPr>
          <p:cNvPr id="10" name="Rectangle 9"/>
          <p:cNvSpPr/>
          <p:nvPr/>
        </p:nvSpPr>
        <p:spPr>
          <a:xfrm>
            <a:off x="750888" y="5672138"/>
            <a:ext cx="7632700" cy="434975"/>
          </a:xfrm>
          <a:prstGeom prst="rect">
            <a:avLst/>
          </a:prstGeom>
          <a:solidFill>
            <a:srgbClr val="ACDDF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solidFill>
                  <a:schemeClr val="tx1"/>
                </a:solidFill>
              </a:rPr>
              <a:t>Think about how many other people have touched these things too!</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457200" y="479425"/>
            <a:ext cx="8220075" cy="993775"/>
          </a:xfrm>
        </p:spPr>
        <p:txBody>
          <a:bodyPr/>
          <a:lstStyle/>
          <a:p>
            <a:pPr eaLnBrk="1" hangingPunct="1"/>
            <a:r>
              <a:rPr lang="en-GB" altLang="en-US" smtClean="0"/>
              <a:t>Dirtier Than a Toilet Seat?</a:t>
            </a:r>
          </a:p>
        </p:txBody>
      </p:sp>
      <p:pic>
        <p:nvPicPr>
          <p:cNvPr id="13315"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22338" y="1787525"/>
            <a:ext cx="2459037" cy="3798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3582988" y="1473200"/>
            <a:ext cx="4800600" cy="1112838"/>
          </a:xfrm>
          <a:prstGeom prst="rect">
            <a:avLst/>
          </a:prstGeom>
          <a:solidFill>
            <a:srgbClr val="ACDDF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solidFill>
                <a:schemeClr val="tx1"/>
              </a:solidFill>
            </a:endParaRPr>
          </a:p>
          <a:p>
            <a:pPr algn="ctr" eaLnBrk="1" fontAlgn="auto" hangingPunct="1">
              <a:spcBef>
                <a:spcPts val="0"/>
              </a:spcBef>
              <a:spcAft>
                <a:spcPts val="0"/>
              </a:spcAft>
              <a:defRPr/>
            </a:pPr>
            <a:r>
              <a:rPr lang="en-GB" dirty="0">
                <a:solidFill>
                  <a:schemeClr val="tx1"/>
                </a:solidFill>
              </a:rPr>
              <a:t>A study from a University in Arizona claimed there were things that we touch that are actually dirtier than a toilet seat!</a:t>
            </a:r>
          </a:p>
          <a:p>
            <a:pPr algn="ctr" eaLnBrk="1" fontAlgn="auto" hangingPunct="1">
              <a:spcBef>
                <a:spcPts val="0"/>
              </a:spcBef>
              <a:spcAft>
                <a:spcPts val="0"/>
              </a:spcAft>
              <a:defRPr/>
            </a:pPr>
            <a:endParaRPr lang="en-GB" dirty="0">
              <a:solidFill>
                <a:schemeClr val="tx1"/>
              </a:solidFill>
            </a:endParaRPr>
          </a:p>
        </p:txBody>
      </p:sp>
      <p:sp>
        <p:nvSpPr>
          <p:cNvPr id="13317" name="Rectangle 4"/>
          <p:cNvSpPr>
            <a:spLocks noChangeArrowheads="1"/>
          </p:cNvSpPr>
          <p:nvPr/>
        </p:nvSpPr>
        <p:spPr bwMode="auto">
          <a:xfrm>
            <a:off x="3582988" y="2841625"/>
            <a:ext cx="4572000"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9pPr>
          </a:lstStyle>
          <a:p>
            <a:pPr algn="ctr" eaLnBrk="1" hangingPunct="1">
              <a:lnSpc>
                <a:spcPct val="100000"/>
              </a:lnSpc>
              <a:spcBef>
                <a:spcPct val="0"/>
              </a:spcBef>
              <a:buFontTx/>
              <a:buNone/>
            </a:pPr>
            <a:r>
              <a:rPr lang="en-GB" altLang="en-US">
                <a:solidFill>
                  <a:schemeClr val="tx1"/>
                </a:solidFill>
              </a:rPr>
              <a:t>See if you can think of anything. </a:t>
            </a:r>
          </a:p>
          <a:p>
            <a:pPr algn="ctr" eaLnBrk="1" hangingPunct="1">
              <a:lnSpc>
                <a:spcPct val="100000"/>
              </a:lnSpc>
              <a:spcBef>
                <a:spcPct val="0"/>
              </a:spcBef>
              <a:buFontTx/>
              <a:buNone/>
            </a:pPr>
            <a:endParaRPr lang="en-GB" altLang="en-US">
              <a:solidFill>
                <a:schemeClr val="tx1"/>
              </a:solidFill>
            </a:endParaRPr>
          </a:p>
          <a:p>
            <a:pPr algn="ctr" eaLnBrk="1" hangingPunct="1">
              <a:lnSpc>
                <a:spcPct val="100000"/>
              </a:lnSpc>
              <a:spcBef>
                <a:spcPct val="0"/>
              </a:spcBef>
              <a:buFontTx/>
              <a:buNone/>
            </a:pPr>
            <a:r>
              <a:rPr lang="en-GB" altLang="en-US" b="1">
                <a:solidFill>
                  <a:schemeClr val="tx1"/>
                </a:solidFill>
              </a:rPr>
              <a:t>Remember</a:t>
            </a:r>
            <a:r>
              <a:rPr lang="en-GB" altLang="en-US">
                <a:solidFill>
                  <a:schemeClr val="tx1"/>
                </a:solidFill>
              </a:rPr>
              <a:t>: think of things that people touch regularly, not things we try to avoid!</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457200" y="479425"/>
            <a:ext cx="8220075" cy="993775"/>
          </a:xfrm>
        </p:spPr>
        <p:txBody>
          <a:bodyPr/>
          <a:lstStyle/>
          <a:p>
            <a:pPr eaLnBrk="1" hangingPunct="1"/>
            <a:r>
              <a:rPr lang="en-GB" altLang="en-US" smtClean="0"/>
              <a:t>Dirtier Than a Toilet Seat!</a:t>
            </a:r>
          </a:p>
        </p:txBody>
      </p:sp>
      <p:grpSp>
        <p:nvGrpSpPr>
          <p:cNvPr id="9" name="Group 8"/>
          <p:cNvGrpSpPr>
            <a:grpSpLocks/>
          </p:cNvGrpSpPr>
          <p:nvPr/>
        </p:nvGrpSpPr>
        <p:grpSpPr bwMode="auto">
          <a:xfrm>
            <a:off x="2311400" y="1473200"/>
            <a:ext cx="4530725" cy="839788"/>
            <a:chOff x="2310938" y="1473201"/>
            <a:chExt cx="4530436" cy="839585"/>
          </a:xfrm>
        </p:grpSpPr>
        <p:sp>
          <p:nvSpPr>
            <p:cNvPr id="7" name="Rectangle 6"/>
            <p:cNvSpPr/>
            <p:nvPr/>
          </p:nvSpPr>
          <p:spPr>
            <a:xfrm>
              <a:off x="3060190" y="1638261"/>
              <a:ext cx="3781184" cy="480897"/>
            </a:xfrm>
            <a:prstGeom prst="rect">
              <a:avLst/>
            </a:prstGeom>
            <a:solidFill>
              <a:srgbClr val="ACDDFC"/>
            </a:solidFill>
            <a:ln>
              <a:solidFill>
                <a:srgbClr val="ACDDF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solidFill>
                    <a:schemeClr val="tx1"/>
                  </a:solidFill>
                </a:rPr>
                <a:t>Your pet’s food and water bowls</a:t>
              </a:r>
            </a:p>
          </p:txBody>
        </p:sp>
        <p:sp>
          <p:nvSpPr>
            <p:cNvPr id="3" name="Oval 2"/>
            <p:cNvSpPr/>
            <p:nvPr/>
          </p:nvSpPr>
          <p:spPr>
            <a:xfrm>
              <a:off x="2310938" y="1473201"/>
              <a:ext cx="839734" cy="839585"/>
            </a:xfrm>
            <a:prstGeom prst="ellipse">
              <a:avLst/>
            </a:prstGeom>
            <a:solidFill>
              <a:schemeClr val="bg1"/>
            </a:solidFill>
            <a:ln>
              <a:solidFill>
                <a:srgbClr val="ACDDF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pic>
          <p:nvPicPr>
            <p:cNvPr id="14355" name="Picture 7"/>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01167" y="1741859"/>
              <a:ext cx="659125" cy="302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 name="Group 9"/>
          <p:cNvGrpSpPr>
            <a:grpSpLocks/>
          </p:cNvGrpSpPr>
          <p:nvPr/>
        </p:nvGrpSpPr>
        <p:grpSpPr bwMode="auto">
          <a:xfrm>
            <a:off x="2293938" y="2389188"/>
            <a:ext cx="4530725" cy="838200"/>
            <a:chOff x="2310938" y="1473201"/>
            <a:chExt cx="4530436" cy="839585"/>
          </a:xfrm>
        </p:grpSpPr>
        <p:sp>
          <p:nvSpPr>
            <p:cNvPr id="11" name="Rectangle 10"/>
            <p:cNvSpPr/>
            <p:nvPr/>
          </p:nvSpPr>
          <p:spPr>
            <a:xfrm>
              <a:off x="3060190" y="1636983"/>
              <a:ext cx="3781184" cy="483397"/>
            </a:xfrm>
            <a:prstGeom prst="rect">
              <a:avLst/>
            </a:prstGeom>
            <a:solidFill>
              <a:srgbClr val="ACDDFC"/>
            </a:solidFill>
            <a:ln>
              <a:solidFill>
                <a:srgbClr val="ACDDF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solidFill>
                    <a:schemeClr val="tx1"/>
                  </a:solidFill>
                </a:rPr>
                <a:t>Your bathroom taps</a:t>
              </a:r>
            </a:p>
          </p:txBody>
        </p:sp>
        <p:sp>
          <p:nvSpPr>
            <p:cNvPr id="12" name="Oval 11"/>
            <p:cNvSpPr/>
            <p:nvPr/>
          </p:nvSpPr>
          <p:spPr>
            <a:xfrm>
              <a:off x="2310938" y="1473201"/>
              <a:ext cx="839733" cy="839585"/>
            </a:xfrm>
            <a:prstGeom prst="ellipse">
              <a:avLst/>
            </a:prstGeom>
            <a:solidFill>
              <a:schemeClr val="bg1"/>
            </a:solidFill>
            <a:ln>
              <a:solidFill>
                <a:srgbClr val="ACDDF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gr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50250" y="2392099"/>
            <a:ext cx="775332" cy="839585"/>
          </a:xfrm>
          <a:prstGeom prst="ellipse">
            <a:avLst/>
          </a:prstGeom>
        </p:spPr>
      </p:pic>
      <p:grpSp>
        <p:nvGrpSpPr>
          <p:cNvPr id="15" name="Group 14"/>
          <p:cNvGrpSpPr>
            <a:grpSpLocks/>
          </p:cNvGrpSpPr>
          <p:nvPr/>
        </p:nvGrpSpPr>
        <p:grpSpPr bwMode="auto">
          <a:xfrm>
            <a:off x="2292350" y="3303588"/>
            <a:ext cx="4530725" cy="839787"/>
            <a:chOff x="2310938" y="1473201"/>
            <a:chExt cx="4530436" cy="839585"/>
          </a:xfrm>
        </p:grpSpPr>
        <p:sp>
          <p:nvSpPr>
            <p:cNvPr id="16" name="Rectangle 15"/>
            <p:cNvSpPr/>
            <p:nvPr/>
          </p:nvSpPr>
          <p:spPr>
            <a:xfrm>
              <a:off x="3060190" y="1638261"/>
              <a:ext cx="3781184" cy="480896"/>
            </a:xfrm>
            <a:prstGeom prst="rect">
              <a:avLst/>
            </a:prstGeom>
            <a:solidFill>
              <a:srgbClr val="ACDDFC"/>
            </a:solidFill>
            <a:ln>
              <a:solidFill>
                <a:srgbClr val="ACDDF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solidFill>
                    <a:schemeClr val="tx1"/>
                  </a:solidFill>
                </a:rPr>
                <a:t>Your smartphone or tablet screen</a:t>
              </a:r>
            </a:p>
          </p:txBody>
        </p:sp>
        <p:sp>
          <p:nvSpPr>
            <p:cNvPr id="17" name="Oval 16"/>
            <p:cNvSpPr/>
            <p:nvPr/>
          </p:nvSpPr>
          <p:spPr>
            <a:xfrm>
              <a:off x="2310938" y="1473201"/>
              <a:ext cx="839734" cy="839585"/>
            </a:xfrm>
            <a:prstGeom prst="ellipse">
              <a:avLst/>
            </a:prstGeom>
            <a:solidFill>
              <a:schemeClr val="bg1"/>
            </a:solidFill>
            <a:ln>
              <a:solidFill>
                <a:srgbClr val="ACDDF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grpSp>
      <p:pic>
        <p:nvPicPr>
          <p:cNvPr id="19" name="Picture 18"/>
          <p:cNvPicPr>
            <a:picLocks noChangeAspect="1"/>
          </p:cNvPicPr>
          <p:nvPr/>
        </p:nvPicPr>
        <p:blipFill rotWithShape="1">
          <a:blip r:embed="rId4" cstate="print">
            <a:extLst>
              <a:ext uri="{28A0092B-C50C-407E-A947-70E740481C1C}">
                <a14:useLocalDpi xmlns:a14="http://schemas.microsoft.com/office/drawing/2010/main" val="0"/>
              </a:ext>
            </a:extLst>
          </a:blip>
          <a:srcRect r="23821"/>
          <a:stretch/>
        </p:blipFill>
        <p:spPr>
          <a:xfrm>
            <a:off x="2363685" y="3385537"/>
            <a:ext cx="715031" cy="662761"/>
          </a:xfrm>
          <a:prstGeom prst="ellipse">
            <a:avLst/>
          </a:prstGeom>
        </p:spPr>
      </p:pic>
      <p:grpSp>
        <p:nvGrpSpPr>
          <p:cNvPr id="20" name="Group 19"/>
          <p:cNvGrpSpPr>
            <a:grpSpLocks/>
          </p:cNvGrpSpPr>
          <p:nvPr/>
        </p:nvGrpSpPr>
        <p:grpSpPr bwMode="auto">
          <a:xfrm>
            <a:off x="2292350" y="4213225"/>
            <a:ext cx="4530725" cy="839788"/>
            <a:chOff x="2310938" y="1473201"/>
            <a:chExt cx="4530436" cy="839585"/>
          </a:xfrm>
        </p:grpSpPr>
        <p:sp>
          <p:nvSpPr>
            <p:cNvPr id="21" name="Rectangle 20"/>
            <p:cNvSpPr/>
            <p:nvPr/>
          </p:nvSpPr>
          <p:spPr>
            <a:xfrm>
              <a:off x="3060190" y="1638261"/>
              <a:ext cx="3781184" cy="480897"/>
            </a:xfrm>
            <a:prstGeom prst="rect">
              <a:avLst/>
            </a:prstGeom>
            <a:solidFill>
              <a:srgbClr val="ACDDFC"/>
            </a:solidFill>
            <a:ln>
              <a:solidFill>
                <a:srgbClr val="ACDDF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solidFill>
                    <a:schemeClr val="tx1"/>
                  </a:solidFill>
                </a:rPr>
                <a:t>Chopping boards</a:t>
              </a:r>
            </a:p>
          </p:txBody>
        </p:sp>
        <p:sp>
          <p:nvSpPr>
            <p:cNvPr id="22" name="Oval 21"/>
            <p:cNvSpPr/>
            <p:nvPr/>
          </p:nvSpPr>
          <p:spPr>
            <a:xfrm>
              <a:off x="2310938" y="1473201"/>
              <a:ext cx="839734" cy="839585"/>
            </a:xfrm>
            <a:prstGeom prst="ellipse">
              <a:avLst/>
            </a:prstGeom>
            <a:solidFill>
              <a:schemeClr val="bg1"/>
            </a:solidFill>
            <a:ln>
              <a:solidFill>
                <a:srgbClr val="ACDDF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grpSp>
      <p:pic>
        <p:nvPicPr>
          <p:cNvPr id="25" name="Picture 2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347913" y="4398963"/>
            <a:ext cx="73025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25"/>
          <p:cNvSpPr/>
          <p:nvPr/>
        </p:nvSpPr>
        <p:spPr>
          <a:xfrm>
            <a:off x="750888" y="5216525"/>
            <a:ext cx="7632700" cy="750888"/>
          </a:xfrm>
          <a:prstGeom prst="rect">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solidFill>
                  <a:schemeClr val="tx1"/>
                </a:solidFill>
              </a:rPr>
              <a:t>All of these things were found to have more bacteria and germs than a household toilet seat!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50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1000"/>
                            </p:stCondLst>
                            <p:childTnLst>
                              <p:par>
                                <p:cTn id="10" presetID="2" presetClass="entr" presetSubtype="4" fill="hold" nodeType="after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500" fill="hold"/>
                                        <p:tgtEl>
                                          <p:spTgt spid="14"/>
                                        </p:tgtEl>
                                        <p:attrNameLst>
                                          <p:attrName>ppt_x</p:attrName>
                                        </p:attrNameLst>
                                      </p:cBhvr>
                                      <p:tavLst>
                                        <p:tav tm="0">
                                          <p:val>
                                            <p:strVal val="#ppt_x"/>
                                          </p:val>
                                        </p:tav>
                                        <p:tav tm="100000">
                                          <p:val>
                                            <p:strVal val="#ppt_x"/>
                                          </p:val>
                                        </p:tav>
                                      </p:tavLst>
                                    </p:anim>
                                    <p:anim calcmode="lin" valueType="num">
                                      <p:cBhvr additive="base">
                                        <p:cTn id="13" dur="500" fill="hold"/>
                                        <p:tgtEl>
                                          <p:spTgt spid="14"/>
                                        </p:tgtEl>
                                        <p:attrNameLst>
                                          <p:attrName>ppt_y</p:attrName>
                                        </p:attrNameLst>
                                      </p:cBhvr>
                                      <p:tavLst>
                                        <p:tav tm="0">
                                          <p:val>
                                            <p:strVal val="1+#ppt_h/2"/>
                                          </p:val>
                                        </p:tav>
                                        <p:tav tm="100000">
                                          <p:val>
                                            <p:strVal val="#ppt_y"/>
                                          </p:val>
                                        </p:tav>
                                      </p:tavLst>
                                    </p:anim>
                                  </p:childTnLst>
                                </p:cTn>
                              </p:par>
                            </p:childTnLst>
                          </p:cTn>
                        </p:par>
                        <p:par>
                          <p:cTn id="14" fill="hold" nodeType="afterGroup">
                            <p:stCondLst>
                              <p:cond delay="1500"/>
                            </p:stCondLst>
                            <p:childTnLst>
                              <p:par>
                                <p:cTn id="15" presetID="2" presetClass="entr" presetSubtype="4"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ppt_x"/>
                                          </p:val>
                                        </p:tav>
                                        <p:tav tm="100000">
                                          <p:val>
                                            <p:strVal val="#ppt_x"/>
                                          </p:val>
                                        </p:tav>
                                      </p:tavLst>
                                    </p:anim>
                                    <p:anim calcmode="lin" valueType="num">
                                      <p:cBhvr additive="base">
                                        <p:cTn id="18" dur="500" fill="hold"/>
                                        <p:tgtEl>
                                          <p:spTgt spid="10"/>
                                        </p:tgtEl>
                                        <p:attrNameLst>
                                          <p:attrName>ppt_y</p:attrName>
                                        </p:attrNameLst>
                                      </p:cBhvr>
                                      <p:tavLst>
                                        <p:tav tm="0">
                                          <p:val>
                                            <p:strVal val="1+#ppt_h/2"/>
                                          </p:val>
                                        </p:tav>
                                        <p:tav tm="100000">
                                          <p:val>
                                            <p:strVal val="#ppt_y"/>
                                          </p:val>
                                        </p:tav>
                                      </p:tavLst>
                                    </p:anim>
                                  </p:childTnLst>
                                </p:cTn>
                              </p:par>
                            </p:childTnLst>
                          </p:cTn>
                        </p:par>
                        <p:par>
                          <p:cTn id="19" fill="hold" nodeType="afterGroup">
                            <p:stCondLst>
                              <p:cond delay="2000"/>
                            </p:stCondLst>
                            <p:childTnLst>
                              <p:par>
                                <p:cTn id="20" presetID="2" presetClass="entr" presetSubtype="4" fill="hold" nodeType="after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additive="base">
                                        <p:cTn id="22" dur="500" fill="hold"/>
                                        <p:tgtEl>
                                          <p:spTgt spid="19"/>
                                        </p:tgtEl>
                                        <p:attrNameLst>
                                          <p:attrName>ppt_x</p:attrName>
                                        </p:attrNameLst>
                                      </p:cBhvr>
                                      <p:tavLst>
                                        <p:tav tm="0">
                                          <p:val>
                                            <p:strVal val="#ppt_x"/>
                                          </p:val>
                                        </p:tav>
                                        <p:tav tm="100000">
                                          <p:val>
                                            <p:strVal val="#ppt_x"/>
                                          </p:val>
                                        </p:tav>
                                      </p:tavLst>
                                    </p:anim>
                                    <p:anim calcmode="lin" valueType="num">
                                      <p:cBhvr additive="base">
                                        <p:cTn id="23" dur="500" fill="hold"/>
                                        <p:tgtEl>
                                          <p:spTgt spid="19"/>
                                        </p:tgtEl>
                                        <p:attrNameLst>
                                          <p:attrName>ppt_y</p:attrName>
                                        </p:attrNameLst>
                                      </p:cBhvr>
                                      <p:tavLst>
                                        <p:tav tm="0">
                                          <p:val>
                                            <p:strVal val="1+#ppt_h/2"/>
                                          </p:val>
                                        </p:tav>
                                        <p:tav tm="100000">
                                          <p:val>
                                            <p:strVal val="#ppt_y"/>
                                          </p:val>
                                        </p:tav>
                                      </p:tavLst>
                                    </p:anim>
                                  </p:childTnLst>
                                </p:cTn>
                              </p:par>
                            </p:childTnLst>
                          </p:cTn>
                        </p:par>
                        <p:par>
                          <p:cTn id="24" fill="hold" nodeType="afterGroup">
                            <p:stCondLst>
                              <p:cond delay="2500"/>
                            </p:stCondLst>
                            <p:childTnLst>
                              <p:par>
                                <p:cTn id="25" presetID="2" presetClass="entr" presetSubtype="4" fill="hold" nodeType="after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fill="hold"/>
                                        <p:tgtEl>
                                          <p:spTgt spid="15"/>
                                        </p:tgtEl>
                                        <p:attrNameLst>
                                          <p:attrName>ppt_x</p:attrName>
                                        </p:attrNameLst>
                                      </p:cBhvr>
                                      <p:tavLst>
                                        <p:tav tm="0">
                                          <p:val>
                                            <p:strVal val="#ppt_x"/>
                                          </p:val>
                                        </p:tav>
                                        <p:tav tm="100000">
                                          <p:val>
                                            <p:strVal val="#ppt_x"/>
                                          </p:val>
                                        </p:tav>
                                      </p:tavLst>
                                    </p:anim>
                                    <p:anim calcmode="lin" valueType="num">
                                      <p:cBhvr additive="base">
                                        <p:cTn id="28" dur="500" fill="hold"/>
                                        <p:tgtEl>
                                          <p:spTgt spid="15"/>
                                        </p:tgtEl>
                                        <p:attrNameLst>
                                          <p:attrName>ppt_y</p:attrName>
                                        </p:attrNameLst>
                                      </p:cBhvr>
                                      <p:tavLst>
                                        <p:tav tm="0">
                                          <p:val>
                                            <p:strVal val="1+#ppt_h/2"/>
                                          </p:val>
                                        </p:tav>
                                        <p:tav tm="100000">
                                          <p:val>
                                            <p:strVal val="#ppt_y"/>
                                          </p:val>
                                        </p:tav>
                                      </p:tavLst>
                                    </p:anim>
                                  </p:childTnLst>
                                </p:cTn>
                              </p:par>
                            </p:childTnLst>
                          </p:cTn>
                        </p:par>
                        <p:par>
                          <p:cTn id="29" fill="hold" nodeType="afterGroup">
                            <p:stCondLst>
                              <p:cond delay="3000"/>
                            </p:stCondLst>
                            <p:childTnLst>
                              <p:par>
                                <p:cTn id="30" presetID="2" presetClass="entr" presetSubtype="4" fill="hold" nodeType="afterEffect">
                                  <p:stCondLst>
                                    <p:cond delay="0"/>
                                  </p:stCondLst>
                                  <p:childTnLst>
                                    <p:set>
                                      <p:cBhvr>
                                        <p:cTn id="31" dur="1" fill="hold">
                                          <p:stCondLst>
                                            <p:cond delay="0"/>
                                          </p:stCondLst>
                                        </p:cTn>
                                        <p:tgtEl>
                                          <p:spTgt spid="25"/>
                                        </p:tgtEl>
                                        <p:attrNameLst>
                                          <p:attrName>style.visibility</p:attrName>
                                        </p:attrNameLst>
                                      </p:cBhvr>
                                      <p:to>
                                        <p:strVal val="visible"/>
                                      </p:to>
                                    </p:set>
                                    <p:anim calcmode="lin" valueType="num">
                                      <p:cBhvr additive="base">
                                        <p:cTn id="32" dur="500" fill="hold"/>
                                        <p:tgtEl>
                                          <p:spTgt spid="25"/>
                                        </p:tgtEl>
                                        <p:attrNameLst>
                                          <p:attrName>ppt_x</p:attrName>
                                        </p:attrNameLst>
                                      </p:cBhvr>
                                      <p:tavLst>
                                        <p:tav tm="0">
                                          <p:val>
                                            <p:strVal val="#ppt_x"/>
                                          </p:val>
                                        </p:tav>
                                        <p:tav tm="100000">
                                          <p:val>
                                            <p:strVal val="#ppt_x"/>
                                          </p:val>
                                        </p:tav>
                                      </p:tavLst>
                                    </p:anim>
                                    <p:anim calcmode="lin" valueType="num">
                                      <p:cBhvr additive="base">
                                        <p:cTn id="33" dur="500" fill="hold"/>
                                        <p:tgtEl>
                                          <p:spTgt spid="25"/>
                                        </p:tgtEl>
                                        <p:attrNameLst>
                                          <p:attrName>ppt_y</p:attrName>
                                        </p:attrNameLst>
                                      </p:cBhvr>
                                      <p:tavLst>
                                        <p:tav tm="0">
                                          <p:val>
                                            <p:strVal val="1+#ppt_h/2"/>
                                          </p:val>
                                        </p:tav>
                                        <p:tav tm="100000">
                                          <p:val>
                                            <p:strVal val="#ppt_y"/>
                                          </p:val>
                                        </p:tav>
                                      </p:tavLst>
                                    </p:anim>
                                  </p:childTnLst>
                                </p:cTn>
                              </p:par>
                            </p:childTnLst>
                          </p:cTn>
                        </p:par>
                        <p:par>
                          <p:cTn id="34" fill="hold" nodeType="afterGroup">
                            <p:stCondLst>
                              <p:cond delay="3500"/>
                            </p:stCondLst>
                            <p:childTnLst>
                              <p:par>
                                <p:cTn id="35" presetID="2" presetClass="entr" presetSubtype="4" fill="hold"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additive="base">
                                        <p:cTn id="37" dur="500" fill="hold"/>
                                        <p:tgtEl>
                                          <p:spTgt spid="20"/>
                                        </p:tgtEl>
                                        <p:attrNameLst>
                                          <p:attrName>ppt_x</p:attrName>
                                        </p:attrNameLst>
                                      </p:cBhvr>
                                      <p:tavLst>
                                        <p:tav tm="0">
                                          <p:val>
                                            <p:strVal val="#ppt_x"/>
                                          </p:val>
                                        </p:tav>
                                        <p:tav tm="100000">
                                          <p:val>
                                            <p:strVal val="#ppt_x"/>
                                          </p:val>
                                        </p:tav>
                                      </p:tavLst>
                                    </p:anim>
                                    <p:anim calcmode="lin" valueType="num">
                                      <p:cBhvr additive="base">
                                        <p:cTn id="38" dur="500" fill="hold"/>
                                        <p:tgtEl>
                                          <p:spTgt spid="20"/>
                                        </p:tgtEl>
                                        <p:attrNameLst>
                                          <p:attrName>ppt_y</p:attrName>
                                        </p:attrNameLst>
                                      </p:cBhvr>
                                      <p:tavLst>
                                        <p:tav tm="0">
                                          <p:val>
                                            <p:strVal val="1+#ppt_h/2"/>
                                          </p:val>
                                        </p:tav>
                                        <p:tav tm="100000">
                                          <p:val>
                                            <p:strVal val="#ppt_y"/>
                                          </p:val>
                                        </p:tav>
                                      </p:tavLst>
                                    </p:anim>
                                  </p:childTnLst>
                                </p:cTn>
                              </p:par>
                            </p:childTnLst>
                          </p:cTn>
                        </p:par>
                        <p:par>
                          <p:cTn id="39" fill="hold" nodeType="afterGroup">
                            <p:stCondLst>
                              <p:cond delay="4000"/>
                            </p:stCondLst>
                            <p:childTnLst>
                              <p:par>
                                <p:cTn id="40" presetID="2" presetClass="entr" presetSubtype="4" fill="hold" grpId="0" nodeType="after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additive="base">
                                        <p:cTn id="42" dur="500" fill="hold"/>
                                        <p:tgtEl>
                                          <p:spTgt spid="26"/>
                                        </p:tgtEl>
                                        <p:attrNameLst>
                                          <p:attrName>ppt_x</p:attrName>
                                        </p:attrNameLst>
                                      </p:cBhvr>
                                      <p:tavLst>
                                        <p:tav tm="0">
                                          <p:val>
                                            <p:strVal val="#ppt_x"/>
                                          </p:val>
                                        </p:tav>
                                        <p:tav tm="100000">
                                          <p:val>
                                            <p:strVal val="#ppt_x"/>
                                          </p:val>
                                        </p:tav>
                                      </p:tavLst>
                                    </p:anim>
                                    <p:anim calcmode="lin" valueType="num">
                                      <p:cBhvr additive="base">
                                        <p:cTn id="43"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457200" y="479425"/>
            <a:ext cx="8220075" cy="993775"/>
          </a:xfrm>
        </p:spPr>
        <p:txBody>
          <a:bodyPr/>
          <a:lstStyle/>
          <a:p>
            <a:pPr eaLnBrk="1" hangingPunct="1"/>
            <a:r>
              <a:rPr lang="en-GB" altLang="en-US" smtClean="0"/>
              <a:t>Handwashing</a:t>
            </a:r>
          </a:p>
        </p:txBody>
      </p:sp>
      <p:pic>
        <p:nvPicPr>
          <p:cNvPr id="15363"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74688" y="1473200"/>
            <a:ext cx="2967037" cy="248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4" name="Rectangle 3"/>
          <p:cNvSpPr>
            <a:spLocks noChangeArrowheads="1"/>
          </p:cNvSpPr>
          <p:nvPr/>
        </p:nvSpPr>
        <p:spPr bwMode="auto">
          <a:xfrm>
            <a:off x="3798888" y="1473200"/>
            <a:ext cx="45720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9pPr>
          </a:lstStyle>
          <a:p>
            <a:pPr eaLnBrk="1" hangingPunct="1">
              <a:lnSpc>
                <a:spcPct val="100000"/>
              </a:lnSpc>
              <a:spcBef>
                <a:spcPct val="0"/>
              </a:spcBef>
              <a:buFontTx/>
              <a:buNone/>
            </a:pPr>
            <a:r>
              <a:rPr lang="en-GB" altLang="en-US">
                <a:solidFill>
                  <a:schemeClr val="tx1"/>
                </a:solidFill>
              </a:rPr>
              <a:t>When we touch things we pick up germs, which we can then spread by rubbing our eyes, putting things into our mouths, etc.</a:t>
            </a:r>
          </a:p>
        </p:txBody>
      </p:sp>
      <p:sp>
        <p:nvSpPr>
          <p:cNvPr id="5" name="Rectangle 4"/>
          <p:cNvSpPr/>
          <p:nvPr/>
        </p:nvSpPr>
        <p:spPr>
          <a:xfrm>
            <a:off x="3798888" y="2670175"/>
            <a:ext cx="4584700" cy="1619250"/>
          </a:xfrm>
          <a:prstGeom prst="rect">
            <a:avLst/>
          </a:prstGeom>
          <a:solidFill>
            <a:srgbClr val="ACDDF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solidFill>
                <a:schemeClr val="tx1"/>
              </a:solidFill>
            </a:endParaRPr>
          </a:p>
          <a:p>
            <a:pPr algn="ctr" eaLnBrk="1" fontAlgn="auto" hangingPunct="1">
              <a:spcBef>
                <a:spcPts val="0"/>
              </a:spcBef>
              <a:spcAft>
                <a:spcPts val="0"/>
              </a:spcAft>
              <a:defRPr/>
            </a:pPr>
            <a:r>
              <a:rPr lang="en-GB" dirty="0">
                <a:solidFill>
                  <a:schemeClr val="tx1"/>
                </a:solidFill>
              </a:rPr>
              <a:t>We can even spread them to our friends and family without realising. Some germs can make us unwell, spreading everything from </a:t>
            </a:r>
            <a:r>
              <a:rPr lang="en-GB">
                <a:solidFill>
                  <a:schemeClr val="tx1"/>
                </a:solidFill>
              </a:rPr>
              <a:t>a cold </a:t>
            </a:r>
            <a:r>
              <a:rPr lang="en-GB" dirty="0">
                <a:solidFill>
                  <a:schemeClr val="tx1"/>
                </a:solidFill>
              </a:rPr>
              <a:t>to stomach bugs </a:t>
            </a:r>
          </a:p>
          <a:p>
            <a:pPr algn="ctr" eaLnBrk="1" fontAlgn="auto" hangingPunct="1">
              <a:spcBef>
                <a:spcPts val="0"/>
              </a:spcBef>
              <a:spcAft>
                <a:spcPts val="0"/>
              </a:spcAft>
              <a:defRPr/>
            </a:pPr>
            <a:r>
              <a:rPr lang="en-GB" dirty="0">
                <a:solidFill>
                  <a:schemeClr val="tx1"/>
                </a:solidFill>
              </a:rPr>
              <a:t>(and much more).</a:t>
            </a:r>
          </a:p>
          <a:p>
            <a:pPr algn="ctr" eaLnBrk="1" fontAlgn="auto" hangingPunct="1">
              <a:spcBef>
                <a:spcPts val="0"/>
              </a:spcBef>
              <a:spcAft>
                <a:spcPts val="0"/>
              </a:spcAft>
              <a:defRPr/>
            </a:pPr>
            <a:endParaRPr lang="en-GB" dirty="0">
              <a:solidFill>
                <a:schemeClr val="tx1"/>
              </a:solidFill>
            </a:endParaRPr>
          </a:p>
        </p:txBody>
      </p:sp>
      <p:sp>
        <p:nvSpPr>
          <p:cNvPr id="6" name="Rectangle 5"/>
          <p:cNvSpPr/>
          <p:nvPr/>
        </p:nvSpPr>
        <p:spPr>
          <a:xfrm>
            <a:off x="674688" y="4562475"/>
            <a:ext cx="7708900" cy="790575"/>
          </a:xfrm>
          <a:prstGeom prst="rect">
            <a:avLst/>
          </a:prstGeom>
          <a:solidFill>
            <a:srgbClr val="ACDDF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solidFill>
                <a:schemeClr val="tx1"/>
              </a:solidFill>
            </a:endParaRPr>
          </a:p>
          <a:p>
            <a:pPr algn="ctr" eaLnBrk="1" fontAlgn="auto" hangingPunct="1">
              <a:spcBef>
                <a:spcPts val="0"/>
              </a:spcBef>
              <a:spcAft>
                <a:spcPts val="0"/>
              </a:spcAft>
              <a:defRPr/>
            </a:pPr>
            <a:r>
              <a:rPr lang="en-GB" dirty="0">
                <a:solidFill>
                  <a:schemeClr val="tx1"/>
                </a:solidFill>
              </a:rPr>
              <a:t>Washing our hands with clean, warm water and soap will kill off the germs and keep our hands clean.</a:t>
            </a:r>
          </a:p>
          <a:p>
            <a:pPr algn="ctr" eaLnBrk="1" fontAlgn="auto" hangingPunct="1">
              <a:spcBef>
                <a:spcPts val="0"/>
              </a:spcBef>
              <a:spcAft>
                <a:spcPts val="0"/>
              </a:spcAft>
              <a:defRPr/>
            </a:pPr>
            <a:endParaRPr lang="en-GB" dirty="0">
              <a:solidFill>
                <a:schemeClr val="tx1"/>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449263" y="611188"/>
            <a:ext cx="8220075" cy="995362"/>
          </a:xfrm>
        </p:spPr>
        <p:txBody>
          <a:bodyPr/>
          <a:lstStyle/>
          <a:p>
            <a:pPr algn="ctr" eaLnBrk="1" hangingPunct="1"/>
            <a:r>
              <a:rPr lang="en-GB" altLang="en-US" smtClean="0"/>
              <a:t>When Should We Wash Our Hands?</a:t>
            </a:r>
          </a:p>
        </p:txBody>
      </p:sp>
      <p:sp>
        <p:nvSpPr>
          <p:cNvPr id="3" name="Rectangle 2"/>
          <p:cNvSpPr/>
          <p:nvPr/>
        </p:nvSpPr>
        <p:spPr>
          <a:xfrm>
            <a:off x="750888" y="1855788"/>
            <a:ext cx="7632700" cy="862012"/>
          </a:xfrm>
          <a:prstGeom prst="rect">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solidFill>
                <a:schemeClr val="tx1"/>
              </a:solidFill>
            </a:endParaRPr>
          </a:p>
          <a:p>
            <a:pPr algn="ctr" eaLnBrk="1" fontAlgn="auto" hangingPunct="1">
              <a:spcBef>
                <a:spcPts val="0"/>
              </a:spcBef>
              <a:spcAft>
                <a:spcPts val="0"/>
              </a:spcAft>
              <a:defRPr/>
            </a:pPr>
            <a:r>
              <a:rPr lang="en-GB" dirty="0">
                <a:solidFill>
                  <a:schemeClr val="tx1"/>
                </a:solidFill>
              </a:rPr>
              <a:t>Can you think of times when its really important to wash your hands? Discuss!</a:t>
            </a:r>
          </a:p>
          <a:p>
            <a:pPr algn="ctr" eaLnBrk="1" fontAlgn="auto" hangingPunct="1">
              <a:spcBef>
                <a:spcPts val="0"/>
              </a:spcBef>
              <a:spcAft>
                <a:spcPts val="0"/>
              </a:spcAft>
              <a:defRPr/>
            </a:pPr>
            <a:endParaRPr lang="en-GB" dirty="0">
              <a:solidFill>
                <a:schemeClr val="tx1"/>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20342" y="3333403"/>
            <a:ext cx="2692883" cy="2485505"/>
          </a:xfrm>
          <a:prstGeom prst="ellipse">
            <a:avLst/>
          </a:prstGeom>
        </p:spPr>
      </p:pic>
      <p:sp>
        <p:nvSpPr>
          <p:cNvPr id="5" name="Rectangle 4"/>
          <p:cNvSpPr>
            <a:spLocks noChangeArrowheads="1"/>
          </p:cNvSpPr>
          <p:nvPr/>
        </p:nvSpPr>
        <p:spPr bwMode="auto">
          <a:xfrm>
            <a:off x="750888" y="2851150"/>
            <a:ext cx="457200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cs typeface="Sassoon Infant Rg" pitchFamily="50" charset="0"/>
              </a:defRPr>
            </a:lvl9pPr>
          </a:lstStyle>
          <a:p>
            <a:pPr eaLnBrk="1" hangingPunct="1">
              <a:lnSpc>
                <a:spcPct val="100000"/>
              </a:lnSpc>
              <a:spcBef>
                <a:spcPct val="0"/>
              </a:spcBef>
              <a:buFontTx/>
              <a:buNone/>
            </a:pPr>
            <a:r>
              <a:rPr lang="en-GB" altLang="en-US">
                <a:solidFill>
                  <a:schemeClr val="tx1"/>
                </a:solidFill>
              </a:rPr>
              <a:t>When they are dirty;</a:t>
            </a:r>
          </a:p>
          <a:p>
            <a:pPr eaLnBrk="1" hangingPunct="1">
              <a:lnSpc>
                <a:spcPct val="100000"/>
              </a:lnSpc>
              <a:spcBef>
                <a:spcPct val="0"/>
              </a:spcBef>
              <a:buFontTx/>
              <a:buNone/>
            </a:pPr>
            <a:endParaRPr lang="en-GB" altLang="en-US">
              <a:solidFill>
                <a:schemeClr val="tx1"/>
              </a:solidFill>
            </a:endParaRPr>
          </a:p>
          <a:p>
            <a:pPr eaLnBrk="1" hangingPunct="1">
              <a:lnSpc>
                <a:spcPct val="100000"/>
              </a:lnSpc>
              <a:spcBef>
                <a:spcPct val="0"/>
              </a:spcBef>
              <a:buFontTx/>
              <a:buNone/>
            </a:pPr>
            <a:r>
              <a:rPr lang="en-GB" altLang="en-US">
                <a:solidFill>
                  <a:schemeClr val="tx1"/>
                </a:solidFill>
              </a:rPr>
              <a:t>Before we eat or help prepare food;</a:t>
            </a:r>
          </a:p>
          <a:p>
            <a:pPr eaLnBrk="1" hangingPunct="1">
              <a:lnSpc>
                <a:spcPct val="100000"/>
              </a:lnSpc>
              <a:spcBef>
                <a:spcPct val="0"/>
              </a:spcBef>
              <a:buFontTx/>
              <a:buNone/>
            </a:pPr>
            <a:endParaRPr lang="en-GB" altLang="en-US">
              <a:solidFill>
                <a:schemeClr val="tx1"/>
              </a:solidFill>
            </a:endParaRPr>
          </a:p>
          <a:p>
            <a:pPr eaLnBrk="1" hangingPunct="1">
              <a:lnSpc>
                <a:spcPct val="100000"/>
              </a:lnSpc>
              <a:spcBef>
                <a:spcPct val="0"/>
              </a:spcBef>
              <a:buFontTx/>
              <a:buNone/>
            </a:pPr>
            <a:r>
              <a:rPr lang="en-GB" altLang="en-US">
                <a:solidFill>
                  <a:schemeClr val="tx1"/>
                </a:solidFill>
              </a:rPr>
              <a:t>After petting animals;</a:t>
            </a:r>
          </a:p>
          <a:p>
            <a:pPr eaLnBrk="1" hangingPunct="1">
              <a:lnSpc>
                <a:spcPct val="100000"/>
              </a:lnSpc>
              <a:spcBef>
                <a:spcPct val="0"/>
              </a:spcBef>
              <a:buFontTx/>
              <a:buNone/>
            </a:pPr>
            <a:endParaRPr lang="en-GB" altLang="en-US">
              <a:solidFill>
                <a:schemeClr val="tx1"/>
              </a:solidFill>
            </a:endParaRPr>
          </a:p>
          <a:p>
            <a:pPr eaLnBrk="1" hangingPunct="1">
              <a:lnSpc>
                <a:spcPct val="100000"/>
              </a:lnSpc>
              <a:spcBef>
                <a:spcPct val="0"/>
              </a:spcBef>
              <a:buFontTx/>
              <a:buNone/>
            </a:pPr>
            <a:r>
              <a:rPr lang="en-GB" altLang="en-US">
                <a:solidFill>
                  <a:schemeClr val="tx1"/>
                </a:solidFill>
              </a:rPr>
              <a:t>After using the toilet;</a:t>
            </a:r>
          </a:p>
          <a:p>
            <a:pPr eaLnBrk="1" hangingPunct="1">
              <a:lnSpc>
                <a:spcPct val="100000"/>
              </a:lnSpc>
              <a:spcBef>
                <a:spcPct val="0"/>
              </a:spcBef>
              <a:buFontTx/>
              <a:buNone/>
            </a:pPr>
            <a:endParaRPr lang="en-GB" altLang="en-US">
              <a:solidFill>
                <a:schemeClr val="tx1"/>
              </a:solidFill>
            </a:endParaRPr>
          </a:p>
          <a:p>
            <a:pPr eaLnBrk="1" hangingPunct="1">
              <a:lnSpc>
                <a:spcPct val="100000"/>
              </a:lnSpc>
              <a:spcBef>
                <a:spcPct val="0"/>
              </a:spcBef>
              <a:buFontTx/>
              <a:buNone/>
            </a:pPr>
            <a:r>
              <a:rPr lang="en-GB" altLang="en-US">
                <a:solidFill>
                  <a:schemeClr val="tx1"/>
                </a:solidFill>
              </a:rPr>
              <a:t>After we sneeze, cough or blow our noses;</a:t>
            </a:r>
          </a:p>
          <a:p>
            <a:pPr eaLnBrk="1" hangingPunct="1">
              <a:lnSpc>
                <a:spcPct val="100000"/>
              </a:lnSpc>
              <a:spcBef>
                <a:spcPct val="0"/>
              </a:spcBef>
              <a:buFontTx/>
              <a:buNone/>
            </a:pPr>
            <a:endParaRPr lang="en-GB" altLang="en-US">
              <a:solidFill>
                <a:schemeClr val="tx1"/>
              </a:solidFill>
            </a:endParaRPr>
          </a:p>
          <a:p>
            <a:pPr eaLnBrk="1" hangingPunct="1">
              <a:lnSpc>
                <a:spcPct val="100000"/>
              </a:lnSpc>
              <a:spcBef>
                <a:spcPct val="0"/>
              </a:spcBef>
              <a:buFontTx/>
              <a:buNone/>
            </a:pPr>
            <a:r>
              <a:rPr lang="en-GB" altLang="en-US">
                <a:solidFill>
                  <a:schemeClr val="tx1"/>
                </a:solidFill>
              </a:rPr>
              <a:t>Before</a:t>
            </a:r>
            <a:r>
              <a:rPr lang="en-GB" altLang="en-US" b="1">
                <a:solidFill>
                  <a:schemeClr val="tx1"/>
                </a:solidFill>
              </a:rPr>
              <a:t> and </a:t>
            </a:r>
            <a:r>
              <a:rPr lang="en-GB" altLang="en-US">
                <a:solidFill>
                  <a:schemeClr val="tx1"/>
                </a:solidFill>
              </a:rPr>
              <a:t>after visiting someone who </a:t>
            </a:r>
          </a:p>
          <a:p>
            <a:pPr eaLnBrk="1" hangingPunct="1">
              <a:lnSpc>
                <a:spcPct val="100000"/>
              </a:lnSpc>
              <a:spcBef>
                <a:spcPct val="0"/>
              </a:spcBef>
              <a:buFontTx/>
              <a:buNone/>
            </a:pPr>
            <a:r>
              <a:rPr lang="en-GB" altLang="en-US">
                <a:solidFill>
                  <a:schemeClr val="tx1"/>
                </a:solidFill>
              </a:rPr>
              <a:t>is unwell.</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2" presetClass="entr" presetSubtype="4" fill="hold" nodeType="after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 calcmode="lin" valueType="num">
                                      <p:cBhvr additive="base">
                                        <p:cTn id="12"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par>
                          <p:cTn id="14" fill="hold" nodeType="afterGroup">
                            <p:stCondLst>
                              <p:cond delay="1000"/>
                            </p:stCondLst>
                            <p:childTnLst>
                              <p:par>
                                <p:cTn id="15" presetID="2" presetClass="entr" presetSubtype="4" fill="hold" nodeType="after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 calcmode="lin" valueType="num">
                                      <p:cBhvr additive="base">
                                        <p:cTn id="17"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par>
                          <p:cTn id="19" fill="hold" nodeType="afterGroup">
                            <p:stCondLst>
                              <p:cond delay="1500"/>
                            </p:stCondLst>
                            <p:childTnLst>
                              <p:par>
                                <p:cTn id="20" presetID="2" presetClass="entr" presetSubtype="4" fill="hold" nodeType="afterEffect">
                                  <p:stCondLst>
                                    <p:cond delay="0"/>
                                  </p:stCondLst>
                                  <p:childTnLst>
                                    <p:set>
                                      <p:cBhvr>
                                        <p:cTn id="21" dur="1" fill="hold">
                                          <p:stCondLst>
                                            <p:cond delay="0"/>
                                          </p:stCondLst>
                                        </p:cTn>
                                        <p:tgtEl>
                                          <p:spTgt spid="5">
                                            <p:txEl>
                                              <p:pRg st="6" end="6"/>
                                            </p:txEl>
                                          </p:spTgt>
                                        </p:tgtEl>
                                        <p:attrNameLst>
                                          <p:attrName>style.visibility</p:attrName>
                                        </p:attrNameLst>
                                      </p:cBhvr>
                                      <p:to>
                                        <p:strVal val="visible"/>
                                      </p:to>
                                    </p:set>
                                    <p:anim calcmode="lin" valueType="num">
                                      <p:cBhvr additive="base">
                                        <p:cTn id="22"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par>
                          <p:cTn id="24" fill="hold" nodeType="afterGroup">
                            <p:stCondLst>
                              <p:cond delay="2000"/>
                            </p:stCondLst>
                            <p:childTnLst>
                              <p:par>
                                <p:cTn id="25" presetID="2" presetClass="entr" presetSubtype="4" fill="hold" nodeType="afterEffect">
                                  <p:stCondLst>
                                    <p:cond delay="0"/>
                                  </p:stCondLst>
                                  <p:childTnLst>
                                    <p:set>
                                      <p:cBhvr>
                                        <p:cTn id="26" dur="1" fill="hold">
                                          <p:stCondLst>
                                            <p:cond delay="0"/>
                                          </p:stCondLst>
                                        </p:cTn>
                                        <p:tgtEl>
                                          <p:spTgt spid="5">
                                            <p:txEl>
                                              <p:pRg st="8" end="8"/>
                                            </p:txEl>
                                          </p:spTgt>
                                        </p:tgtEl>
                                        <p:attrNameLst>
                                          <p:attrName>style.visibility</p:attrName>
                                        </p:attrNameLst>
                                      </p:cBhvr>
                                      <p:to>
                                        <p:strVal val="visible"/>
                                      </p:to>
                                    </p:set>
                                    <p:anim calcmode="lin" valueType="num">
                                      <p:cBhvr additive="base">
                                        <p:cTn id="27"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5">
                                            <p:txEl>
                                              <p:pRg st="8" end="8"/>
                                            </p:txEl>
                                          </p:spTgt>
                                        </p:tgtEl>
                                        <p:attrNameLst>
                                          <p:attrName>ppt_y</p:attrName>
                                        </p:attrNameLst>
                                      </p:cBhvr>
                                      <p:tavLst>
                                        <p:tav tm="0">
                                          <p:val>
                                            <p:strVal val="1+#ppt_h/2"/>
                                          </p:val>
                                        </p:tav>
                                        <p:tav tm="100000">
                                          <p:val>
                                            <p:strVal val="#ppt_y"/>
                                          </p:val>
                                        </p:tav>
                                      </p:tavLst>
                                    </p:anim>
                                  </p:childTnLst>
                                </p:cTn>
                              </p:par>
                            </p:childTnLst>
                          </p:cTn>
                        </p:par>
                        <p:par>
                          <p:cTn id="29" fill="hold" nodeType="afterGroup">
                            <p:stCondLst>
                              <p:cond delay="2500"/>
                            </p:stCondLst>
                            <p:childTnLst>
                              <p:par>
                                <p:cTn id="30" presetID="2" presetClass="entr" presetSubtype="4" fill="hold" nodeType="afterEffect">
                                  <p:stCondLst>
                                    <p:cond delay="0"/>
                                  </p:stCondLst>
                                  <p:childTnLst>
                                    <p:set>
                                      <p:cBhvr>
                                        <p:cTn id="31" dur="1" fill="hold">
                                          <p:stCondLst>
                                            <p:cond delay="0"/>
                                          </p:stCondLst>
                                        </p:cTn>
                                        <p:tgtEl>
                                          <p:spTgt spid="5">
                                            <p:txEl>
                                              <p:pRg st="10" end="10"/>
                                            </p:txEl>
                                          </p:spTgt>
                                        </p:tgtEl>
                                        <p:attrNameLst>
                                          <p:attrName>style.visibility</p:attrName>
                                        </p:attrNameLst>
                                      </p:cBhvr>
                                      <p:to>
                                        <p:strVal val="visible"/>
                                      </p:to>
                                    </p:set>
                                    <p:anim calcmode="lin" valueType="num">
                                      <p:cBhvr additive="base">
                                        <p:cTn id="32" dur="500" fill="hold"/>
                                        <p:tgtEl>
                                          <p:spTgt spid="5">
                                            <p:txEl>
                                              <p:pRg st="10" end="10"/>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5">
                                            <p:txEl>
                                              <p:pRg st="10" end="10"/>
                                            </p:txEl>
                                          </p:spTgt>
                                        </p:tgtEl>
                                        <p:attrNameLst>
                                          <p:attrName>ppt_y</p:attrName>
                                        </p:attrNameLst>
                                      </p:cBhvr>
                                      <p:tavLst>
                                        <p:tav tm="0">
                                          <p:val>
                                            <p:strVal val="1+#ppt_h/2"/>
                                          </p:val>
                                        </p:tav>
                                        <p:tav tm="100000">
                                          <p:val>
                                            <p:strVal val="#ppt_y"/>
                                          </p:val>
                                        </p:tav>
                                      </p:tavLst>
                                    </p:anim>
                                  </p:childTnLst>
                                </p:cTn>
                              </p:par>
                            </p:childTnLst>
                          </p:cTn>
                        </p:par>
                        <p:par>
                          <p:cTn id="34" fill="hold" nodeType="afterGroup">
                            <p:stCondLst>
                              <p:cond delay="3000"/>
                            </p:stCondLst>
                            <p:childTnLst>
                              <p:par>
                                <p:cTn id="35" presetID="2" presetClass="entr" presetSubtype="4" fill="hold" nodeType="afterEffect">
                                  <p:stCondLst>
                                    <p:cond delay="0"/>
                                  </p:stCondLst>
                                  <p:childTnLst>
                                    <p:set>
                                      <p:cBhvr>
                                        <p:cTn id="36" dur="1" fill="hold">
                                          <p:stCondLst>
                                            <p:cond delay="0"/>
                                          </p:stCondLst>
                                        </p:cTn>
                                        <p:tgtEl>
                                          <p:spTgt spid="5">
                                            <p:txEl>
                                              <p:pRg st="11" end="11"/>
                                            </p:txEl>
                                          </p:spTgt>
                                        </p:tgtEl>
                                        <p:attrNameLst>
                                          <p:attrName>style.visibility</p:attrName>
                                        </p:attrNameLst>
                                      </p:cBhvr>
                                      <p:to>
                                        <p:strVal val="visible"/>
                                      </p:to>
                                    </p:set>
                                    <p:anim calcmode="lin" valueType="num">
                                      <p:cBhvr additive="base">
                                        <p:cTn id="37" dur="500" fill="hold"/>
                                        <p:tgtEl>
                                          <p:spTgt spid="5">
                                            <p:txEl>
                                              <p:pRg st="11" end="11"/>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1" id="{C2D07FF1-3EB1-4D9E-84F9-D2450425A22C}" vid="{819F8316-0E89-457C-B2A7-A168B6D0BF6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197</TotalTime>
  <Words>1188</Words>
  <Application>Microsoft Office PowerPoint</Application>
  <PresentationFormat>On-screen Show (4:3)</PresentationFormat>
  <Paragraphs>131</Paragraphs>
  <Slides>19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Twinkl SemiBold</vt:lpstr>
      <vt:lpstr>Calibri</vt:lpstr>
      <vt:lpstr>Twinkl</vt:lpstr>
      <vt:lpstr>Sassoon Infant Rg</vt:lpstr>
      <vt:lpstr>Arial</vt:lpstr>
      <vt:lpstr>Office Theme</vt:lpstr>
      <vt:lpstr>PowerPoint Presentation</vt:lpstr>
      <vt:lpstr>What Is Personal Hygiene?</vt:lpstr>
      <vt:lpstr>What Does It Include?</vt:lpstr>
      <vt:lpstr>Brushing Our Teeth</vt:lpstr>
      <vt:lpstr>Washing Our Hands</vt:lpstr>
      <vt:lpstr>Dirtier Than a Toilet Seat?</vt:lpstr>
      <vt:lpstr>Dirtier Than a Toilet Seat!</vt:lpstr>
      <vt:lpstr>Handwashing</vt:lpstr>
      <vt:lpstr>When Should We Wash Our Hands?</vt:lpstr>
      <vt:lpstr>Don’t Forget About Your Nails</vt:lpstr>
      <vt:lpstr>Showering or Bathing Regularly</vt:lpstr>
      <vt:lpstr>Hormones</vt:lpstr>
      <vt:lpstr>Hair</vt:lpstr>
      <vt:lpstr>More Hair</vt:lpstr>
      <vt:lpstr>Clean Clothes</vt:lpstr>
      <vt:lpstr>Don’t Forget Your Underwear!</vt:lpstr>
      <vt:lpstr>Keep Our Noses Clean</vt:lpstr>
      <vt:lpstr>Using a Tissue</vt:lpstr>
      <vt:lpstr>Spreading Germs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Fletcher</dc:creator>
  <cp:lastModifiedBy>Gemma Kinsella</cp:lastModifiedBy>
  <cp:revision>19</cp:revision>
  <dcterms:created xsi:type="dcterms:W3CDTF">2017-05-30T07:20:33Z</dcterms:created>
  <dcterms:modified xsi:type="dcterms:W3CDTF">2020-06-19T10:59:02Z</dcterms:modified>
</cp:coreProperties>
</file>