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6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E42D-C0BE-489E-A3F1-9AA134CDB8A9}" type="datetimeFigureOut">
              <a:rPr lang="en-GB" smtClean="0"/>
              <a:pPr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203C-C08E-4E89-9CE5-34F9E37AA1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E42D-C0BE-489E-A3F1-9AA134CDB8A9}" type="datetimeFigureOut">
              <a:rPr lang="en-GB" smtClean="0"/>
              <a:pPr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203C-C08E-4E89-9CE5-34F9E37AA1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E42D-C0BE-489E-A3F1-9AA134CDB8A9}" type="datetimeFigureOut">
              <a:rPr lang="en-GB" smtClean="0"/>
              <a:pPr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203C-C08E-4E89-9CE5-34F9E37AA1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E42D-C0BE-489E-A3F1-9AA134CDB8A9}" type="datetimeFigureOut">
              <a:rPr lang="en-GB" smtClean="0"/>
              <a:pPr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203C-C08E-4E89-9CE5-34F9E37AA1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E42D-C0BE-489E-A3F1-9AA134CDB8A9}" type="datetimeFigureOut">
              <a:rPr lang="en-GB" smtClean="0"/>
              <a:pPr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203C-C08E-4E89-9CE5-34F9E37AA1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E42D-C0BE-489E-A3F1-9AA134CDB8A9}" type="datetimeFigureOut">
              <a:rPr lang="en-GB" smtClean="0"/>
              <a:pPr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203C-C08E-4E89-9CE5-34F9E37AA1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E42D-C0BE-489E-A3F1-9AA134CDB8A9}" type="datetimeFigureOut">
              <a:rPr lang="en-GB" smtClean="0"/>
              <a:pPr/>
              <a:t>18/06/2020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203C-C08E-4E89-9CE5-34F9E37AA1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E42D-C0BE-489E-A3F1-9AA134CDB8A9}" type="datetimeFigureOut">
              <a:rPr lang="en-GB" smtClean="0"/>
              <a:pPr/>
              <a:t>18/06/2020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203C-C08E-4E89-9CE5-34F9E37AA1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E42D-C0BE-489E-A3F1-9AA134CDB8A9}" type="datetimeFigureOut">
              <a:rPr lang="en-GB" smtClean="0"/>
              <a:pPr/>
              <a:t>18/06/2020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203C-C08E-4E89-9CE5-34F9E37AA1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E42D-C0BE-489E-A3F1-9AA134CDB8A9}" type="datetimeFigureOut">
              <a:rPr lang="en-GB" smtClean="0"/>
              <a:pPr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203C-C08E-4E89-9CE5-34F9E37AA1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E42D-C0BE-489E-A3F1-9AA134CDB8A9}" type="datetimeFigureOut">
              <a:rPr lang="en-GB" smtClean="0"/>
              <a:pPr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203C-C08E-4E89-9CE5-34F9E37AA1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6E42D-C0BE-489E-A3F1-9AA134CDB8A9}" type="datetimeFigureOut">
              <a:rPr lang="en-GB" smtClean="0"/>
              <a:pPr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7203C-C08E-4E89-9CE5-34F9E37AA13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GB" b="1" u="sng" dirty="0" smtClean="0">
                <a:latin typeface="Bradley Hand ITC" pitchFamily="66" charset="0"/>
              </a:rPr>
              <a:t>Autobiographical Writing</a:t>
            </a:r>
            <a:endParaRPr lang="en-GB" b="1" u="sng" dirty="0">
              <a:latin typeface="Bradley Hand ITC" pitchFamily="66" charset="0"/>
            </a:endParaRPr>
          </a:p>
        </p:txBody>
      </p:sp>
      <p:pic>
        <p:nvPicPr>
          <p:cNvPr id="1028" name="Picture 4" descr="http://photo.goodreads.com/books/1186460187l/16574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60648"/>
            <a:ext cx="1397387" cy="2232248"/>
          </a:xfrm>
          <a:prstGeom prst="rect">
            <a:avLst/>
          </a:prstGeom>
          <a:noFill/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30" name="Picture 6" descr="http://img1.fantasticfiction.co.uk/images/x0/x159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471198" cy="2160240"/>
          </a:xfrm>
          <a:prstGeom prst="rect">
            <a:avLst/>
          </a:prstGeom>
          <a:noFill/>
          <a:effectLst>
            <a:outerShdw blurRad="50800" dist="38100" dir="5400000" sx="106000" sy="106000" algn="t" rotWithShape="0">
              <a:prstClr val="black">
                <a:alpha val="40000"/>
              </a:prstClr>
            </a:outerShdw>
          </a:effectLst>
        </p:spPr>
      </p:pic>
      <p:pic>
        <p:nvPicPr>
          <p:cNvPr id="1032" name="Picture 8" descr="http://farm4.static.flickr.com/3382/3216449456_f19395832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285728"/>
            <a:ext cx="1655096" cy="2132856"/>
          </a:xfrm>
          <a:prstGeom prst="rect">
            <a:avLst/>
          </a:prstGeom>
          <a:noFill/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170" name="Picture 2" descr="http://static.guim.co.uk/sys-images/Books/Pix/covers/2004/05/22/jordan19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8" y="285728"/>
            <a:ext cx="1428760" cy="2176628"/>
          </a:xfrm>
          <a:prstGeom prst="rect">
            <a:avLst/>
          </a:prstGeom>
          <a:noFill/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-285784" y="3643314"/>
            <a:ext cx="4286280" cy="685808"/>
          </a:xfrm>
        </p:spPr>
        <p:txBody>
          <a:bodyPr/>
          <a:lstStyle/>
          <a:p>
            <a:r>
              <a:rPr lang="en-GB" dirty="0" smtClean="0"/>
              <a:t>An </a:t>
            </a:r>
            <a:r>
              <a:rPr lang="en-GB" u="sng" dirty="0" smtClean="0">
                <a:solidFill>
                  <a:srgbClr val="FF0000"/>
                </a:solidFill>
              </a:rPr>
              <a:t>autobiography</a:t>
            </a:r>
            <a:r>
              <a:rPr lang="en-GB" dirty="0" smtClean="0"/>
              <a:t>….</a:t>
            </a:r>
            <a:endParaRPr lang="en-GB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428992" y="3786190"/>
            <a:ext cx="5918906" cy="400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000" b="1" i="1" dirty="0" smtClean="0"/>
              <a:t>i</a:t>
            </a:r>
            <a:r>
              <a:rPr kumimoji="0" lang="en-GB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the story of someone’s life written by </a:t>
            </a:r>
            <a:r>
              <a:rPr kumimoji="0" lang="en-GB" sz="20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that person</a:t>
            </a:r>
            <a:r>
              <a:rPr kumimoji="0" lang="en-GB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844" y="4857760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A </a:t>
            </a:r>
            <a:r>
              <a:rPr lang="en-GB" sz="3200" u="sng" dirty="0" smtClean="0">
                <a:solidFill>
                  <a:srgbClr val="92D050"/>
                </a:solidFill>
              </a:rPr>
              <a:t>biography</a:t>
            </a:r>
            <a:r>
              <a:rPr lang="en-GB" sz="3200" dirty="0" smtClean="0"/>
              <a:t>…</a:t>
            </a: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500298" y="5000636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is the story of someone’s life written by </a:t>
            </a:r>
            <a:r>
              <a:rPr lang="en-GB" b="1" i="1" u="sng" dirty="0" smtClean="0">
                <a:solidFill>
                  <a:srgbClr val="92D050"/>
                </a:solidFill>
              </a:rPr>
              <a:t>someone else</a:t>
            </a:r>
            <a:r>
              <a:rPr lang="en-GB" b="1" i="1" dirty="0" smtClean="0"/>
              <a:t>.</a:t>
            </a: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2" y="3933056"/>
          <a:ext cx="8640962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0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7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7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61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Biography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Autobiography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are your reasons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3284984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Activity 1. </a:t>
            </a:r>
            <a:r>
              <a:rPr lang="en-GB" dirty="0" smtClean="0"/>
              <a:t>Using a table like the one below, decide which are autobiographies and which are biographies. Make sure you justify your choices.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5877272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2</a:t>
            </a:r>
            <a:r>
              <a:rPr lang="en-GB" b="1" u="sng" dirty="0" smtClean="0"/>
              <a:t>. </a:t>
            </a:r>
            <a:r>
              <a:rPr lang="en-GB" dirty="0"/>
              <a:t> </a:t>
            </a:r>
            <a:r>
              <a:rPr lang="en-GB" dirty="0" smtClean="0"/>
              <a:t>Which one of the book covers does not fit either category? Why?</a:t>
            </a:r>
            <a:endParaRPr lang="en-GB" dirty="0"/>
          </a:p>
        </p:txBody>
      </p:sp>
      <p:pic>
        <p:nvPicPr>
          <p:cNvPr id="4098" name="Picture 2" descr="http://photo.goodreads.com/books/1178989827l/862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7704" cy="3140968"/>
          </a:xfrm>
          <a:prstGeom prst="rect">
            <a:avLst/>
          </a:prstGeom>
          <a:noFill/>
          <a:effectLst>
            <a:outerShdw blurRad="50800" dist="38100" dir="5400000" sx="102000" sy="102000" algn="t" rotWithShape="0">
              <a:prstClr val="black">
                <a:alpha val="40000"/>
              </a:prstClr>
            </a:outerShdw>
          </a:effectLst>
        </p:spPr>
      </p:pic>
      <p:pic>
        <p:nvPicPr>
          <p:cNvPr id="4100" name="Picture 4" descr="http://images.contentreserve.com/ImageType-100/1891-1/%7B001C1120-366D-419D-856F-590D6310B031%7DImg1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0"/>
            <a:ext cx="2088232" cy="3140968"/>
          </a:xfrm>
          <a:prstGeom prst="rect">
            <a:avLst/>
          </a:prstGeom>
          <a:noFill/>
          <a:effectLst>
            <a:outerShdw blurRad="50800" dist="38100" dir="5400000" sx="102000" sy="102000" algn="t" rotWithShape="0">
              <a:prstClr val="black">
                <a:alpha val="40000"/>
              </a:prstClr>
            </a:outerShdw>
          </a:effectLst>
        </p:spPr>
      </p:pic>
      <p:pic>
        <p:nvPicPr>
          <p:cNvPr id="4104" name="Picture 8" descr="http://2.bp.blogspot.com/_oPLt-cEjhbw/TP7QUGyfYmI/AAAAAAAAAis/IBbOljgrpVQ/s1600/londonthebiography.jpg"/>
          <p:cNvPicPr>
            <a:picLocks noChangeAspect="1" noChangeArrowheads="1"/>
          </p:cNvPicPr>
          <p:nvPr/>
        </p:nvPicPr>
        <p:blipFill>
          <a:blip r:embed="rId4" cstate="print">
            <a:lum bright="9000"/>
          </a:blip>
          <a:srcRect/>
          <a:stretch>
            <a:fillRect/>
          </a:stretch>
        </p:blipFill>
        <p:spPr bwMode="auto">
          <a:xfrm>
            <a:off x="4427984" y="0"/>
            <a:ext cx="2101333" cy="3140968"/>
          </a:xfrm>
          <a:prstGeom prst="rect">
            <a:avLst/>
          </a:prstGeom>
          <a:noFill/>
          <a:effectLst>
            <a:outerShdw blurRad="50800" dist="38100" dir="600000" sx="103000" sy="103000" algn="t" rotWithShape="0">
              <a:prstClr val="black">
                <a:alpha val="40000"/>
              </a:prstClr>
            </a:outerShdw>
          </a:effectLst>
        </p:spPr>
      </p:pic>
      <p:pic>
        <p:nvPicPr>
          <p:cNvPr id="4108" name="Picture 12" descr="http://www.bbc.co.uk/blogs/ni/article-1267709282394-089021BB000005DC-510444_304x44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-1"/>
            <a:ext cx="2232248" cy="3140969"/>
          </a:xfrm>
          <a:prstGeom prst="rect">
            <a:avLst/>
          </a:prstGeom>
          <a:noFill/>
          <a:effectLst>
            <a:outerShdw blurRad="50800" dist="38100" dir="5400000" sx="102000" sy="102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3.bp.blogspot.com/-hduki-2ahlA/TlD7OjEO0_I/AAAAAAAAIpg/6nDGPTvjano/s400/jonathan-ross-autobiograph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714620"/>
            <a:ext cx="2571768" cy="2571768"/>
          </a:xfrm>
          <a:prstGeom prst="rect">
            <a:avLst/>
          </a:prstGeom>
          <a:noFill/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000" u="sng" dirty="0">
                <a:solidFill>
                  <a:srgbClr val="0070C0"/>
                </a:solidFill>
              </a:rPr>
              <a:t>Autobiography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28586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An autobiography is written in </a:t>
            </a:r>
            <a:r>
              <a:rPr lang="en-US" u="sng" dirty="0" smtClean="0">
                <a:solidFill>
                  <a:srgbClr val="FFFF00"/>
                </a:solidFill>
              </a:rPr>
              <a:t>first person</a:t>
            </a:r>
            <a:r>
              <a:rPr lang="en-US" dirty="0" smtClean="0"/>
              <a:t> because it contains facts about the author’s own experiences. For example,  </a:t>
            </a:r>
            <a:r>
              <a:rPr lang="en-US" u="sng" dirty="0" smtClean="0"/>
              <a:t>“</a:t>
            </a:r>
            <a:r>
              <a:rPr lang="en-US" u="sng" dirty="0" smtClean="0">
                <a:solidFill>
                  <a:srgbClr val="FFFF00"/>
                </a:solidFill>
              </a:rPr>
              <a:t>I</a:t>
            </a:r>
            <a:r>
              <a:rPr lang="en-US" u="sng" dirty="0" smtClean="0"/>
              <a:t> was born in London in 1980”.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An autobiography recounts key incidents/events in the author’s life.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It is written in </a:t>
            </a:r>
            <a:r>
              <a:rPr lang="en-US" u="sng" dirty="0" smtClean="0">
                <a:solidFill>
                  <a:srgbClr val="FF0000"/>
                </a:solidFill>
              </a:rPr>
              <a:t>chronological order.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US" b="1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11560" y="3284984"/>
            <a:ext cx="5976664" cy="792088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6516216" y="4149080"/>
            <a:ext cx="864096" cy="720080"/>
          </a:xfrm>
          <a:prstGeom prst="straightConnector1">
            <a:avLst/>
          </a:prstGeom>
          <a:ln w="635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7616" y="260648"/>
            <a:ext cx="345638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2000" b="1" u="sng" dirty="0" smtClean="0"/>
              <a:t>Activity: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Read the extract on the right </a:t>
            </a:r>
            <a:br>
              <a:rPr lang="en-GB" sz="2000" dirty="0" smtClean="0"/>
            </a:br>
            <a:r>
              <a:rPr lang="en-GB" sz="2000" dirty="0" smtClean="0"/>
              <a:t>and </a:t>
            </a:r>
            <a:r>
              <a:rPr lang="en-GB" sz="2000" dirty="0" smtClean="0"/>
              <a:t>see which key features you can find.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5903640" cy="6858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GB" sz="1600" b="1" dirty="0" smtClean="0">
                <a:latin typeface="Bradley Hand ITC" pitchFamily="66" charset="0"/>
              </a:rPr>
              <a:t>Dearest </a:t>
            </a:r>
            <a:r>
              <a:rPr lang="en-GB" sz="1600" b="1" dirty="0">
                <a:latin typeface="Bradley Hand ITC" pitchFamily="66" charset="0"/>
              </a:rPr>
              <a:t>Kitty</a:t>
            </a:r>
            <a:r>
              <a:rPr lang="en-GB" sz="1600" b="1" dirty="0" smtClean="0">
                <a:latin typeface="Bradley Hand ITC" pitchFamily="66" charset="0"/>
              </a:rPr>
              <a:t>,</a:t>
            </a:r>
          </a:p>
          <a:p>
            <a:pPr algn="just">
              <a:buNone/>
            </a:pPr>
            <a:r>
              <a:rPr lang="en-GB" sz="1600" b="1" dirty="0" smtClean="0">
                <a:latin typeface="Bradley Hand ITC" pitchFamily="66" charset="0"/>
              </a:rPr>
              <a:t>My </a:t>
            </a:r>
            <a:r>
              <a:rPr lang="en-GB" sz="1600" b="1" dirty="0">
                <a:latin typeface="Bradley Hand ITC" pitchFamily="66" charset="0"/>
              </a:rPr>
              <a:t>hands still shaking, though it’s been two hours </a:t>
            </a:r>
            <a:endParaRPr lang="en-GB" sz="1600" b="1" dirty="0" smtClean="0">
              <a:latin typeface="Bradley Hand ITC" pitchFamily="66" charset="0"/>
            </a:endParaRPr>
          </a:p>
          <a:p>
            <a:pPr algn="just">
              <a:buNone/>
            </a:pPr>
            <a:r>
              <a:rPr lang="en-GB" sz="1600" b="1" dirty="0" smtClean="0">
                <a:latin typeface="Bradley Hand ITC" pitchFamily="66" charset="0"/>
              </a:rPr>
              <a:t>since </a:t>
            </a:r>
            <a:r>
              <a:rPr lang="en-GB" sz="1600" b="1" dirty="0">
                <a:latin typeface="Bradley Hand ITC" pitchFamily="66" charset="0"/>
              </a:rPr>
              <a:t>we had the </a:t>
            </a:r>
            <a:r>
              <a:rPr lang="en-GB" sz="1600" b="1" dirty="0" smtClean="0">
                <a:latin typeface="Bradley Hand ITC" pitchFamily="66" charset="0"/>
              </a:rPr>
              <a:t>scare. I should explain that there are </a:t>
            </a:r>
          </a:p>
          <a:p>
            <a:pPr algn="just">
              <a:buNone/>
            </a:pPr>
            <a:r>
              <a:rPr lang="en-GB" sz="1600" b="1" dirty="0" smtClean="0">
                <a:latin typeface="Bradley Hand ITC" pitchFamily="66" charset="0"/>
              </a:rPr>
              <a:t>five extinguishers in the building. The </a:t>
            </a:r>
            <a:r>
              <a:rPr lang="en-GB" sz="1600" b="1" dirty="0">
                <a:latin typeface="Bradley Hand ITC" pitchFamily="66" charset="0"/>
              </a:rPr>
              <a:t>office staff </a:t>
            </a:r>
            <a:endParaRPr lang="en-GB" sz="1600" b="1" dirty="0" smtClean="0">
              <a:latin typeface="Bradley Hand ITC" pitchFamily="66" charset="0"/>
            </a:endParaRPr>
          </a:p>
          <a:p>
            <a:pPr algn="just">
              <a:buNone/>
            </a:pPr>
            <a:r>
              <a:rPr lang="en-GB" sz="1600" b="1" dirty="0" smtClean="0">
                <a:latin typeface="Bradley Hand ITC" pitchFamily="66" charset="0"/>
              </a:rPr>
              <a:t>stupidly </a:t>
            </a:r>
            <a:r>
              <a:rPr lang="en-GB" sz="1600" b="1" dirty="0">
                <a:latin typeface="Bradley Hand ITC" pitchFamily="66" charset="0"/>
              </a:rPr>
              <a:t>forgot to warn us that the carpenter, </a:t>
            </a:r>
            <a:r>
              <a:rPr lang="en-GB" sz="1600" b="1" dirty="0" smtClean="0">
                <a:latin typeface="Bradley Hand ITC" pitchFamily="66" charset="0"/>
              </a:rPr>
              <a:t>or </a:t>
            </a:r>
          </a:p>
          <a:p>
            <a:pPr algn="just">
              <a:buNone/>
            </a:pPr>
            <a:r>
              <a:rPr lang="en-GB" sz="1600" b="1" dirty="0" smtClean="0">
                <a:latin typeface="Bradley Hand ITC" pitchFamily="66" charset="0"/>
              </a:rPr>
              <a:t>whatever he’s called</a:t>
            </a:r>
            <a:r>
              <a:rPr lang="en-GB" sz="1600" b="1" dirty="0">
                <a:latin typeface="Bradley Hand ITC" pitchFamily="66" charset="0"/>
              </a:rPr>
              <a:t>, was coming to fill the extinguishers. </a:t>
            </a:r>
            <a:endParaRPr lang="en-GB" sz="1600" b="1" dirty="0" smtClean="0">
              <a:latin typeface="Bradley Hand ITC" pitchFamily="66" charset="0"/>
            </a:endParaRPr>
          </a:p>
          <a:p>
            <a:pPr algn="just">
              <a:buNone/>
            </a:pPr>
            <a:r>
              <a:rPr lang="en-GB" sz="1600" b="1" dirty="0" smtClean="0">
                <a:latin typeface="Bradley Hand ITC" pitchFamily="66" charset="0"/>
              </a:rPr>
              <a:t>As </a:t>
            </a:r>
            <a:r>
              <a:rPr lang="en-GB" sz="1600" b="1" dirty="0">
                <a:latin typeface="Bradley Hand ITC" pitchFamily="66" charset="0"/>
              </a:rPr>
              <a:t>a </a:t>
            </a:r>
            <a:r>
              <a:rPr lang="en-GB" sz="1600" b="1" dirty="0" smtClean="0">
                <a:latin typeface="Bradley Hand ITC" pitchFamily="66" charset="0"/>
              </a:rPr>
              <a:t>result, we </a:t>
            </a:r>
            <a:r>
              <a:rPr lang="en-GB" sz="1600" b="1" dirty="0">
                <a:latin typeface="Bradley Hand ITC" pitchFamily="66" charset="0"/>
              </a:rPr>
              <a:t>didn’t bother to be quiet until I </a:t>
            </a:r>
            <a:r>
              <a:rPr lang="en-GB" sz="1600" b="1" dirty="0" smtClean="0">
                <a:latin typeface="Bradley Hand ITC" pitchFamily="66" charset="0"/>
              </a:rPr>
              <a:t>heard </a:t>
            </a:r>
          </a:p>
          <a:p>
            <a:pPr algn="just">
              <a:buNone/>
            </a:pPr>
            <a:r>
              <a:rPr lang="en-GB" sz="1600" b="1" dirty="0" smtClean="0">
                <a:latin typeface="Bradley Hand ITC" pitchFamily="66" charset="0"/>
              </a:rPr>
              <a:t>the </a:t>
            </a:r>
            <a:r>
              <a:rPr lang="en-GB" sz="1600" b="1" dirty="0">
                <a:latin typeface="Bradley Hand ITC" pitchFamily="66" charset="0"/>
              </a:rPr>
              <a:t>sound </a:t>
            </a:r>
            <a:r>
              <a:rPr lang="en-GB" sz="1600" b="1" dirty="0" smtClean="0">
                <a:latin typeface="Bradley Hand ITC" pitchFamily="66" charset="0"/>
              </a:rPr>
              <a:t>of hammering </a:t>
            </a:r>
            <a:r>
              <a:rPr lang="en-GB" sz="1600" b="1" dirty="0">
                <a:latin typeface="Bradley Hand ITC" pitchFamily="66" charset="0"/>
              </a:rPr>
              <a:t>on </a:t>
            </a:r>
            <a:r>
              <a:rPr lang="en-GB" sz="1600" b="1" dirty="0" smtClean="0">
                <a:latin typeface="Bradley Hand ITC" pitchFamily="66" charset="0"/>
              </a:rPr>
              <a:t>the </a:t>
            </a:r>
            <a:r>
              <a:rPr lang="en-GB" sz="1600" b="1" dirty="0">
                <a:latin typeface="Bradley Hand ITC" pitchFamily="66" charset="0"/>
              </a:rPr>
              <a:t>landing (across </a:t>
            </a:r>
            <a:endParaRPr lang="en-GB" sz="1600" b="1" dirty="0" smtClean="0">
              <a:latin typeface="Bradley Hand ITC" pitchFamily="66" charset="0"/>
            </a:endParaRPr>
          </a:p>
          <a:p>
            <a:pPr algn="just">
              <a:buNone/>
            </a:pPr>
            <a:r>
              <a:rPr lang="en-GB" sz="1600" b="1" dirty="0" smtClean="0">
                <a:latin typeface="Bradley Hand ITC" pitchFamily="66" charset="0"/>
              </a:rPr>
              <a:t>from </a:t>
            </a:r>
            <a:r>
              <a:rPr lang="en-GB" sz="1600" b="1" dirty="0">
                <a:latin typeface="Bradley Hand ITC" pitchFamily="66" charset="0"/>
              </a:rPr>
              <a:t>the bookcase). I immediately assumed it was </a:t>
            </a:r>
            <a:endParaRPr lang="en-GB" sz="1600" b="1" dirty="0" smtClean="0">
              <a:latin typeface="Bradley Hand ITC" pitchFamily="66" charset="0"/>
            </a:endParaRPr>
          </a:p>
          <a:p>
            <a:pPr algn="just">
              <a:buNone/>
            </a:pPr>
            <a:r>
              <a:rPr lang="en-GB" sz="1600" b="1" dirty="0" smtClean="0">
                <a:latin typeface="Bradley Hand ITC" pitchFamily="66" charset="0"/>
              </a:rPr>
              <a:t>the </a:t>
            </a:r>
            <a:r>
              <a:rPr lang="en-GB" sz="1600" b="1" dirty="0">
                <a:latin typeface="Bradley Hand ITC" pitchFamily="66" charset="0"/>
              </a:rPr>
              <a:t>carpenter and </a:t>
            </a:r>
            <a:r>
              <a:rPr lang="en-GB" sz="1600" b="1" dirty="0" smtClean="0">
                <a:latin typeface="Bradley Hand ITC" pitchFamily="66" charset="0"/>
              </a:rPr>
              <a:t>went to </a:t>
            </a:r>
            <a:r>
              <a:rPr lang="en-GB" sz="1600" b="1" dirty="0">
                <a:latin typeface="Bradley Hand ITC" pitchFamily="66" charset="0"/>
              </a:rPr>
              <a:t>warn </a:t>
            </a:r>
            <a:r>
              <a:rPr lang="en-GB" sz="1600" b="1" dirty="0" err="1">
                <a:latin typeface="Bradley Hand ITC" pitchFamily="66" charset="0"/>
              </a:rPr>
              <a:t>Bep</a:t>
            </a:r>
            <a:r>
              <a:rPr lang="en-GB" sz="1600" b="1" dirty="0">
                <a:latin typeface="Bradley Hand ITC" pitchFamily="66" charset="0"/>
              </a:rPr>
              <a:t>, who was eating </a:t>
            </a:r>
            <a:endParaRPr lang="en-GB" sz="1600" b="1" dirty="0" smtClean="0">
              <a:latin typeface="Bradley Hand ITC" pitchFamily="66" charset="0"/>
            </a:endParaRPr>
          </a:p>
          <a:p>
            <a:pPr algn="just">
              <a:buNone/>
            </a:pPr>
            <a:r>
              <a:rPr lang="en-GB" sz="1600" b="1" dirty="0" smtClean="0">
                <a:latin typeface="Bradley Hand ITC" pitchFamily="66" charset="0"/>
              </a:rPr>
              <a:t>lunch</a:t>
            </a:r>
            <a:r>
              <a:rPr lang="en-GB" sz="1600" b="1" dirty="0">
                <a:latin typeface="Bradley Hand ITC" pitchFamily="66" charset="0"/>
              </a:rPr>
              <a:t>, that she </a:t>
            </a:r>
            <a:r>
              <a:rPr lang="en-GB" sz="1600" b="1" dirty="0" smtClean="0">
                <a:latin typeface="Bradley Hand ITC" pitchFamily="66" charset="0"/>
              </a:rPr>
              <a:t>couldn’t </a:t>
            </a:r>
            <a:r>
              <a:rPr lang="en-GB" sz="1600" b="1" dirty="0">
                <a:latin typeface="Bradley Hand ITC" pitchFamily="66" charset="0"/>
              </a:rPr>
              <a:t>go back downstairs. </a:t>
            </a:r>
            <a:endParaRPr lang="en-GB" sz="1600" b="1" dirty="0" smtClean="0">
              <a:latin typeface="Bradley Hand ITC" pitchFamily="66" charset="0"/>
            </a:endParaRPr>
          </a:p>
          <a:p>
            <a:pPr algn="just">
              <a:buNone/>
            </a:pPr>
            <a:r>
              <a:rPr lang="en-GB" sz="1600" b="1" dirty="0" smtClean="0">
                <a:latin typeface="Bradley Hand ITC" pitchFamily="66" charset="0"/>
              </a:rPr>
              <a:t>Father </a:t>
            </a:r>
            <a:r>
              <a:rPr lang="en-GB" sz="1600" b="1" dirty="0">
                <a:latin typeface="Bradley Hand ITC" pitchFamily="66" charset="0"/>
              </a:rPr>
              <a:t>and I stationed ourselves </a:t>
            </a:r>
            <a:r>
              <a:rPr lang="en-GB" sz="1600" b="1" dirty="0" smtClean="0">
                <a:latin typeface="Bradley Hand ITC" pitchFamily="66" charset="0"/>
              </a:rPr>
              <a:t>at the </a:t>
            </a:r>
            <a:r>
              <a:rPr lang="en-GB" sz="1600" b="1" dirty="0">
                <a:latin typeface="Bradley Hand ITC" pitchFamily="66" charset="0"/>
              </a:rPr>
              <a:t>door so </a:t>
            </a:r>
            <a:endParaRPr lang="en-GB" sz="1600" b="1" dirty="0" smtClean="0">
              <a:latin typeface="Bradley Hand ITC" pitchFamily="66" charset="0"/>
            </a:endParaRPr>
          </a:p>
          <a:p>
            <a:pPr algn="just">
              <a:buNone/>
            </a:pPr>
            <a:r>
              <a:rPr lang="en-GB" sz="1600" b="1" dirty="0" smtClean="0">
                <a:latin typeface="Bradley Hand ITC" pitchFamily="66" charset="0"/>
              </a:rPr>
              <a:t>we </a:t>
            </a:r>
            <a:r>
              <a:rPr lang="en-GB" sz="1600" b="1" dirty="0">
                <a:latin typeface="Bradley Hand ITC" pitchFamily="66" charset="0"/>
              </a:rPr>
              <a:t>could hear when the man had left. After working </a:t>
            </a:r>
            <a:endParaRPr lang="en-GB" sz="1600" b="1" dirty="0" smtClean="0">
              <a:latin typeface="Bradley Hand ITC" pitchFamily="66" charset="0"/>
            </a:endParaRPr>
          </a:p>
          <a:p>
            <a:pPr algn="just">
              <a:buNone/>
            </a:pPr>
            <a:r>
              <a:rPr lang="en-GB" sz="1600" b="1" dirty="0" smtClean="0">
                <a:latin typeface="Bradley Hand ITC" pitchFamily="66" charset="0"/>
              </a:rPr>
              <a:t>for about </a:t>
            </a:r>
            <a:r>
              <a:rPr lang="en-GB" sz="1600" b="1" dirty="0">
                <a:latin typeface="Bradley Hand ITC" pitchFamily="66" charset="0"/>
              </a:rPr>
              <a:t>fifteen minutes, he laid his </a:t>
            </a:r>
            <a:r>
              <a:rPr lang="en-GB" sz="1600" b="1" dirty="0" smtClean="0">
                <a:latin typeface="Bradley Hand ITC" pitchFamily="66" charset="0"/>
              </a:rPr>
              <a:t>hammer and </a:t>
            </a:r>
          </a:p>
          <a:p>
            <a:pPr algn="just">
              <a:buNone/>
            </a:pPr>
            <a:r>
              <a:rPr lang="en-GB" sz="1600" b="1" dirty="0" smtClean="0">
                <a:latin typeface="Bradley Hand ITC" pitchFamily="66" charset="0"/>
              </a:rPr>
              <a:t>some </a:t>
            </a:r>
            <a:r>
              <a:rPr lang="en-GB" sz="1600" b="1" dirty="0">
                <a:latin typeface="Bradley Hand ITC" pitchFamily="66" charset="0"/>
              </a:rPr>
              <a:t>other tools on </a:t>
            </a:r>
            <a:r>
              <a:rPr lang="en-GB" sz="1600" b="1" dirty="0" smtClean="0">
                <a:latin typeface="Bradley Hand ITC" pitchFamily="66" charset="0"/>
              </a:rPr>
              <a:t>our </a:t>
            </a:r>
            <a:r>
              <a:rPr lang="en-GB" sz="1600" b="1" dirty="0">
                <a:latin typeface="Bradley Hand ITC" pitchFamily="66" charset="0"/>
              </a:rPr>
              <a:t>bookcase (or so we thought!) </a:t>
            </a:r>
            <a:endParaRPr lang="en-GB" sz="1600" b="1" dirty="0" smtClean="0">
              <a:latin typeface="Bradley Hand ITC" pitchFamily="66" charset="0"/>
            </a:endParaRPr>
          </a:p>
          <a:p>
            <a:pPr algn="just">
              <a:buNone/>
            </a:pPr>
            <a:r>
              <a:rPr lang="en-GB" sz="1600" b="1" dirty="0" smtClean="0">
                <a:latin typeface="Bradley Hand ITC" pitchFamily="66" charset="0"/>
              </a:rPr>
              <a:t>and </a:t>
            </a:r>
            <a:r>
              <a:rPr lang="en-GB" sz="1600" b="1" dirty="0">
                <a:latin typeface="Bradley Hand ITC" pitchFamily="66" charset="0"/>
              </a:rPr>
              <a:t>banged on our door. We turned </a:t>
            </a:r>
            <a:r>
              <a:rPr lang="en-GB" sz="1600" b="1" dirty="0" smtClean="0">
                <a:latin typeface="Bradley Hand ITC" pitchFamily="66" charset="0"/>
              </a:rPr>
              <a:t>white with </a:t>
            </a:r>
          </a:p>
          <a:p>
            <a:pPr algn="just">
              <a:buNone/>
            </a:pPr>
            <a:r>
              <a:rPr lang="en-GB" sz="1600" b="1" dirty="0" smtClean="0">
                <a:latin typeface="Bradley Hand ITC" pitchFamily="66" charset="0"/>
              </a:rPr>
              <a:t>fear</a:t>
            </a:r>
            <a:r>
              <a:rPr lang="en-GB" sz="1600" b="1" dirty="0">
                <a:latin typeface="Bradley Hand ITC" pitchFamily="66" charset="0"/>
              </a:rPr>
              <a:t>. Had he heard something after all and did </a:t>
            </a:r>
            <a:endParaRPr lang="en-GB" sz="1600" b="1" dirty="0" smtClean="0">
              <a:latin typeface="Bradley Hand ITC" pitchFamily="66" charset="0"/>
            </a:endParaRPr>
          </a:p>
          <a:p>
            <a:pPr algn="just">
              <a:buNone/>
            </a:pPr>
            <a:r>
              <a:rPr lang="en-GB" sz="1600" b="1" dirty="0" smtClean="0">
                <a:latin typeface="Bradley Hand ITC" pitchFamily="66" charset="0"/>
              </a:rPr>
              <a:t>he </a:t>
            </a:r>
            <a:r>
              <a:rPr lang="en-GB" sz="1600" b="1" dirty="0">
                <a:latin typeface="Bradley Hand ITC" pitchFamily="66" charset="0"/>
              </a:rPr>
              <a:t>now </a:t>
            </a:r>
            <a:r>
              <a:rPr lang="en-GB" sz="1600" b="1" dirty="0" smtClean="0">
                <a:latin typeface="Bradley Hand ITC" pitchFamily="66" charset="0"/>
              </a:rPr>
              <a:t>want </a:t>
            </a:r>
            <a:r>
              <a:rPr lang="en-GB" sz="1600" b="1" dirty="0">
                <a:latin typeface="Bradley Hand ITC" pitchFamily="66" charset="0"/>
              </a:rPr>
              <a:t>to check out this mysterious looking </a:t>
            </a:r>
            <a:endParaRPr lang="en-GB" sz="1600" b="1" dirty="0" smtClean="0">
              <a:latin typeface="Bradley Hand ITC" pitchFamily="66" charset="0"/>
            </a:endParaRPr>
          </a:p>
          <a:p>
            <a:pPr algn="just">
              <a:buNone/>
            </a:pPr>
            <a:r>
              <a:rPr lang="en-GB" sz="1600" b="1" dirty="0" smtClean="0">
                <a:latin typeface="Bradley Hand ITC" pitchFamily="66" charset="0"/>
              </a:rPr>
              <a:t>bookcase? It </a:t>
            </a:r>
            <a:r>
              <a:rPr lang="en-GB" sz="1600" b="1" dirty="0">
                <a:latin typeface="Bradley Hand ITC" pitchFamily="66" charset="0"/>
              </a:rPr>
              <a:t>seemed </a:t>
            </a:r>
            <a:r>
              <a:rPr lang="en-GB" sz="1600" b="1" dirty="0" smtClean="0">
                <a:latin typeface="Bradley Hand ITC" pitchFamily="66" charset="0"/>
              </a:rPr>
              <a:t>so, since </a:t>
            </a:r>
            <a:r>
              <a:rPr lang="en-GB" sz="1600" b="1" dirty="0">
                <a:latin typeface="Bradley Hand ITC" pitchFamily="66" charset="0"/>
              </a:rPr>
              <a:t>he kept knocking, </a:t>
            </a:r>
            <a:endParaRPr lang="en-GB" sz="1600" b="1" dirty="0" smtClean="0">
              <a:latin typeface="Bradley Hand ITC" pitchFamily="66" charset="0"/>
            </a:endParaRPr>
          </a:p>
          <a:p>
            <a:pPr algn="just">
              <a:buNone/>
            </a:pPr>
            <a:r>
              <a:rPr lang="en-GB" sz="1600" b="1" dirty="0" smtClean="0">
                <a:latin typeface="Bradley Hand ITC" pitchFamily="66" charset="0"/>
              </a:rPr>
              <a:t>pulling</a:t>
            </a:r>
            <a:r>
              <a:rPr lang="en-GB" sz="1600" b="1" dirty="0">
                <a:latin typeface="Bradley Hand ITC" pitchFamily="66" charset="0"/>
              </a:rPr>
              <a:t>, pushing and jerking on </a:t>
            </a:r>
            <a:r>
              <a:rPr lang="en-GB" sz="1600" b="1" dirty="0" smtClean="0">
                <a:latin typeface="Bradley Hand ITC" pitchFamily="66" charset="0"/>
              </a:rPr>
              <a:t>it.</a:t>
            </a:r>
          </a:p>
          <a:p>
            <a:pPr algn="just">
              <a:buNone/>
            </a:pPr>
            <a:r>
              <a:rPr lang="en-GB" sz="1600" b="1" dirty="0" smtClean="0">
                <a:latin typeface="Bradley Hand ITC" pitchFamily="66" charset="0"/>
              </a:rPr>
              <a:t>I </a:t>
            </a:r>
            <a:r>
              <a:rPr lang="en-GB" sz="1600" b="1" dirty="0">
                <a:latin typeface="Bradley Hand ITC" pitchFamily="66" charset="0"/>
              </a:rPr>
              <a:t>was so scared I nearly fainted at the thought of </a:t>
            </a:r>
            <a:endParaRPr lang="en-GB" sz="1600" b="1" dirty="0" smtClean="0">
              <a:latin typeface="Bradley Hand ITC" pitchFamily="66" charset="0"/>
            </a:endParaRPr>
          </a:p>
          <a:p>
            <a:pPr algn="just">
              <a:buNone/>
            </a:pPr>
            <a:r>
              <a:rPr lang="en-GB" sz="1600" b="1" dirty="0" smtClean="0">
                <a:latin typeface="Bradley Hand ITC" pitchFamily="66" charset="0"/>
              </a:rPr>
              <a:t>this </a:t>
            </a:r>
            <a:r>
              <a:rPr lang="en-GB" sz="1600" b="1" dirty="0">
                <a:latin typeface="Bradley Hand ITC" pitchFamily="66" charset="0"/>
              </a:rPr>
              <a:t>total stranger </a:t>
            </a:r>
            <a:r>
              <a:rPr lang="en-GB" sz="1600" b="1" dirty="0" smtClean="0">
                <a:latin typeface="Bradley Hand ITC" pitchFamily="66" charset="0"/>
              </a:rPr>
              <a:t>managing </a:t>
            </a:r>
            <a:r>
              <a:rPr lang="en-GB" sz="1600" b="1" dirty="0">
                <a:latin typeface="Bradley Hand ITC" pitchFamily="66" charset="0"/>
              </a:rPr>
              <a:t>to discover our wonderful </a:t>
            </a:r>
            <a:endParaRPr lang="en-GB" sz="1600" b="1" dirty="0" smtClean="0">
              <a:latin typeface="Bradley Hand ITC" pitchFamily="66" charset="0"/>
            </a:endParaRPr>
          </a:p>
          <a:p>
            <a:pPr algn="just">
              <a:buNone/>
            </a:pPr>
            <a:r>
              <a:rPr lang="en-GB" sz="1600" b="1" dirty="0" smtClean="0">
                <a:latin typeface="Bradley Hand ITC" pitchFamily="66" charset="0"/>
              </a:rPr>
              <a:t>hiding place</a:t>
            </a:r>
            <a:r>
              <a:rPr lang="en-GB" sz="1600" b="1" dirty="0">
                <a:latin typeface="Bradley Hand ITC" pitchFamily="66" charset="0"/>
              </a:rPr>
              <a:t>…</a:t>
            </a:r>
          </a:p>
        </p:txBody>
      </p:sp>
      <p:pic>
        <p:nvPicPr>
          <p:cNvPr id="17410" name="Picture 2" descr="http://ecx.images-amazon.com/images/I/519HKX9M69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844824"/>
            <a:ext cx="3096344" cy="4524375"/>
          </a:xfrm>
          <a:prstGeom prst="rect">
            <a:avLst/>
          </a:prstGeom>
          <a:noFill/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50422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1143000"/>
          </a:xfrm>
        </p:spPr>
        <p:txBody>
          <a:bodyPr/>
          <a:lstStyle/>
          <a:p>
            <a:endParaRPr lang="en-GB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1000108"/>
            <a:ext cx="6329378" cy="772708"/>
          </a:xfrm>
        </p:spPr>
        <p:txBody>
          <a:bodyPr>
            <a:normAutofit fontScale="25000" lnSpcReduction="20000"/>
          </a:bodyPr>
          <a:lstStyle/>
          <a:p>
            <a:r>
              <a:rPr lang="en-GB" sz="8600" dirty="0" smtClean="0"/>
              <a:t>Start writing your autobiography in </a:t>
            </a:r>
            <a:r>
              <a:rPr lang="en-GB" sz="8600" u="sng" dirty="0" smtClean="0">
                <a:solidFill>
                  <a:srgbClr val="FFFF00"/>
                </a:solidFill>
              </a:rPr>
              <a:t>Chronological order.</a:t>
            </a:r>
          </a:p>
          <a:p>
            <a:pPr>
              <a:buNone/>
            </a:pPr>
            <a:endParaRPr lang="en-GB" sz="8600" dirty="0" smtClean="0"/>
          </a:p>
          <a:p>
            <a:endParaRPr lang="en-GB" sz="2000" dirty="0" smtClean="0"/>
          </a:p>
          <a:p>
            <a:pPr>
              <a:buFont typeface="Wingdings" pitchFamily="2" charset="2"/>
              <a:buChar char="q"/>
            </a:pPr>
            <a:r>
              <a:rPr lang="en-GB" sz="9600" dirty="0" smtClean="0">
                <a:solidFill>
                  <a:srgbClr val="00B0F0"/>
                </a:solidFill>
              </a:rPr>
              <a:t>When/where you were born</a:t>
            </a:r>
          </a:p>
          <a:p>
            <a:pPr>
              <a:buFont typeface="Wingdings" pitchFamily="2" charset="2"/>
              <a:buChar char="q"/>
            </a:pPr>
            <a:r>
              <a:rPr lang="en-GB" sz="9600" dirty="0" smtClean="0">
                <a:solidFill>
                  <a:srgbClr val="00B0F0"/>
                </a:solidFill>
              </a:rPr>
              <a:t>Childhood</a:t>
            </a:r>
          </a:p>
          <a:p>
            <a:pPr>
              <a:buFont typeface="Wingdings" pitchFamily="2" charset="2"/>
              <a:buChar char="q"/>
            </a:pPr>
            <a:r>
              <a:rPr lang="en-GB" sz="9600" dirty="0" smtClean="0">
                <a:solidFill>
                  <a:srgbClr val="00B0F0"/>
                </a:solidFill>
              </a:rPr>
              <a:t>School</a:t>
            </a:r>
          </a:p>
          <a:p>
            <a:pPr>
              <a:buFont typeface="Wingdings" pitchFamily="2" charset="2"/>
              <a:buChar char="q"/>
            </a:pPr>
            <a:r>
              <a:rPr lang="en-GB" sz="9600" dirty="0" smtClean="0">
                <a:solidFill>
                  <a:srgbClr val="00B0F0"/>
                </a:solidFill>
              </a:rPr>
              <a:t>Hobbies</a:t>
            </a:r>
          </a:p>
          <a:p>
            <a:pPr>
              <a:buFont typeface="Wingdings" pitchFamily="2" charset="2"/>
              <a:buChar char="q"/>
            </a:pPr>
            <a:r>
              <a:rPr lang="en-GB" sz="9600" dirty="0" smtClean="0">
                <a:solidFill>
                  <a:srgbClr val="00B0F0"/>
                </a:solidFill>
              </a:rPr>
              <a:t>Holidays</a:t>
            </a:r>
          </a:p>
          <a:p>
            <a:pPr>
              <a:buFont typeface="Wingdings" pitchFamily="2" charset="2"/>
              <a:buChar char="q"/>
            </a:pPr>
            <a:r>
              <a:rPr lang="en-GB" sz="9600" dirty="0" smtClean="0">
                <a:solidFill>
                  <a:srgbClr val="00B0F0"/>
                </a:solidFill>
              </a:rPr>
              <a:t>Sports</a:t>
            </a:r>
          </a:p>
          <a:p>
            <a:pPr>
              <a:buFont typeface="Wingdings" pitchFamily="2" charset="2"/>
              <a:buChar char="q"/>
            </a:pPr>
            <a:r>
              <a:rPr lang="en-GB" sz="9600" dirty="0" smtClean="0">
                <a:solidFill>
                  <a:srgbClr val="00B0F0"/>
                </a:solidFill>
              </a:rPr>
              <a:t>College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0032" y="1988840"/>
            <a:ext cx="292895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0B050"/>
                </a:solidFill>
              </a:rPr>
              <a:t>Books/TV/Film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0B050"/>
                </a:solidFill>
              </a:rPr>
              <a:t>Family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0B050"/>
                </a:solidFill>
              </a:rPr>
              <a:t>Friends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0B050"/>
                </a:solidFill>
              </a:rPr>
              <a:t>Your feelings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0B050"/>
                </a:solidFill>
              </a:rPr>
              <a:t>Where you want to be in 5 years.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0B050"/>
                </a:solidFill>
              </a:rPr>
              <a:t>Relationships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0B050"/>
                </a:solidFill>
              </a:rPr>
              <a:t>The places you have lived.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0B050"/>
                </a:solidFill>
              </a:rPr>
              <a:t>Your heroes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0B050"/>
                </a:solidFill>
              </a:rPr>
              <a:t>First memory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95736" y="2852936"/>
            <a:ext cx="23574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</a:rPr>
              <a:t>Use a </a:t>
            </a:r>
          </a:p>
          <a:p>
            <a:r>
              <a:rPr lang="en-GB" sz="2800" dirty="0" smtClean="0">
                <a:solidFill>
                  <a:srgbClr val="FFFF00"/>
                </a:solidFill>
              </a:rPr>
              <a:t>different paragraph for each topic!</a:t>
            </a:r>
            <a:endParaRPr lang="en-GB" sz="2800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95736" y="2852936"/>
            <a:ext cx="2214578" cy="1857388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3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3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2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3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7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7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7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7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5" presetClass="emph" presetSubtype="0" repeatCount="500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 animBg="1"/>
      <p:bldP spid="9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401</Words>
  <Application>Microsoft Office PowerPoint</Application>
  <PresentationFormat>On-screen Show (4:3)</PresentationFormat>
  <Paragraphs>65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Bradley Hand ITC</vt:lpstr>
      <vt:lpstr>Calibri</vt:lpstr>
      <vt:lpstr>Wingdings</vt:lpstr>
      <vt:lpstr>Office Theme</vt:lpstr>
      <vt:lpstr>Autobiographical Writing</vt:lpstr>
      <vt:lpstr>PowerPoint Presentation</vt:lpstr>
      <vt:lpstr>Autobiography</vt:lpstr>
      <vt:lpstr>Activity: Read the extract on the right  and see which key features you can find.</vt:lpstr>
      <vt:lpstr>PowerPoint Presentation</vt:lpstr>
    </vt:vector>
  </TitlesOfParts>
  <Company>St Benedicts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Autobiographical Writing</dc:title>
  <dc:creator>j.callaghan</dc:creator>
  <cp:lastModifiedBy>Gemma Kinsella</cp:lastModifiedBy>
  <cp:revision>19</cp:revision>
  <dcterms:created xsi:type="dcterms:W3CDTF">2011-07-04T08:25:10Z</dcterms:created>
  <dcterms:modified xsi:type="dcterms:W3CDTF">2020-06-18T16:28:47Z</dcterms:modified>
</cp:coreProperties>
</file>