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notesMasterIdLst>
    <p:notesMasterId r:id="rId23"/>
  </p:notesMasterIdLst>
  <p:sldIdLst>
    <p:sldId id="260" r:id="rId2"/>
    <p:sldId id="267" r:id="rId3"/>
    <p:sldId id="270" r:id="rId4"/>
    <p:sldId id="271" r:id="rId5"/>
    <p:sldId id="272" r:id="rId6"/>
    <p:sldId id="273" r:id="rId7"/>
    <p:sldId id="274" r:id="rId8"/>
    <p:sldId id="275" r:id="rId9"/>
    <p:sldId id="276" r:id="rId10"/>
    <p:sldId id="277" r:id="rId11"/>
    <p:sldId id="278" r:id="rId12"/>
    <p:sldId id="280" r:id="rId13"/>
    <p:sldId id="279" r:id="rId14"/>
    <p:sldId id="281" r:id="rId15"/>
    <p:sldId id="282" r:id="rId16"/>
    <p:sldId id="283" r:id="rId17"/>
    <p:sldId id="284" r:id="rId18"/>
    <p:sldId id="285" r:id="rId19"/>
    <p:sldId id="286" r:id="rId20"/>
    <p:sldId id="288" r:id="rId21"/>
    <p:sldId id="269" r:id="rId22"/>
  </p:sldIdLst>
  <p:sldSz cx="9144000" cy="6858000" type="screen4x3"/>
  <p:notesSz cx="6858000" cy="9144000"/>
  <p:embeddedFontLst>
    <p:embeddedFont>
      <p:font typeface="Clear Sans Light" panose="020B0604020202020204" pitchFamily="34" charset="0"/>
      <p:regular r:id="rId24"/>
    </p:embeddedFont>
    <p:embeddedFont>
      <p:font typeface="Twinkl SemiBold" pitchFamily="2" charset="0"/>
      <p:bold r:id="rId25"/>
    </p:embeddedFont>
    <p:embeddedFont>
      <p:font typeface="Clear Sans" panose="020B0604020202020204" pitchFamily="34" charset="0"/>
      <p:regular r:id="rId26"/>
      <p:bold r:id="rId27"/>
      <p:italic r:id="rId28"/>
      <p:boldItalic r:id="rId29"/>
    </p:embeddedFont>
    <p:embeddedFont>
      <p:font typeface="Sassoon Infant Rg" panose="02000503030000020003" pitchFamily="50" charset="0"/>
      <p:regular r:id="rId30"/>
      <p:bold r:id="rId31"/>
    </p:embeddedFont>
    <p:embeddedFont>
      <p:font typeface="Twinkl Light" pitchFamily="2" charset="0"/>
      <p:regular r:id="rId32"/>
    </p:embeddedFont>
    <p:embeddedFont>
      <p:font typeface="Clear Sans Medium" panose="020B0604020202020204" pitchFamily="34" charset="0"/>
      <p:regular r:id="rId33"/>
      <p:italic r:id="rId34"/>
    </p:embeddedFont>
    <p:embeddedFont>
      <p:font typeface="Calibri" panose="020F0502020204030204" pitchFamily="34" charset="0"/>
      <p:regular r:id="rId35"/>
      <p:bold r:id="rId36"/>
      <p:italic r:id="rId37"/>
      <p:boldItalic r:id="rId38"/>
    </p:embeddedFont>
  </p:embeddedFontLst>
  <p:defaultTextStyle>
    <a:defPPr>
      <a:defRPr lang="en-US"/>
    </a:defPPr>
    <a:lvl1pPr algn="l" rtl="0" eaLnBrk="0" fontAlgn="base" hangingPunct="0">
      <a:spcBef>
        <a:spcPct val="0"/>
      </a:spcBef>
      <a:spcAft>
        <a:spcPct val="0"/>
      </a:spcAft>
      <a:defRPr kern="1200">
        <a:solidFill>
          <a:schemeClr val="tx1"/>
        </a:solidFill>
        <a:latin typeface="Twinkl Light" pitchFamily="2" charset="0"/>
        <a:ea typeface="+mn-ea"/>
        <a:cs typeface="+mn-cs"/>
      </a:defRPr>
    </a:lvl1pPr>
    <a:lvl2pPr marL="457200" algn="l" rtl="0" eaLnBrk="0" fontAlgn="base" hangingPunct="0">
      <a:spcBef>
        <a:spcPct val="0"/>
      </a:spcBef>
      <a:spcAft>
        <a:spcPct val="0"/>
      </a:spcAft>
      <a:defRPr kern="1200">
        <a:solidFill>
          <a:schemeClr val="tx1"/>
        </a:solidFill>
        <a:latin typeface="Twinkl Light" pitchFamily="2" charset="0"/>
        <a:ea typeface="+mn-ea"/>
        <a:cs typeface="+mn-cs"/>
      </a:defRPr>
    </a:lvl2pPr>
    <a:lvl3pPr marL="914400" algn="l" rtl="0" eaLnBrk="0" fontAlgn="base" hangingPunct="0">
      <a:spcBef>
        <a:spcPct val="0"/>
      </a:spcBef>
      <a:spcAft>
        <a:spcPct val="0"/>
      </a:spcAft>
      <a:defRPr kern="1200">
        <a:solidFill>
          <a:schemeClr val="tx1"/>
        </a:solidFill>
        <a:latin typeface="Twinkl Light" pitchFamily="2" charset="0"/>
        <a:ea typeface="+mn-ea"/>
        <a:cs typeface="+mn-cs"/>
      </a:defRPr>
    </a:lvl3pPr>
    <a:lvl4pPr marL="1371600" algn="l" rtl="0" eaLnBrk="0" fontAlgn="base" hangingPunct="0">
      <a:spcBef>
        <a:spcPct val="0"/>
      </a:spcBef>
      <a:spcAft>
        <a:spcPct val="0"/>
      </a:spcAft>
      <a:defRPr kern="1200">
        <a:solidFill>
          <a:schemeClr val="tx1"/>
        </a:solidFill>
        <a:latin typeface="Twinkl Light" pitchFamily="2" charset="0"/>
        <a:ea typeface="+mn-ea"/>
        <a:cs typeface="+mn-cs"/>
      </a:defRPr>
    </a:lvl4pPr>
    <a:lvl5pPr marL="1828800" algn="l" rtl="0" eaLnBrk="0" fontAlgn="base" hangingPunct="0">
      <a:spcBef>
        <a:spcPct val="0"/>
      </a:spcBef>
      <a:spcAft>
        <a:spcPct val="0"/>
      </a:spcAft>
      <a:defRPr kern="1200">
        <a:solidFill>
          <a:schemeClr val="tx1"/>
        </a:solidFill>
        <a:latin typeface="Twinkl Light" pitchFamily="2" charset="0"/>
        <a:ea typeface="+mn-ea"/>
        <a:cs typeface="+mn-cs"/>
      </a:defRPr>
    </a:lvl5pPr>
    <a:lvl6pPr marL="2286000" algn="l" defTabSz="914400" rtl="0" eaLnBrk="1" latinLnBrk="0" hangingPunct="1">
      <a:defRPr kern="1200">
        <a:solidFill>
          <a:schemeClr val="tx1"/>
        </a:solidFill>
        <a:latin typeface="Twinkl Light" pitchFamily="2" charset="0"/>
        <a:ea typeface="+mn-ea"/>
        <a:cs typeface="+mn-cs"/>
      </a:defRPr>
    </a:lvl6pPr>
    <a:lvl7pPr marL="2743200" algn="l" defTabSz="914400" rtl="0" eaLnBrk="1" latinLnBrk="0" hangingPunct="1">
      <a:defRPr kern="1200">
        <a:solidFill>
          <a:schemeClr val="tx1"/>
        </a:solidFill>
        <a:latin typeface="Twinkl Light" pitchFamily="2" charset="0"/>
        <a:ea typeface="+mn-ea"/>
        <a:cs typeface="+mn-cs"/>
      </a:defRPr>
    </a:lvl7pPr>
    <a:lvl8pPr marL="3200400" algn="l" defTabSz="914400" rtl="0" eaLnBrk="1" latinLnBrk="0" hangingPunct="1">
      <a:defRPr kern="1200">
        <a:solidFill>
          <a:schemeClr val="tx1"/>
        </a:solidFill>
        <a:latin typeface="Twinkl Light" pitchFamily="2" charset="0"/>
        <a:ea typeface="+mn-ea"/>
        <a:cs typeface="+mn-cs"/>
      </a:defRPr>
    </a:lvl8pPr>
    <a:lvl9pPr marL="3657600" algn="l" defTabSz="914400" rtl="0" eaLnBrk="1" latinLnBrk="0" hangingPunct="1">
      <a:defRPr kern="1200">
        <a:solidFill>
          <a:schemeClr val="tx1"/>
        </a:solidFill>
        <a:latin typeface="Twinkl Light"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9B91"/>
    <a:srgbClr val="89C6BF"/>
    <a:srgbClr val="EB4F6B"/>
    <a:srgbClr val="9B9BCE"/>
    <a:srgbClr val="CDB5D7"/>
    <a:srgbClr val="ED6D76"/>
    <a:srgbClr val="91ABB2"/>
    <a:srgbClr val="919F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94660"/>
  </p:normalViewPr>
  <p:slideViewPr>
    <p:cSldViewPr snapToGrid="0">
      <p:cViewPr varScale="1">
        <p:scale>
          <a:sx n="70" d="100"/>
          <a:sy n="70" d="100"/>
        </p:scale>
        <p:origin x="1206"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2EC29C-DB3B-4AFB-93E9-799F379AE6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7E855D7E-7A58-452B-9531-56FF5D7685F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0731A56-9B96-4D67-995A-2BC3F1CC18AF}" type="datetimeFigureOut">
              <a:rPr lang="en-GB"/>
              <a:pPr>
                <a:defRPr/>
              </a:pPr>
              <a:t>25/06/2020</a:t>
            </a:fld>
            <a:endParaRPr lang="en-GB"/>
          </a:p>
        </p:txBody>
      </p:sp>
      <p:sp>
        <p:nvSpPr>
          <p:cNvPr id="4" name="Slide Image Placeholder 3">
            <a:extLst>
              <a:ext uri="{FF2B5EF4-FFF2-40B4-BE49-F238E27FC236}">
                <a16:creationId xmlns:a16="http://schemas.microsoft.com/office/drawing/2014/main" id="{74D6ADBD-BBCB-42AB-8089-AB7366D86566}"/>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A6460633-ED62-4164-A46D-C2AFDD7A9B3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6A0770A8-7AF6-44D1-A3B7-1EF0E627C29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BED80FAB-6E3C-4F03-8F6B-B1569D905057}"/>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50093F0F-D9AF-4C22-8174-E07A208117E2}"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a:extLst>
              <a:ext uri="{FF2B5EF4-FFF2-40B4-BE49-F238E27FC236}">
                <a16:creationId xmlns:a16="http://schemas.microsoft.com/office/drawing/2014/main" id="{48285604-C6E7-43B9-B4E6-40FC345EA8C9}"/>
              </a:ext>
            </a:extLst>
          </p:cNvPr>
          <p:cNvSpPr/>
          <p:nvPr userDrawn="1"/>
        </p:nvSpPr>
        <p:spPr>
          <a:xfrm>
            <a:off x="4221163" y="5710238"/>
            <a:ext cx="623887" cy="214312"/>
          </a:xfrm>
          <a:prstGeom prst="roundRect">
            <a:avLst/>
          </a:prstGeom>
          <a:solidFill>
            <a:srgbClr val="7680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4" name="Picture 3"/>
          <p:cNvPicPr>
            <a:picLocks noChangeAspect="1"/>
          </p:cNvPicPr>
          <p:nvPr userDrawn="1"/>
        </p:nvPicPr>
        <p:blipFill>
          <a:blip r:embed="rId3">
            <a:lum bright="70000" contrast="-70000"/>
            <a:extLst>
              <a:ext uri="{28A0092B-C50C-407E-A947-70E740481C1C}">
                <a14:useLocalDpi xmlns:a14="http://schemas.microsoft.com/office/drawing/2010/main" val="0"/>
              </a:ext>
            </a:extLst>
          </a:blip>
          <a:srcRect l="6172" t="21548" r="6172" b="21043"/>
          <a:stretch>
            <a:fillRect/>
          </a:stretch>
        </p:blipFill>
        <p:spPr bwMode="auto">
          <a:xfrm>
            <a:off x="4164013" y="5567363"/>
            <a:ext cx="81597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1537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D4B1692A-E4F1-4975-8D24-E389C76CA62C}"/>
              </a:ext>
            </a:extLst>
          </p:cNvPr>
          <p:cNvSpPr/>
          <p:nvPr userDrawn="1"/>
        </p:nvSpPr>
        <p:spPr bwMode="auto">
          <a:xfrm>
            <a:off x="479425" y="728663"/>
            <a:ext cx="8196263" cy="1787525"/>
          </a:xfrm>
          <a:prstGeom prst="roundRect">
            <a:avLst>
              <a:gd name="adj" fmla="val 0"/>
            </a:avLst>
          </a:prstGeom>
          <a:solidFill>
            <a:srgbClr val="FFF9E7">
              <a:alpha val="95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solidFill>
                  <a:prstClr val="white"/>
                </a:solidFill>
              </a:rPr>
              <a:t> </a:t>
            </a:r>
          </a:p>
        </p:txBody>
      </p:sp>
      <p:sp>
        <p:nvSpPr>
          <p:cNvPr id="3" name="Rounded Rectangle 2">
            <a:extLst>
              <a:ext uri="{FF2B5EF4-FFF2-40B4-BE49-F238E27FC236}">
                <a16:creationId xmlns:a16="http://schemas.microsoft.com/office/drawing/2014/main" id="{B49B0D87-0FB9-43E8-A00E-8FD402EA3902}"/>
              </a:ext>
            </a:extLst>
          </p:cNvPr>
          <p:cNvSpPr/>
          <p:nvPr userDrawn="1"/>
        </p:nvSpPr>
        <p:spPr bwMode="auto">
          <a:xfrm>
            <a:off x="479425" y="2806700"/>
            <a:ext cx="8196263" cy="3324225"/>
          </a:xfrm>
          <a:prstGeom prst="roundRect">
            <a:avLst>
              <a:gd name="adj" fmla="val 0"/>
            </a:avLst>
          </a:prstGeom>
          <a:solidFill>
            <a:srgbClr val="FFF9E7">
              <a:alpha val="95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solidFill>
                  <a:prstClr val="white"/>
                </a:solidFill>
              </a:rPr>
              <a:t> </a:t>
            </a:r>
          </a:p>
        </p:txBody>
      </p:sp>
    </p:spTree>
    <p:extLst>
      <p:ext uri="{BB962C8B-B14F-4D97-AF65-F5344CB8AC3E}">
        <p14:creationId xmlns:p14="http://schemas.microsoft.com/office/powerpoint/2010/main" val="3514640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099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C1FF2F2-CCF9-40E2-9482-B35BD1C87F0D}"/>
              </a:ext>
            </a:extLst>
          </p:cNvPr>
          <p:cNvSpPr/>
          <p:nvPr userDrawn="1"/>
        </p:nvSpPr>
        <p:spPr bwMode="auto">
          <a:xfrm>
            <a:off x="468313" y="457200"/>
            <a:ext cx="8207375" cy="5940425"/>
          </a:xfrm>
          <a:prstGeom prst="roundRect">
            <a:avLst>
              <a:gd name="adj" fmla="val 0"/>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solidFill>
                  <a:prstClr val="white"/>
                </a:solidFill>
              </a:rPr>
              <a:t> </a:t>
            </a:r>
          </a:p>
        </p:txBody>
      </p:sp>
    </p:spTree>
    <p:extLst>
      <p:ext uri="{BB962C8B-B14F-4D97-AF65-F5344CB8AC3E}">
        <p14:creationId xmlns:p14="http://schemas.microsoft.com/office/powerpoint/2010/main" val="1664689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a:extLst>
              <a:ext uri="{FF2B5EF4-FFF2-40B4-BE49-F238E27FC236}">
                <a16:creationId xmlns:a16="http://schemas.microsoft.com/office/drawing/2014/main" id="{2850C54C-5C0A-4B7F-8A62-5EEC728B5EF8}"/>
              </a:ext>
            </a:extLst>
          </p:cNvPr>
          <p:cNvSpPr/>
          <p:nvPr userDrawn="1"/>
        </p:nvSpPr>
        <p:spPr>
          <a:xfrm>
            <a:off x="4260850" y="3322638"/>
            <a:ext cx="622300" cy="212725"/>
          </a:xfrm>
          <a:prstGeom prst="roundRect">
            <a:avLst/>
          </a:prstGeom>
          <a:solidFill>
            <a:srgbClr val="9C6D7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4" name="Picture 2"/>
          <p:cNvPicPr>
            <a:picLocks noChangeAspect="1"/>
          </p:cNvPicPr>
          <p:nvPr userDrawn="1"/>
        </p:nvPicPr>
        <p:blipFill>
          <a:blip r:embed="rId3">
            <a:lum bright="70000" contrast="-70000"/>
            <a:extLst>
              <a:ext uri="{28A0092B-C50C-407E-A947-70E740481C1C}">
                <a14:useLocalDpi xmlns:a14="http://schemas.microsoft.com/office/drawing/2010/main" val="0"/>
              </a:ext>
            </a:extLst>
          </a:blip>
          <a:srcRect l="6172" t="21548" r="6172" b="21043"/>
          <a:stretch>
            <a:fillRect/>
          </a:stretch>
        </p:blipFill>
        <p:spPr bwMode="auto">
          <a:xfrm>
            <a:off x="4164013" y="3162300"/>
            <a:ext cx="8159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05201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7" r:id="rId1"/>
    <p:sldLayoutId id="2147483738" r:id="rId2"/>
    <p:sldLayoutId id="2147483736" r:id="rId3"/>
    <p:sldLayoutId id="2147483739" r:id="rId4"/>
    <p:sldLayoutId id="2147483740" r:id="rId5"/>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B9A720-137D-4EF7-A72D-C0691A851B9B}"/>
              </a:ext>
            </a:extLst>
          </p:cNvPr>
          <p:cNvSpPr/>
          <p:nvPr/>
        </p:nvSpPr>
        <p:spPr>
          <a:xfrm>
            <a:off x="473075" y="690563"/>
            <a:ext cx="8196263" cy="1816100"/>
          </a:xfrm>
          <a:prstGeom prst="rect">
            <a:avLst/>
          </a:prstGeom>
          <a:solidFill>
            <a:srgbClr val="89C6BF">
              <a:alpha val="87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147" name="Title 7"/>
          <p:cNvSpPr>
            <a:spLocks/>
          </p:cNvSpPr>
          <p:nvPr/>
        </p:nvSpPr>
        <p:spPr bwMode="auto">
          <a:xfrm>
            <a:off x="698500" y="796925"/>
            <a:ext cx="7761288" cy="1603375"/>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round/>
                <a:headEnd/>
                <a:tailEnd/>
              </a14:hiddenLine>
            </a:ext>
          </a:extLst>
        </p:spPr>
        <p:txBody>
          <a:bodyPr lIns="0" tIns="0" rIns="0" bIns="0" anchor="ct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eaLnBrk="1" hangingPunct="1"/>
            <a:r>
              <a:rPr lang="en-GB" altLang="en-US" sz="4800">
                <a:solidFill>
                  <a:srgbClr val="FFFFFF"/>
                </a:solidFill>
                <a:cs typeface="Clear Sans Light" pitchFamily="34" charset="0"/>
              </a:rPr>
              <a:t>Geography</a:t>
            </a:r>
            <a:r>
              <a:rPr lang="en-GB" altLang="en-US" sz="4800" b="1">
                <a:solidFill>
                  <a:srgbClr val="FFFFFF"/>
                </a:solidFill>
                <a:cs typeface="Clear Sans Medium" pitchFamily="34" charset="0"/>
              </a:rPr>
              <a:t/>
            </a:r>
            <a:br>
              <a:rPr lang="en-GB" altLang="en-US" sz="4800" b="1">
                <a:solidFill>
                  <a:srgbClr val="FFFFFF"/>
                </a:solidFill>
                <a:cs typeface="Clear Sans Medium" pitchFamily="34" charset="0"/>
              </a:rPr>
            </a:br>
            <a:r>
              <a:rPr lang="en-GB" altLang="en-US" sz="4800" b="1">
                <a:solidFill>
                  <a:srgbClr val="FFFFFF"/>
                </a:solidFill>
                <a:latin typeface="Twinkl SemiBold" pitchFamily="2" charset="0"/>
                <a:cs typeface="Clear Sans Medium" pitchFamily="34" charset="0"/>
              </a:rPr>
              <a:t>The Geography of Asia</a:t>
            </a:r>
            <a:endParaRPr lang="en-GB" altLang="en-US" sz="4800">
              <a:solidFill>
                <a:srgbClr val="E1DDD1"/>
              </a:solidFill>
              <a:latin typeface="Twinkl SemiBold" pitchFamily="2" charset="0"/>
              <a:cs typeface="Clear Sans"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ChangeArrowheads="1"/>
          </p:cNvSpPr>
          <p:nvPr/>
        </p:nvSpPr>
        <p:spPr bwMode="auto">
          <a:xfrm>
            <a:off x="684213" y="544513"/>
            <a:ext cx="7775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3600">
                <a:solidFill>
                  <a:srgbClr val="89C6BF"/>
                </a:solidFill>
                <a:latin typeface="Twinkl SemiBold" pitchFamily="2" charset="0"/>
                <a:cs typeface="Clear Sans Light" pitchFamily="34" charset="0"/>
              </a:rPr>
              <a:t>Asia’s Countries</a:t>
            </a:r>
          </a:p>
        </p:txBody>
      </p:sp>
      <p:pic>
        <p:nvPicPr>
          <p:cNvPr id="15363"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43838" y="549275"/>
            <a:ext cx="7239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558925"/>
            <a:ext cx="62499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5" name="Group 23"/>
          <p:cNvGrpSpPr>
            <a:grpSpLocks/>
          </p:cNvGrpSpPr>
          <p:nvPr/>
        </p:nvGrpSpPr>
        <p:grpSpPr bwMode="auto">
          <a:xfrm>
            <a:off x="254000" y="2693988"/>
            <a:ext cx="2390775" cy="1444625"/>
            <a:chOff x="254379" y="3713401"/>
            <a:chExt cx="2389967" cy="1445402"/>
          </a:xfrm>
        </p:grpSpPr>
        <p:sp>
          <p:nvSpPr>
            <p:cNvPr id="10" name="Right Triangle 9">
              <a:extLst>
                <a:ext uri="{FF2B5EF4-FFF2-40B4-BE49-F238E27FC236}">
                  <a16:creationId xmlns:a16="http://schemas.microsoft.com/office/drawing/2014/main" id="{42B1D293-B277-4254-9D45-57D4BC2DB8CB}"/>
                </a:ext>
              </a:extLst>
            </p:cNvPr>
            <p:cNvSpPr/>
            <p:nvPr/>
          </p:nvSpPr>
          <p:spPr>
            <a:xfrm rot="2700000">
              <a:off x="322494" y="3713526"/>
              <a:ext cx="285904" cy="285653"/>
            </a:xfrm>
            <a:prstGeom prst="rtTriangle">
              <a:avLst/>
            </a:prstGeom>
            <a:solidFill>
              <a:srgbClr val="4B9B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4" name="Rectangle 13">
              <a:extLst>
                <a:ext uri="{FF2B5EF4-FFF2-40B4-BE49-F238E27FC236}">
                  <a16:creationId xmlns:a16="http://schemas.microsoft.com/office/drawing/2014/main" id="{4BE746E3-3AA3-4662-8AB6-AD3C018EFF98}"/>
                </a:ext>
              </a:extLst>
            </p:cNvPr>
            <p:cNvSpPr/>
            <p:nvPr/>
          </p:nvSpPr>
          <p:spPr>
            <a:xfrm>
              <a:off x="254379" y="3862706"/>
              <a:ext cx="2389967" cy="1296097"/>
            </a:xfrm>
            <a:prstGeom prst="rect">
              <a:avLst/>
            </a:prstGeom>
            <a:solidFill>
              <a:srgbClr val="89C6BF"/>
            </a:solidFill>
          </p:spPr>
          <p:txBody>
            <a:bodyPr lIns="468000" tIns="108000" rIns="144000" bIns="108000"/>
            <a:lstStyle/>
            <a:p>
              <a:pPr>
                <a:defRPr/>
              </a:pPr>
              <a:r>
                <a:rPr lang="en-GB" dirty="0">
                  <a:solidFill>
                    <a:schemeClr val="bg1"/>
                  </a:solidFill>
                  <a:latin typeface="+mn-lt"/>
                  <a:cs typeface="Arial" panose="020B0604020202020204" pitchFamily="34" charset="0"/>
                </a:rPr>
                <a:t>What country is on the east coast and its name starts with a </a:t>
              </a:r>
              <a:r>
                <a:rPr lang="en-GB" dirty="0">
                  <a:solidFill>
                    <a:schemeClr val="bg1"/>
                  </a:solidFill>
                  <a:latin typeface="+mj-lt"/>
                  <a:cs typeface="Arial" panose="020B0604020202020204" pitchFamily="34" charset="0"/>
                </a:rPr>
                <a:t>V</a:t>
              </a:r>
              <a:r>
                <a:rPr lang="en-GB" dirty="0">
                  <a:solidFill>
                    <a:schemeClr val="bg1"/>
                  </a:solidFill>
                  <a:latin typeface="+mn-lt"/>
                  <a:cs typeface="Arial" panose="020B0604020202020204" pitchFamily="34" charset="0"/>
                </a:rPr>
                <a:t>?</a:t>
              </a:r>
            </a:p>
          </p:txBody>
        </p:sp>
      </p:grpSp>
      <p:sp>
        <p:nvSpPr>
          <p:cNvPr id="4" name="Rounded Rectangle 3">
            <a:extLst>
              <a:ext uri="{FF2B5EF4-FFF2-40B4-BE49-F238E27FC236}">
                <a16:creationId xmlns:a16="http://schemas.microsoft.com/office/drawing/2014/main" id="{B60B2F79-7523-4B4F-8249-C8D23710916A}"/>
              </a:ext>
            </a:extLst>
          </p:cNvPr>
          <p:cNvSpPr/>
          <p:nvPr/>
        </p:nvSpPr>
        <p:spPr>
          <a:xfrm>
            <a:off x="5292725" y="4071938"/>
            <a:ext cx="954088" cy="815975"/>
          </a:xfrm>
          <a:prstGeom prst="roundRect">
            <a:avLst/>
          </a:prstGeom>
          <a:solidFill>
            <a:srgbClr val="B8D65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16" name="Group 15"/>
          <p:cNvGrpSpPr>
            <a:grpSpLocks/>
          </p:cNvGrpSpPr>
          <p:nvPr/>
        </p:nvGrpSpPr>
        <p:grpSpPr bwMode="auto">
          <a:xfrm>
            <a:off x="5464175" y="3919538"/>
            <a:ext cx="309563" cy="455612"/>
            <a:chOff x="6400800" y="909275"/>
            <a:chExt cx="310291" cy="455475"/>
          </a:xfrm>
        </p:grpSpPr>
        <p:sp>
          <p:nvSpPr>
            <p:cNvPr id="5" name="Oval 4">
              <a:extLst>
                <a:ext uri="{FF2B5EF4-FFF2-40B4-BE49-F238E27FC236}">
                  <a16:creationId xmlns:a16="http://schemas.microsoft.com/office/drawing/2014/main" id="{CB06FA6F-1B1F-43E1-9CB6-FD37A7FF6B05}"/>
                </a:ext>
              </a:extLst>
            </p:cNvPr>
            <p:cNvSpPr/>
            <p:nvPr/>
          </p:nvSpPr>
          <p:spPr>
            <a:xfrm>
              <a:off x="6400800" y="909275"/>
              <a:ext cx="310291" cy="311056"/>
            </a:xfrm>
            <a:prstGeom prst="ellipse">
              <a:avLst/>
            </a:prstGeom>
            <a:solidFill>
              <a:srgbClr val="89C6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Isosceles Triangle 5">
              <a:extLst>
                <a:ext uri="{FF2B5EF4-FFF2-40B4-BE49-F238E27FC236}">
                  <a16:creationId xmlns:a16="http://schemas.microsoft.com/office/drawing/2014/main" id="{AF60CDCC-3927-4079-BD88-CEA61A60A106}"/>
                </a:ext>
              </a:extLst>
            </p:cNvPr>
            <p:cNvSpPr/>
            <p:nvPr/>
          </p:nvSpPr>
          <p:spPr>
            <a:xfrm rot="10800000">
              <a:off x="6446946" y="1164785"/>
              <a:ext cx="217998" cy="199965"/>
            </a:xfrm>
            <a:prstGeom prst="triangle">
              <a:avLst/>
            </a:prstGeom>
            <a:solidFill>
              <a:srgbClr val="89C6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 name="Oval 14">
              <a:extLst>
                <a:ext uri="{FF2B5EF4-FFF2-40B4-BE49-F238E27FC236}">
                  <a16:creationId xmlns:a16="http://schemas.microsoft.com/office/drawing/2014/main" id="{A78611AE-00C3-4872-B130-FF71ECB8C999}"/>
                </a:ext>
              </a:extLst>
            </p:cNvPr>
            <p:cNvSpPr/>
            <p:nvPr/>
          </p:nvSpPr>
          <p:spPr>
            <a:xfrm>
              <a:off x="6499456" y="1004496"/>
              <a:ext cx="112978" cy="1110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22" name="Group 21"/>
          <p:cNvGrpSpPr>
            <a:grpSpLocks/>
          </p:cNvGrpSpPr>
          <p:nvPr/>
        </p:nvGrpSpPr>
        <p:grpSpPr bwMode="auto">
          <a:xfrm>
            <a:off x="728663" y="4276725"/>
            <a:ext cx="1481137" cy="369888"/>
            <a:chOff x="825588" y="4868902"/>
            <a:chExt cx="1481007" cy="369332"/>
          </a:xfrm>
        </p:grpSpPr>
        <p:sp>
          <p:nvSpPr>
            <p:cNvPr id="17" name="TextBox 16">
              <a:extLst>
                <a:ext uri="{FF2B5EF4-FFF2-40B4-BE49-F238E27FC236}">
                  <a16:creationId xmlns:a16="http://schemas.microsoft.com/office/drawing/2014/main" id="{5479CCA8-0C50-4375-8962-0C025AAF0754}"/>
                </a:ext>
              </a:extLst>
            </p:cNvPr>
            <p:cNvSpPr txBox="1"/>
            <p:nvPr/>
          </p:nvSpPr>
          <p:spPr>
            <a:xfrm>
              <a:off x="1028770" y="4868902"/>
              <a:ext cx="1277825" cy="369332"/>
            </a:xfrm>
            <a:prstGeom prst="rect">
              <a:avLst/>
            </a:prstGeom>
            <a:noFill/>
          </p:spPr>
          <p:txBody>
            <a:bodyPr>
              <a:spAutoFit/>
            </a:bodyPr>
            <a:lstStyle/>
            <a:p>
              <a:pPr eaLnBrk="1" fontAlgn="auto" hangingPunct="1">
                <a:spcBef>
                  <a:spcPts val="0"/>
                </a:spcBef>
                <a:spcAft>
                  <a:spcPts val="0"/>
                </a:spcAft>
                <a:defRPr/>
              </a:pPr>
              <a:r>
                <a:rPr lang="en-GB" dirty="0">
                  <a:solidFill>
                    <a:sysClr val="windowText" lastClr="000000"/>
                  </a:solidFill>
                  <a:latin typeface="+mj-lt"/>
                  <a:cs typeface="Arial" panose="020B0604020202020204" pitchFamily="34" charset="0"/>
                </a:rPr>
                <a:t>Vietnam</a:t>
              </a:r>
            </a:p>
          </p:txBody>
        </p:sp>
        <p:grpSp>
          <p:nvGrpSpPr>
            <p:cNvPr id="15370" name="Group 17"/>
            <p:cNvGrpSpPr>
              <a:grpSpLocks/>
            </p:cNvGrpSpPr>
            <p:nvPr/>
          </p:nvGrpSpPr>
          <p:grpSpPr bwMode="auto">
            <a:xfrm>
              <a:off x="825588" y="4903930"/>
              <a:ext cx="203880" cy="299275"/>
              <a:chOff x="6400800" y="909275"/>
              <a:chExt cx="310291" cy="455475"/>
            </a:xfrm>
          </p:grpSpPr>
          <p:sp>
            <p:nvSpPr>
              <p:cNvPr id="19" name="Oval 18">
                <a:extLst>
                  <a:ext uri="{FF2B5EF4-FFF2-40B4-BE49-F238E27FC236}">
                    <a16:creationId xmlns:a16="http://schemas.microsoft.com/office/drawing/2014/main" id="{E0A0C815-9921-4671-8D5E-58FDC619BA7D}"/>
                  </a:ext>
                </a:extLst>
              </p:cNvPr>
              <p:cNvSpPr/>
              <p:nvPr/>
            </p:nvSpPr>
            <p:spPr>
              <a:xfrm>
                <a:off x="6400800" y="909038"/>
                <a:ext cx="309229" cy="311204"/>
              </a:xfrm>
              <a:prstGeom prst="ellipse">
                <a:avLst/>
              </a:prstGeom>
              <a:solidFill>
                <a:srgbClr val="89C6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 name="Isosceles Triangle 19">
                <a:extLst>
                  <a:ext uri="{FF2B5EF4-FFF2-40B4-BE49-F238E27FC236}">
                    <a16:creationId xmlns:a16="http://schemas.microsoft.com/office/drawing/2014/main" id="{C3AB399A-4D4D-44EB-B43B-12EA90A356AA}"/>
                  </a:ext>
                </a:extLst>
              </p:cNvPr>
              <p:cNvSpPr/>
              <p:nvPr/>
            </p:nvSpPr>
            <p:spPr>
              <a:xfrm rot="10800000">
                <a:off x="6446700" y="1164755"/>
                <a:ext cx="217426" cy="200232"/>
              </a:xfrm>
              <a:prstGeom prst="triangle">
                <a:avLst/>
              </a:prstGeom>
              <a:solidFill>
                <a:srgbClr val="89C6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1" name="Oval 20">
                <a:extLst>
                  <a:ext uri="{FF2B5EF4-FFF2-40B4-BE49-F238E27FC236}">
                    <a16:creationId xmlns:a16="http://schemas.microsoft.com/office/drawing/2014/main" id="{2482CF27-A1C2-4098-8C10-070150E99B76}"/>
                  </a:ext>
                </a:extLst>
              </p:cNvPr>
              <p:cNvSpPr/>
              <p:nvPr/>
            </p:nvSpPr>
            <p:spPr>
              <a:xfrm>
                <a:off x="6499849" y="1003123"/>
                <a:ext cx="111129" cy="113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ChangeArrowheads="1"/>
          </p:cNvSpPr>
          <p:nvPr/>
        </p:nvSpPr>
        <p:spPr bwMode="auto">
          <a:xfrm>
            <a:off x="684213" y="544513"/>
            <a:ext cx="7775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3600">
                <a:solidFill>
                  <a:srgbClr val="89C6BF"/>
                </a:solidFill>
                <a:latin typeface="Twinkl SemiBold" pitchFamily="2" charset="0"/>
                <a:cs typeface="Clear Sans Light" pitchFamily="34" charset="0"/>
              </a:rPr>
              <a:t>Asia’s Countries</a:t>
            </a:r>
          </a:p>
        </p:txBody>
      </p:sp>
      <p:pic>
        <p:nvPicPr>
          <p:cNvPr id="1638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43838" y="549275"/>
            <a:ext cx="7239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558925"/>
            <a:ext cx="62499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9" name="Group 23"/>
          <p:cNvGrpSpPr>
            <a:grpSpLocks/>
          </p:cNvGrpSpPr>
          <p:nvPr/>
        </p:nvGrpSpPr>
        <p:grpSpPr bwMode="auto">
          <a:xfrm>
            <a:off x="254000" y="2693988"/>
            <a:ext cx="2151063" cy="1487487"/>
            <a:chOff x="254380" y="3713401"/>
            <a:chExt cx="2151070" cy="1488366"/>
          </a:xfrm>
        </p:grpSpPr>
        <p:sp>
          <p:nvSpPr>
            <p:cNvPr id="10" name="Right Triangle 9">
              <a:extLst>
                <a:ext uri="{FF2B5EF4-FFF2-40B4-BE49-F238E27FC236}">
                  <a16:creationId xmlns:a16="http://schemas.microsoft.com/office/drawing/2014/main" id="{C3609889-C89A-4CD8-8E1D-297754F745CD}"/>
                </a:ext>
              </a:extLst>
            </p:cNvPr>
            <p:cNvSpPr/>
            <p:nvPr/>
          </p:nvSpPr>
          <p:spPr>
            <a:xfrm rot="2700000">
              <a:off x="322559" y="3713485"/>
              <a:ext cx="285919" cy="285751"/>
            </a:xfrm>
            <a:prstGeom prst="rtTriangle">
              <a:avLst/>
            </a:prstGeom>
            <a:solidFill>
              <a:srgbClr val="4B9B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4" name="Rectangle 13">
              <a:extLst>
                <a:ext uri="{FF2B5EF4-FFF2-40B4-BE49-F238E27FC236}">
                  <a16:creationId xmlns:a16="http://schemas.microsoft.com/office/drawing/2014/main" id="{6DFCE075-7641-4619-91CD-7291BC6D7874}"/>
                </a:ext>
              </a:extLst>
            </p:cNvPr>
            <p:cNvSpPr/>
            <p:nvPr/>
          </p:nvSpPr>
          <p:spPr>
            <a:xfrm>
              <a:off x="254380" y="3862714"/>
              <a:ext cx="2151070" cy="1339053"/>
            </a:xfrm>
            <a:prstGeom prst="rect">
              <a:avLst/>
            </a:prstGeom>
            <a:solidFill>
              <a:srgbClr val="89C6BF"/>
            </a:solidFill>
          </p:spPr>
          <p:txBody>
            <a:bodyPr lIns="468000" tIns="108000" rIns="144000" bIns="108000"/>
            <a:lstStyle/>
            <a:p>
              <a:pPr>
                <a:defRPr/>
              </a:pPr>
              <a:r>
                <a:rPr lang="en-GB" dirty="0">
                  <a:solidFill>
                    <a:schemeClr val="bg1"/>
                  </a:solidFill>
                  <a:latin typeface="+mn-lt"/>
                  <a:cs typeface="Arial" panose="020B0604020202020204" pitchFamily="34" charset="0"/>
                </a:rPr>
                <a:t>Which </a:t>
              </a:r>
              <a:r>
                <a:rPr lang="en-GB" dirty="0">
                  <a:solidFill>
                    <a:schemeClr val="bg1"/>
                  </a:solidFill>
                  <a:latin typeface="+mj-lt"/>
                  <a:cs typeface="Arial" panose="020B0604020202020204" pitchFamily="34" charset="0"/>
                </a:rPr>
                <a:t>K</a:t>
              </a:r>
              <a:r>
                <a:rPr lang="en-GB" dirty="0">
                  <a:solidFill>
                    <a:schemeClr val="bg1"/>
                  </a:solidFill>
                  <a:latin typeface="+mn-lt"/>
                  <a:cs typeface="Arial" panose="020B0604020202020204" pitchFamily="34" charset="0"/>
                </a:rPr>
                <a:t> </a:t>
              </a:r>
              <a:br>
                <a:rPr lang="en-GB" dirty="0">
                  <a:solidFill>
                    <a:schemeClr val="bg1"/>
                  </a:solidFill>
                  <a:latin typeface="+mn-lt"/>
                  <a:cs typeface="Arial" panose="020B0604020202020204" pitchFamily="34" charset="0"/>
                </a:rPr>
              </a:br>
              <a:r>
                <a:rPr lang="en-GB" dirty="0">
                  <a:solidFill>
                    <a:schemeClr val="bg1"/>
                  </a:solidFill>
                  <a:latin typeface="+mn-lt"/>
                  <a:cs typeface="Arial" panose="020B0604020202020204" pitchFamily="34" charset="0"/>
                </a:rPr>
                <a:t>is largest?  Kazakhstan or Kyrgyzstan?</a:t>
              </a:r>
            </a:p>
          </p:txBody>
        </p:sp>
      </p:grpSp>
      <p:sp>
        <p:nvSpPr>
          <p:cNvPr id="4" name="Rounded Rectangle 3">
            <a:extLst>
              <a:ext uri="{FF2B5EF4-FFF2-40B4-BE49-F238E27FC236}">
                <a16:creationId xmlns:a16="http://schemas.microsoft.com/office/drawing/2014/main" id="{69048E8D-78F4-43C7-83E4-49703BF6D3F9}"/>
              </a:ext>
            </a:extLst>
          </p:cNvPr>
          <p:cNvSpPr/>
          <p:nvPr/>
        </p:nvSpPr>
        <p:spPr>
          <a:xfrm>
            <a:off x="3160713" y="2614613"/>
            <a:ext cx="1411287" cy="814387"/>
          </a:xfrm>
          <a:prstGeom prst="roundRect">
            <a:avLst/>
          </a:prstGeom>
          <a:solidFill>
            <a:srgbClr val="B8D65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16" name="Group 15"/>
          <p:cNvGrpSpPr>
            <a:grpSpLocks/>
          </p:cNvGrpSpPr>
          <p:nvPr/>
        </p:nvGrpSpPr>
        <p:grpSpPr bwMode="auto">
          <a:xfrm>
            <a:off x="4194175" y="2516188"/>
            <a:ext cx="309563" cy="455612"/>
            <a:chOff x="6400800" y="909275"/>
            <a:chExt cx="310291" cy="455475"/>
          </a:xfrm>
        </p:grpSpPr>
        <p:sp>
          <p:nvSpPr>
            <p:cNvPr id="5" name="Oval 4">
              <a:extLst>
                <a:ext uri="{FF2B5EF4-FFF2-40B4-BE49-F238E27FC236}">
                  <a16:creationId xmlns:a16="http://schemas.microsoft.com/office/drawing/2014/main" id="{0F623F96-1195-4975-AFC4-5E70AF3FB2C4}"/>
                </a:ext>
              </a:extLst>
            </p:cNvPr>
            <p:cNvSpPr/>
            <p:nvPr/>
          </p:nvSpPr>
          <p:spPr>
            <a:xfrm>
              <a:off x="6400800" y="909275"/>
              <a:ext cx="310291" cy="311056"/>
            </a:xfrm>
            <a:prstGeom prst="ellipse">
              <a:avLst/>
            </a:prstGeom>
            <a:solidFill>
              <a:srgbClr val="89C6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Isosceles Triangle 5">
              <a:extLst>
                <a:ext uri="{FF2B5EF4-FFF2-40B4-BE49-F238E27FC236}">
                  <a16:creationId xmlns:a16="http://schemas.microsoft.com/office/drawing/2014/main" id="{7C974EFB-F43E-4867-B2BF-29DF15E99990}"/>
                </a:ext>
              </a:extLst>
            </p:cNvPr>
            <p:cNvSpPr/>
            <p:nvPr/>
          </p:nvSpPr>
          <p:spPr>
            <a:xfrm rot="10800000">
              <a:off x="6446946" y="1164785"/>
              <a:ext cx="217998" cy="199965"/>
            </a:xfrm>
            <a:prstGeom prst="triangle">
              <a:avLst/>
            </a:prstGeom>
            <a:solidFill>
              <a:srgbClr val="89C6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 name="Oval 14">
              <a:extLst>
                <a:ext uri="{FF2B5EF4-FFF2-40B4-BE49-F238E27FC236}">
                  <a16:creationId xmlns:a16="http://schemas.microsoft.com/office/drawing/2014/main" id="{422C3D57-3747-4D82-B5E1-C3EEE8C7BB5A}"/>
                </a:ext>
              </a:extLst>
            </p:cNvPr>
            <p:cNvSpPr/>
            <p:nvPr/>
          </p:nvSpPr>
          <p:spPr>
            <a:xfrm>
              <a:off x="6499456" y="1004496"/>
              <a:ext cx="112978" cy="1110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22" name="Group 21"/>
          <p:cNvGrpSpPr>
            <a:grpSpLocks/>
          </p:cNvGrpSpPr>
          <p:nvPr/>
        </p:nvGrpSpPr>
        <p:grpSpPr bwMode="auto">
          <a:xfrm>
            <a:off x="728663" y="4337050"/>
            <a:ext cx="1585912" cy="338138"/>
            <a:chOff x="825588" y="4868902"/>
            <a:chExt cx="1586334" cy="338554"/>
          </a:xfrm>
        </p:grpSpPr>
        <p:sp>
          <p:nvSpPr>
            <p:cNvPr id="17" name="TextBox 16">
              <a:extLst>
                <a:ext uri="{FF2B5EF4-FFF2-40B4-BE49-F238E27FC236}">
                  <a16:creationId xmlns:a16="http://schemas.microsoft.com/office/drawing/2014/main" id="{AB0030D7-C8AC-4241-A292-5F930CFADA1F}"/>
                </a:ext>
              </a:extLst>
            </p:cNvPr>
            <p:cNvSpPr txBox="1"/>
            <p:nvPr/>
          </p:nvSpPr>
          <p:spPr>
            <a:xfrm>
              <a:off x="1028842" y="4868902"/>
              <a:ext cx="1383080" cy="338554"/>
            </a:xfrm>
            <a:prstGeom prst="rect">
              <a:avLst/>
            </a:prstGeom>
            <a:noFill/>
          </p:spPr>
          <p:txBody>
            <a:bodyPr>
              <a:spAutoFit/>
            </a:bodyPr>
            <a:lstStyle/>
            <a:p>
              <a:pPr eaLnBrk="1" fontAlgn="auto" hangingPunct="1">
                <a:spcBef>
                  <a:spcPts val="0"/>
                </a:spcBef>
                <a:spcAft>
                  <a:spcPts val="0"/>
                </a:spcAft>
                <a:defRPr/>
              </a:pPr>
              <a:r>
                <a:rPr lang="en-GB" sz="1600" dirty="0">
                  <a:solidFill>
                    <a:sysClr val="windowText" lastClr="000000"/>
                  </a:solidFill>
                  <a:latin typeface="+mj-lt"/>
                  <a:cs typeface="Arial" panose="020B0604020202020204" pitchFamily="34" charset="0"/>
                </a:rPr>
                <a:t>Kazakhstan</a:t>
              </a:r>
            </a:p>
          </p:txBody>
        </p:sp>
        <p:grpSp>
          <p:nvGrpSpPr>
            <p:cNvPr id="16395" name="Group 17"/>
            <p:cNvGrpSpPr>
              <a:grpSpLocks/>
            </p:cNvGrpSpPr>
            <p:nvPr/>
          </p:nvGrpSpPr>
          <p:grpSpPr bwMode="auto">
            <a:xfrm>
              <a:off x="825588" y="4903930"/>
              <a:ext cx="203880" cy="299275"/>
              <a:chOff x="6400800" y="909275"/>
              <a:chExt cx="310291" cy="455475"/>
            </a:xfrm>
          </p:grpSpPr>
          <p:sp>
            <p:nvSpPr>
              <p:cNvPr id="19" name="Oval 18">
                <a:extLst>
                  <a:ext uri="{FF2B5EF4-FFF2-40B4-BE49-F238E27FC236}">
                    <a16:creationId xmlns:a16="http://schemas.microsoft.com/office/drawing/2014/main" id="{F1BBFFEE-3CC1-4243-A9B8-F2D8F623FAA9}"/>
                  </a:ext>
                </a:extLst>
              </p:cNvPr>
              <p:cNvSpPr/>
              <p:nvPr/>
            </p:nvSpPr>
            <p:spPr>
              <a:xfrm>
                <a:off x="6400800" y="909184"/>
                <a:ext cx="309338" cy="309637"/>
              </a:xfrm>
              <a:prstGeom prst="ellipse">
                <a:avLst/>
              </a:prstGeom>
              <a:solidFill>
                <a:srgbClr val="89C6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 name="Isosceles Triangle 19">
                <a:extLst>
                  <a:ext uri="{FF2B5EF4-FFF2-40B4-BE49-F238E27FC236}">
                    <a16:creationId xmlns:a16="http://schemas.microsoft.com/office/drawing/2014/main" id="{2A291F24-21F9-4FFE-9252-6023B14FAB57}"/>
                  </a:ext>
                </a:extLst>
              </p:cNvPr>
              <p:cNvSpPr/>
              <p:nvPr/>
            </p:nvSpPr>
            <p:spPr>
              <a:xfrm rot="10800000">
                <a:off x="6446717" y="1163183"/>
                <a:ext cx="217503" cy="200779"/>
              </a:xfrm>
              <a:prstGeom prst="triangle">
                <a:avLst/>
              </a:prstGeom>
              <a:solidFill>
                <a:srgbClr val="89C6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1" name="Oval 20">
                <a:extLst>
                  <a:ext uri="{FF2B5EF4-FFF2-40B4-BE49-F238E27FC236}">
                    <a16:creationId xmlns:a16="http://schemas.microsoft.com/office/drawing/2014/main" id="{7963216D-ABD2-493D-85F9-2F34EADD0AAD}"/>
                  </a:ext>
                </a:extLst>
              </p:cNvPr>
              <p:cNvSpPr/>
              <p:nvPr/>
            </p:nvSpPr>
            <p:spPr>
              <a:xfrm>
                <a:off x="6499884" y="1003527"/>
                <a:ext cx="111168" cy="1112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sp>
        <p:nvSpPr>
          <p:cNvPr id="2" name="TextBox 1">
            <a:extLst>
              <a:ext uri="{FF2B5EF4-FFF2-40B4-BE49-F238E27FC236}">
                <a16:creationId xmlns:a16="http://schemas.microsoft.com/office/drawing/2014/main" id="{D89651C9-DCCB-4382-9642-07262A7407BE}"/>
              </a:ext>
            </a:extLst>
          </p:cNvPr>
          <p:cNvSpPr txBox="1"/>
          <p:nvPr/>
        </p:nvSpPr>
        <p:spPr>
          <a:xfrm>
            <a:off x="4114800" y="3213100"/>
            <a:ext cx="733425" cy="215900"/>
          </a:xfrm>
          <a:prstGeom prst="rect">
            <a:avLst/>
          </a:prstGeom>
          <a:noFill/>
        </p:spPr>
        <p:txBody>
          <a:bodyPr>
            <a:spAutoFit/>
          </a:bodyPr>
          <a:lstStyle/>
          <a:p>
            <a:pPr eaLnBrk="1" fontAlgn="auto" hangingPunct="1">
              <a:spcBef>
                <a:spcPts val="0"/>
              </a:spcBef>
              <a:spcAft>
                <a:spcPts val="0"/>
              </a:spcAft>
              <a:defRPr/>
            </a:pPr>
            <a:r>
              <a:rPr lang="en-GB" sz="800" dirty="0">
                <a:latin typeface="+mj-lt"/>
                <a:cs typeface="Arial" panose="020B0604020202020204" pitchFamily="34" charset="0"/>
              </a:rPr>
              <a:t>Kyrgyzstan</a:t>
            </a:r>
            <a:endParaRPr lang="en-GB" sz="800" dirty="0">
              <a:latin typeface="+mj-lt"/>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ChangeArrowheads="1"/>
          </p:cNvSpPr>
          <p:nvPr/>
        </p:nvSpPr>
        <p:spPr bwMode="auto">
          <a:xfrm>
            <a:off x="684213" y="544513"/>
            <a:ext cx="7775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3600">
                <a:solidFill>
                  <a:srgbClr val="89C6BF"/>
                </a:solidFill>
                <a:latin typeface="Twinkl SemiBold" pitchFamily="2" charset="0"/>
                <a:cs typeface="Clear Sans Light" pitchFamily="34" charset="0"/>
              </a:rPr>
              <a:t>Asia’s Biomes</a:t>
            </a:r>
          </a:p>
        </p:txBody>
      </p:sp>
      <p:sp>
        <p:nvSpPr>
          <p:cNvPr id="17411" name="Rectangle 25"/>
          <p:cNvSpPr>
            <a:spLocks noChangeArrowheads="1"/>
          </p:cNvSpPr>
          <p:nvPr/>
        </p:nvSpPr>
        <p:spPr bwMode="auto">
          <a:xfrm>
            <a:off x="684213" y="1493838"/>
            <a:ext cx="1963737"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108000" rIns="144000" bIns="108000"/>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r>
              <a:rPr lang="en-GB" altLang="en-US">
                <a:cs typeface="Arial" panose="020B0604020202020204" pitchFamily="34" charset="0"/>
              </a:rPr>
              <a:t>The world can be divided into biomes. Several different biomes can be found </a:t>
            </a:r>
            <a:br>
              <a:rPr lang="en-GB" altLang="en-US">
                <a:cs typeface="Arial" panose="020B0604020202020204" pitchFamily="34" charset="0"/>
              </a:rPr>
            </a:br>
            <a:r>
              <a:rPr lang="en-GB" altLang="en-US">
                <a:cs typeface="Arial" panose="020B0604020202020204" pitchFamily="34" charset="0"/>
              </a:rPr>
              <a:t>in Asia.</a:t>
            </a:r>
          </a:p>
        </p:txBody>
      </p:sp>
      <p:pic>
        <p:nvPicPr>
          <p:cNvPr id="12" name="Picture 3">
            <a:extLst>
              <a:ext uri="{FF2B5EF4-FFF2-40B4-BE49-F238E27FC236}">
                <a16:creationId xmlns:a16="http://schemas.microsoft.com/office/drawing/2014/main" id="{098390E1-2BCF-4B4E-B9BA-DCD1990B342D}"/>
              </a:ext>
            </a:extLst>
          </p:cNvPr>
          <p:cNvPicPr>
            <a:picLocks noChangeAspect="1"/>
          </p:cNvPicPr>
          <p:nvPr/>
        </p:nvPicPr>
        <p:blipFill>
          <a:blip r:embed="rId2"/>
          <a:stretch>
            <a:fillRect/>
          </a:stretch>
        </p:blipFill>
        <p:spPr bwMode="auto">
          <a:xfrm>
            <a:off x="2813050" y="1493838"/>
            <a:ext cx="5581650" cy="4184650"/>
          </a:xfrm>
          <a:prstGeom prst="rect">
            <a:avLst/>
          </a:prstGeom>
          <a:noFill/>
          <a:ln w="57150">
            <a:solidFill>
              <a:schemeClr val="bg1"/>
            </a:solidFill>
            <a:miter lim="800000"/>
            <a:headEnd/>
            <a:tailEnd/>
          </a:ln>
          <a:effectLst>
            <a:outerShdw blurRad="63500" sx="101000" sy="101000" algn="ctr" rotWithShape="0">
              <a:prstClr val="black">
                <a:alpha val="25000"/>
              </a:prstClr>
            </a:outerShdw>
          </a:effectLst>
          <a:extLst>
            <a:ext uri="{909E8E84-426E-40DD-AFC4-6F175D3DCCD1}">
              <a14:hiddenFill xmlns:a14="http://schemas.microsoft.com/office/drawing/2010/main">
                <a:solidFill>
                  <a:srgbClr val="FFFFFF"/>
                </a:solidFill>
              </a14:hiddenFill>
            </a:ext>
          </a:extLst>
        </p:spPr>
      </p:pic>
      <p:grpSp>
        <p:nvGrpSpPr>
          <p:cNvPr id="2" name="Group 1"/>
          <p:cNvGrpSpPr>
            <a:grpSpLocks/>
          </p:cNvGrpSpPr>
          <p:nvPr/>
        </p:nvGrpSpPr>
        <p:grpSpPr bwMode="auto">
          <a:xfrm>
            <a:off x="190500" y="3708400"/>
            <a:ext cx="4235450" cy="1531938"/>
            <a:chOff x="190443" y="3707774"/>
            <a:chExt cx="4234802" cy="1532689"/>
          </a:xfrm>
        </p:grpSpPr>
        <p:sp>
          <p:nvSpPr>
            <p:cNvPr id="13" name="Right Triangle 12">
              <a:extLst>
                <a:ext uri="{FF2B5EF4-FFF2-40B4-BE49-F238E27FC236}">
                  <a16:creationId xmlns:a16="http://schemas.microsoft.com/office/drawing/2014/main" id="{D2F0B5BB-6EDE-4E23-A248-DD07F13AD00E}"/>
                </a:ext>
              </a:extLst>
            </p:cNvPr>
            <p:cNvSpPr/>
            <p:nvPr/>
          </p:nvSpPr>
          <p:spPr>
            <a:xfrm rot="2700000">
              <a:off x="322888" y="3707072"/>
              <a:ext cx="285890" cy="287293"/>
            </a:xfrm>
            <a:prstGeom prst="rtTriangle">
              <a:avLst/>
            </a:prstGeom>
            <a:solidFill>
              <a:srgbClr val="CCAA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7416" name="Rectangle 13"/>
            <p:cNvSpPr>
              <a:spLocks noChangeArrowheads="1"/>
            </p:cNvSpPr>
            <p:nvPr/>
          </p:nvSpPr>
          <p:spPr bwMode="auto">
            <a:xfrm>
              <a:off x="254379" y="3856409"/>
              <a:ext cx="4170866" cy="1384054"/>
            </a:xfrm>
            <a:prstGeom prst="rect">
              <a:avLst/>
            </a:prstGeom>
            <a:solidFill>
              <a:srgbClr val="E4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32000" tIns="108000" rIns="144000" bIns="108000"/>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r"/>
              <a:r>
                <a:rPr lang="en-GB" altLang="en-US">
                  <a:solidFill>
                    <a:srgbClr val="000000"/>
                  </a:solidFill>
                  <a:latin typeface="Twinkl SemiBold" pitchFamily="2" charset="0"/>
                  <a:cs typeface="Arial" panose="020B0604020202020204" pitchFamily="34" charset="0"/>
                </a:rPr>
                <a:t>Key Terms</a:t>
              </a:r>
            </a:p>
            <a:p>
              <a:pPr algn="r" eaLnBrk="1" hangingPunct="1"/>
              <a:r>
                <a:rPr lang="en-GB" altLang="en-US"/>
                <a:t>A biome is an area with a distinctive climate </a:t>
              </a:r>
              <a:br>
                <a:rPr lang="en-GB" altLang="en-US"/>
              </a:br>
              <a:r>
                <a:rPr lang="en-GB" altLang="en-US"/>
                <a:t>and vegetation.</a:t>
              </a:r>
            </a:p>
          </p:txBody>
        </p:sp>
        <p:pic>
          <p:nvPicPr>
            <p:cNvPr id="17417"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190443" y="3952722"/>
              <a:ext cx="1230855" cy="119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14" name="TextBox 21"/>
          <p:cNvSpPr txBox="1">
            <a:spLocks noChangeArrowheads="1"/>
          </p:cNvSpPr>
          <p:nvPr/>
        </p:nvSpPr>
        <p:spPr bwMode="auto">
          <a:xfrm>
            <a:off x="2411413" y="6191250"/>
            <a:ext cx="43211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500">
                <a:solidFill>
                  <a:srgbClr val="000000"/>
                </a:solidFill>
                <a:latin typeface="Arial" panose="020B0604020202020204" pitchFamily="34" charset="0"/>
                <a:cs typeface="Arial" panose="020B0604020202020204" pitchFamily="34" charset="0"/>
              </a:rPr>
              <a:t>Photos courtesy of A.Davey, Brian, Gido, Andrea Pokrzywinski, Ivan Komarov, (@flickr.com) - granted under creative commons licence – attribution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ChangeArrowheads="1"/>
          </p:cNvSpPr>
          <p:nvPr/>
        </p:nvSpPr>
        <p:spPr bwMode="auto">
          <a:xfrm>
            <a:off x="684213" y="544513"/>
            <a:ext cx="7775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3600">
                <a:solidFill>
                  <a:srgbClr val="89C6BF"/>
                </a:solidFill>
                <a:latin typeface="Twinkl SemiBold" pitchFamily="2" charset="0"/>
                <a:cs typeface="Clear Sans Light" pitchFamily="34" charset="0"/>
              </a:rPr>
              <a:t>Asia’s Biomes</a:t>
            </a:r>
          </a:p>
        </p:txBody>
      </p:sp>
      <p:pic>
        <p:nvPicPr>
          <p:cNvPr id="18435" name="Picture 2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43838" y="549275"/>
            <a:ext cx="7239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100" y="1533525"/>
            <a:ext cx="7797800"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ight Triangle 24">
            <a:extLst>
              <a:ext uri="{FF2B5EF4-FFF2-40B4-BE49-F238E27FC236}">
                <a16:creationId xmlns:a16="http://schemas.microsoft.com/office/drawing/2014/main" id="{D0B350A2-6623-49F1-92B8-92BE2AD2C058}"/>
              </a:ext>
            </a:extLst>
          </p:cNvPr>
          <p:cNvSpPr/>
          <p:nvPr/>
        </p:nvSpPr>
        <p:spPr>
          <a:xfrm rot="2700000">
            <a:off x="323057" y="1186656"/>
            <a:ext cx="285750" cy="287337"/>
          </a:xfrm>
          <a:prstGeom prst="rtTriangle">
            <a:avLst/>
          </a:prstGeom>
          <a:solidFill>
            <a:srgbClr val="8147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8438" name="Rectangle 34"/>
          <p:cNvSpPr>
            <a:spLocks noChangeArrowheads="1"/>
          </p:cNvSpPr>
          <p:nvPr/>
        </p:nvSpPr>
        <p:spPr bwMode="auto">
          <a:xfrm>
            <a:off x="684213" y="5737225"/>
            <a:ext cx="3760787"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108000" rIns="144000" bIns="108000"/>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r>
              <a:rPr lang="en-GB" altLang="en-US">
                <a:cs typeface="Arial" panose="020B0604020202020204" pitchFamily="34" charset="0"/>
              </a:rPr>
              <a:t>Which biomes are found in Asia?</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ChangeArrowheads="1"/>
          </p:cNvSpPr>
          <p:nvPr/>
        </p:nvSpPr>
        <p:spPr bwMode="auto">
          <a:xfrm>
            <a:off x="684213" y="544513"/>
            <a:ext cx="7775575"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3600">
                <a:solidFill>
                  <a:srgbClr val="89C6BF"/>
                </a:solidFill>
                <a:latin typeface="Twinkl SemiBold" pitchFamily="2" charset="0"/>
                <a:cs typeface="Clear Sans Light" pitchFamily="34" charset="0"/>
              </a:rPr>
              <a:t>Asia’s Biomes – </a:t>
            </a:r>
            <a:br>
              <a:rPr lang="en-GB" altLang="en-US" sz="3600">
                <a:solidFill>
                  <a:srgbClr val="89C6BF"/>
                </a:solidFill>
                <a:latin typeface="Twinkl SemiBold" pitchFamily="2" charset="0"/>
                <a:cs typeface="Clear Sans Light" pitchFamily="34" charset="0"/>
              </a:rPr>
            </a:br>
            <a:r>
              <a:rPr lang="en-GB" altLang="en-US" sz="3600">
                <a:solidFill>
                  <a:srgbClr val="89C6BF"/>
                </a:solidFill>
                <a:latin typeface="Twinkl SemiBold" pitchFamily="2" charset="0"/>
                <a:cs typeface="Clear Sans Light" pitchFamily="34" charset="0"/>
              </a:rPr>
              <a:t>1. Deserts</a:t>
            </a:r>
          </a:p>
        </p:txBody>
      </p:sp>
      <p:sp>
        <p:nvSpPr>
          <p:cNvPr id="25" name="Right Triangle 24">
            <a:extLst>
              <a:ext uri="{FF2B5EF4-FFF2-40B4-BE49-F238E27FC236}">
                <a16:creationId xmlns:a16="http://schemas.microsoft.com/office/drawing/2014/main" id="{3D378870-4E25-41A2-B756-775357FF6235}"/>
              </a:ext>
            </a:extLst>
          </p:cNvPr>
          <p:cNvSpPr/>
          <p:nvPr/>
        </p:nvSpPr>
        <p:spPr>
          <a:xfrm rot="2700000">
            <a:off x="323057" y="1186656"/>
            <a:ext cx="285750" cy="287337"/>
          </a:xfrm>
          <a:prstGeom prst="rtTriangle">
            <a:avLst/>
          </a:prstGeom>
          <a:solidFill>
            <a:srgbClr val="8147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9460" name="Rectangle 34"/>
          <p:cNvSpPr>
            <a:spLocks noChangeArrowheads="1"/>
          </p:cNvSpPr>
          <p:nvPr/>
        </p:nvSpPr>
        <p:spPr bwMode="auto">
          <a:xfrm>
            <a:off x="668338" y="1870075"/>
            <a:ext cx="3611562" cy="413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108000" rIns="144000" bIns="108000"/>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r>
              <a:rPr lang="en-GB" altLang="en-US">
                <a:cs typeface="Arial" panose="020B0604020202020204" pitchFamily="34" charset="0"/>
              </a:rPr>
              <a:t>Asia contains several deserts.  The largest is the Gobi Desert found between China and Mongolia.  It is mainly made of rock, rather than sand, and parts of the Gobi Desert receive less than 100mm annual rainfall.  Saudi Arabia, Yemen and Oman also have hot desert.</a:t>
            </a:r>
          </a:p>
        </p:txBody>
      </p:sp>
      <p:pic>
        <p:nvPicPr>
          <p:cNvPr id="9" name="Picture 3">
            <a:extLst>
              <a:ext uri="{FF2B5EF4-FFF2-40B4-BE49-F238E27FC236}">
                <a16:creationId xmlns:a16="http://schemas.microsoft.com/office/drawing/2014/main" id="{0F0139A3-15B9-4A3C-8941-7D832DA0B9AE}"/>
              </a:ext>
            </a:extLst>
          </p:cNvPr>
          <p:cNvPicPr>
            <a:picLocks noChangeAspect="1"/>
          </p:cNvPicPr>
          <p:nvPr/>
        </p:nvPicPr>
        <p:blipFill rotWithShape="1">
          <a:blip r:embed="rId2"/>
          <a:srcRect l="1516" t="466" r="45248" b="12520"/>
          <a:stretch/>
        </p:blipFill>
        <p:spPr bwMode="auto">
          <a:xfrm>
            <a:off x="4572000" y="1933575"/>
            <a:ext cx="3903663" cy="4237038"/>
          </a:xfrm>
          <a:prstGeom prst="rect">
            <a:avLst/>
          </a:prstGeom>
          <a:noFill/>
          <a:ln w="57150">
            <a:solidFill>
              <a:schemeClr val="bg1"/>
            </a:solidFill>
            <a:miter lim="800000"/>
            <a:headEnd/>
            <a:tailEnd/>
          </a:ln>
          <a:effectLst>
            <a:outerShdw blurRad="63500" sx="101000" sy="101000" algn="ctr" rotWithShape="0">
              <a:prstClr val="black">
                <a:alpha val="25000"/>
              </a:prstClr>
            </a:outerShdw>
          </a:effectLst>
          <a:extLst>
            <a:ext uri="{909E8E84-426E-40DD-AFC4-6F175D3DCCD1}">
              <a14:hiddenFill xmlns:a14="http://schemas.microsoft.com/office/drawing/2010/main">
                <a:solidFill>
                  <a:srgbClr val="FFFFFF"/>
                </a:solidFill>
              </a14:hiddenFill>
            </a:ext>
          </a:extLst>
        </p:spPr>
      </p:pic>
      <p:pic>
        <p:nvPicPr>
          <p:cNvPr id="1946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8000" y="5086350"/>
            <a:ext cx="21082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Box 21"/>
          <p:cNvSpPr txBox="1">
            <a:spLocks noChangeArrowheads="1"/>
          </p:cNvSpPr>
          <p:nvPr/>
        </p:nvSpPr>
        <p:spPr bwMode="auto">
          <a:xfrm>
            <a:off x="4662488" y="6027738"/>
            <a:ext cx="3722687"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500">
                <a:solidFill>
                  <a:schemeClr val="bg1"/>
                </a:solidFill>
                <a:latin typeface="Arial" panose="020B0604020202020204" pitchFamily="34" charset="0"/>
                <a:cs typeface="Arial" panose="020B0604020202020204" pitchFamily="34" charset="0"/>
              </a:rPr>
              <a:t>Photos courtesy of A.Davey, (@flickr.com) - granted under creative commons licence – attribution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ChangeArrowheads="1"/>
          </p:cNvSpPr>
          <p:nvPr/>
        </p:nvSpPr>
        <p:spPr bwMode="auto">
          <a:xfrm>
            <a:off x="684213" y="544513"/>
            <a:ext cx="7775575"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3600">
                <a:solidFill>
                  <a:srgbClr val="89C6BF"/>
                </a:solidFill>
                <a:latin typeface="Twinkl SemiBold" pitchFamily="2" charset="0"/>
                <a:cs typeface="Clear Sans Light" pitchFamily="34" charset="0"/>
              </a:rPr>
              <a:t>Asia’s Biomes – </a:t>
            </a:r>
            <a:br>
              <a:rPr lang="en-GB" altLang="en-US" sz="3600">
                <a:solidFill>
                  <a:srgbClr val="89C6BF"/>
                </a:solidFill>
                <a:latin typeface="Twinkl SemiBold" pitchFamily="2" charset="0"/>
                <a:cs typeface="Clear Sans Light" pitchFamily="34" charset="0"/>
              </a:rPr>
            </a:br>
            <a:r>
              <a:rPr lang="en-GB" altLang="en-US" sz="3600">
                <a:solidFill>
                  <a:srgbClr val="89C6BF"/>
                </a:solidFill>
                <a:latin typeface="Twinkl SemiBold" pitchFamily="2" charset="0"/>
                <a:cs typeface="Clear Sans Light" pitchFamily="34" charset="0"/>
              </a:rPr>
              <a:t>2. Temperate Grasslands</a:t>
            </a:r>
          </a:p>
        </p:txBody>
      </p:sp>
      <p:sp>
        <p:nvSpPr>
          <p:cNvPr id="25" name="Right Triangle 24">
            <a:extLst>
              <a:ext uri="{FF2B5EF4-FFF2-40B4-BE49-F238E27FC236}">
                <a16:creationId xmlns:a16="http://schemas.microsoft.com/office/drawing/2014/main" id="{EDC9B474-4A4E-4640-8025-8C750DA2CF3E}"/>
              </a:ext>
            </a:extLst>
          </p:cNvPr>
          <p:cNvSpPr/>
          <p:nvPr/>
        </p:nvSpPr>
        <p:spPr>
          <a:xfrm rot="2700000">
            <a:off x="323057" y="1186656"/>
            <a:ext cx="285750" cy="287337"/>
          </a:xfrm>
          <a:prstGeom prst="rtTriangle">
            <a:avLst/>
          </a:prstGeom>
          <a:solidFill>
            <a:srgbClr val="8147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20484" name="Rectangle 34"/>
          <p:cNvSpPr>
            <a:spLocks noChangeArrowheads="1"/>
          </p:cNvSpPr>
          <p:nvPr/>
        </p:nvSpPr>
        <p:spPr bwMode="auto">
          <a:xfrm>
            <a:off x="668338" y="1952625"/>
            <a:ext cx="3611562" cy="413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108000" rIns="144000" bIns="108000"/>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r>
              <a:rPr lang="en-GB" altLang="en-US">
                <a:cs typeface="Arial" panose="020B0604020202020204" pitchFamily="34" charset="0"/>
              </a:rPr>
              <a:t>Large areas of flat grassland and shrublands are known as plains or steppes. They have very few trees. The West Siberian Plain is in central Russia.  It is one of the world’s largest areas of continuous flatland. It contains some of the world’s largest swamps and flood plains.</a:t>
            </a:r>
          </a:p>
        </p:txBody>
      </p:sp>
      <p:pic>
        <p:nvPicPr>
          <p:cNvPr id="9" name="Picture 3">
            <a:extLst>
              <a:ext uri="{FF2B5EF4-FFF2-40B4-BE49-F238E27FC236}">
                <a16:creationId xmlns:a16="http://schemas.microsoft.com/office/drawing/2014/main" id="{EE399E25-4C8D-4899-91A3-0589E7964A8D}"/>
              </a:ext>
            </a:extLst>
          </p:cNvPr>
          <p:cNvPicPr>
            <a:picLocks noChangeAspect="1"/>
          </p:cNvPicPr>
          <p:nvPr/>
        </p:nvPicPr>
        <p:blipFill rotWithShape="1">
          <a:blip r:embed="rId2"/>
          <a:srcRect l="35651" t="3568" r="5245"/>
          <a:stretch/>
        </p:blipFill>
        <p:spPr bwMode="auto">
          <a:xfrm>
            <a:off x="4572000" y="1952625"/>
            <a:ext cx="3887788" cy="4217988"/>
          </a:xfrm>
          <a:prstGeom prst="rect">
            <a:avLst/>
          </a:prstGeom>
          <a:noFill/>
          <a:ln w="57150">
            <a:solidFill>
              <a:schemeClr val="bg1"/>
            </a:solidFill>
            <a:miter lim="800000"/>
            <a:headEnd/>
            <a:tailEnd/>
          </a:ln>
          <a:effectLst>
            <a:outerShdw blurRad="63500" sx="101000" sy="101000" algn="ctr" rotWithShape="0">
              <a:prstClr val="black">
                <a:alpha val="25000"/>
              </a:prstClr>
            </a:outerShdw>
          </a:effectLst>
          <a:extLst>
            <a:ext uri="{909E8E84-426E-40DD-AFC4-6F175D3DCCD1}">
              <a14:hiddenFill xmlns:a14="http://schemas.microsoft.com/office/drawing/2010/main">
                <a:solidFill>
                  <a:srgbClr val="FFFFFF"/>
                </a:solidFill>
              </a14:hiddenFill>
            </a:ext>
          </a:extLst>
        </p:spPr>
      </p:pic>
      <p:sp>
        <p:nvSpPr>
          <p:cNvPr id="20486" name="TextBox 21"/>
          <p:cNvSpPr txBox="1">
            <a:spLocks noChangeArrowheads="1"/>
          </p:cNvSpPr>
          <p:nvPr/>
        </p:nvSpPr>
        <p:spPr bwMode="auto">
          <a:xfrm>
            <a:off x="4352925" y="6016625"/>
            <a:ext cx="432276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500">
                <a:solidFill>
                  <a:schemeClr val="bg1"/>
                </a:solidFill>
                <a:latin typeface="Arial" panose="020B0604020202020204" pitchFamily="34" charset="0"/>
                <a:cs typeface="Arial" panose="020B0604020202020204" pitchFamily="34" charset="0"/>
              </a:rPr>
              <a:t>Photos courtesy of Brian (@flickr.com) - granted under creative commons licence – attribution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ChangeArrowheads="1"/>
          </p:cNvSpPr>
          <p:nvPr/>
        </p:nvSpPr>
        <p:spPr bwMode="auto">
          <a:xfrm>
            <a:off x="684213" y="544513"/>
            <a:ext cx="7775575"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3600">
                <a:solidFill>
                  <a:srgbClr val="89C6BF"/>
                </a:solidFill>
                <a:latin typeface="Twinkl SemiBold" pitchFamily="2" charset="0"/>
                <a:cs typeface="Clear Sans Light" pitchFamily="34" charset="0"/>
              </a:rPr>
              <a:t>Asia’s Biomes – </a:t>
            </a:r>
            <a:br>
              <a:rPr lang="en-GB" altLang="en-US" sz="3600">
                <a:solidFill>
                  <a:srgbClr val="89C6BF"/>
                </a:solidFill>
                <a:latin typeface="Twinkl SemiBold" pitchFamily="2" charset="0"/>
                <a:cs typeface="Clear Sans Light" pitchFamily="34" charset="0"/>
              </a:rPr>
            </a:br>
            <a:r>
              <a:rPr lang="en-GB" altLang="en-US" sz="3600">
                <a:solidFill>
                  <a:srgbClr val="89C6BF"/>
                </a:solidFill>
                <a:latin typeface="Twinkl SemiBold" pitchFamily="2" charset="0"/>
                <a:cs typeface="Clear Sans Light" pitchFamily="34" charset="0"/>
              </a:rPr>
              <a:t>3.  Coniferous Forests</a:t>
            </a:r>
          </a:p>
        </p:txBody>
      </p:sp>
      <p:sp>
        <p:nvSpPr>
          <p:cNvPr id="25" name="Right Triangle 24">
            <a:extLst>
              <a:ext uri="{FF2B5EF4-FFF2-40B4-BE49-F238E27FC236}">
                <a16:creationId xmlns:a16="http://schemas.microsoft.com/office/drawing/2014/main" id="{9B3E51E8-6171-4EA4-80BF-360C33255AA1}"/>
              </a:ext>
            </a:extLst>
          </p:cNvPr>
          <p:cNvSpPr/>
          <p:nvPr/>
        </p:nvSpPr>
        <p:spPr>
          <a:xfrm rot="2700000">
            <a:off x="323057" y="1186656"/>
            <a:ext cx="285750" cy="287337"/>
          </a:xfrm>
          <a:prstGeom prst="rtTriangle">
            <a:avLst/>
          </a:prstGeom>
          <a:solidFill>
            <a:srgbClr val="8147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35" name="Rectangle 34">
            <a:extLst>
              <a:ext uri="{FF2B5EF4-FFF2-40B4-BE49-F238E27FC236}">
                <a16:creationId xmlns:a16="http://schemas.microsoft.com/office/drawing/2014/main" id="{018483CF-4DCE-49D3-B53B-62D30556C6A5}"/>
              </a:ext>
            </a:extLst>
          </p:cNvPr>
          <p:cNvSpPr/>
          <p:nvPr/>
        </p:nvSpPr>
        <p:spPr>
          <a:xfrm>
            <a:off x="668338" y="1774825"/>
            <a:ext cx="3611562" cy="4138613"/>
          </a:xfrm>
          <a:prstGeom prst="rect">
            <a:avLst/>
          </a:prstGeom>
          <a:noFill/>
          <a:ln>
            <a:noFill/>
          </a:ln>
        </p:spPr>
        <p:txBody>
          <a:bodyPr lIns="144000" tIns="108000" rIns="144000" bIns="108000"/>
          <a:lstStyle/>
          <a:p>
            <a:pPr>
              <a:defRPr/>
            </a:pPr>
            <a:r>
              <a:rPr lang="en-GB" dirty="0">
                <a:latin typeface="+mn-lt"/>
                <a:cs typeface="Arial" panose="020B0604020202020204" pitchFamily="34" charset="0"/>
              </a:rPr>
              <a:t>Also known as Taiga or Boreal.  This forms a belt across the middle of Russia.  Why do trees have:</a:t>
            </a:r>
          </a:p>
          <a:p>
            <a:pPr marL="285750" indent="-285750">
              <a:buFont typeface="Arial" panose="020B0604020202020204" pitchFamily="34" charset="0"/>
              <a:buChar char="•"/>
              <a:defRPr/>
            </a:pPr>
            <a:r>
              <a:rPr lang="en-GB" dirty="0">
                <a:latin typeface="+mn-lt"/>
              </a:rPr>
              <a:t>A tall and conical-shape?</a:t>
            </a:r>
          </a:p>
          <a:p>
            <a:pPr marL="285750" indent="-285750">
              <a:buFont typeface="Arial" panose="020B0604020202020204" pitchFamily="34" charset="0"/>
              <a:buChar char="•"/>
              <a:defRPr/>
            </a:pPr>
            <a:endParaRPr lang="en-GB" dirty="0">
              <a:latin typeface="+mn-lt"/>
              <a:cs typeface="Arial" panose="020B0604020202020204" pitchFamily="34" charset="0"/>
            </a:endParaRPr>
          </a:p>
          <a:p>
            <a:pPr marL="285750" indent="-285750">
              <a:buFont typeface="Arial" panose="020B0604020202020204" pitchFamily="34" charset="0"/>
              <a:buChar char="•"/>
              <a:defRPr/>
            </a:pPr>
            <a:endParaRPr lang="en-GB" dirty="0">
              <a:latin typeface="+mn-lt"/>
              <a:cs typeface="Arial" panose="020B0604020202020204" pitchFamily="34" charset="0"/>
            </a:endParaRPr>
          </a:p>
          <a:p>
            <a:pPr marL="285750" indent="-285750">
              <a:buFont typeface="Arial" panose="020B0604020202020204" pitchFamily="34" charset="0"/>
              <a:buChar char="•"/>
              <a:defRPr/>
            </a:pPr>
            <a:r>
              <a:rPr lang="en-GB" dirty="0">
                <a:latin typeface="+mn-lt"/>
              </a:rPr>
              <a:t>Short branches and wax-covered needle-shaped leaves?</a:t>
            </a:r>
          </a:p>
          <a:p>
            <a:pPr marL="285750" indent="-285750">
              <a:buFont typeface="Arial" panose="020B0604020202020204" pitchFamily="34" charset="0"/>
              <a:buChar char="•"/>
              <a:defRPr/>
            </a:pPr>
            <a:endParaRPr lang="en-GB" dirty="0">
              <a:latin typeface="+mn-lt"/>
            </a:endParaRPr>
          </a:p>
          <a:p>
            <a:pPr marL="285750" indent="-285750">
              <a:buFont typeface="Arial" panose="020B0604020202020204" pitchFamily="34" charset="0"/>
              <a:buChar char="•"/>
              <a:defRPr/>
            </a:pPr>
            <a:endParaRPr lang="en-GB" dirty="0">
              <a:latin typeface="+mn-lt"/>
            </a:endParaRPr>
          </a:p>
          <a:p>
            <a:pPr marL="285750" indent="-285750">
              <a:buFont typeface="Arial" panose="020B0604020202020204" pitchFamily="34" charset="0"/>
              <a:buChar char="•"/>
              <a:defRPr/>
            </a:pPr>
            <a:r>
              <a:rPr lang="en-GB" dirty="0">
                <a:latin typeface="+mn-lt"/>
              </a:rPr>
              <a:t>Shallow roots to survive long cold winters?</a:t>
            </a:r>
          </a:p>
          <a:p>
            <a:pPr marL="285750" indent="-285750">
              <a:buFont typeface="Arial" panose="020B0604020202020204" pitchFamily="34" charset="0"/>
              <a:buChar char="•"/>
              <a:defRPr/>
            </a:pPr>
            <a:endParaRPr lang="en-GB" dirty="0">
              <a:latin typeface="+mn-lt"/>
            </a:endParaRPr>
          </a:p>
          <a:p>
            <a:pPr marL="285750" indent="-285750">
              <a:buFont typeface="Arial" panose="020B0604020202020204" pitchFamily="34" charset="0"/>
              <a:buChar char="•"/>
              <a:defRPr/>
            </a:pPr>
            <a:endParaRPr lang="en-GB" dirty="0">
              <a:latin typeface="+mn-lt"/>
              <a:cs typeface="Arial" panose="020B0604020202020204" pitchFamily="34" charset="0"/>
            </a:endParaRPr>
          </a:p>
        </p:txBody>
      </p:sp>
      <p:grpSp>
        <p:nvGrpSpPr>
          <p:cNvPr id="6" name="Group 5"/>
          <p:cNvGrpSpPr>
            <a:grpSpLocks/>
          </p:cNvGrpSpPr>
          <p:nvPr/>
        </p:nvGrpSpPr>
        <p:grpSpPr bwMode="auto">
          <a:xfrm>
            <a:off x="254000" y="3146425"/>
            <a:ext cx="4589463" cy="601663"/>
            <a:chOff x="254379" y="3713401"/>
            <a:chExt cx="4589470" cy="601748"/>
          </a:xfrm>
        </p:grpSpPr>
        <p:sp>
          <p:nvSpPr>
            <p:cNvPr id="7" name="Right Triangle 6">
              <a:extLst>
                <a:ext uri="{FF2B5EF4-FFF2-40B4-BE49-F238E27FC236}">
                  <a16:creationId xmlns:a16="http://schemas.microsoft.com/office/drawing/2014/main" id="{C11D85EC-950E-4C95-A8CF-CC2D27A9CB63}"/>
                </a:ext>
              </a:extLst>
            </p:cNvPr>
            <p:cNvSpPr/>
            <p:nvPr/>
          </p:nvSpPr>
          <p:spPr>
            <a:xfrm rot="2700000">
              <a:off x="322622" y="3713421"/>
              <a:ext cx="285790" cy="285750"/>
            </a:xfrm>
            <a:prstGeom prst="rtTriangle">
              <a:avLst/>
            </a:prstGeom>
            <a:solidFill>
              <a:srgbClr val="4B9B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21519" name="Rectangle 9"/>
            <p:cNvSpPr>
              <a:spLocks noChangeArrowheads="1"/>
            </p:cNvSpPr>
            <p:nvPr/>
          </p:nvSpPr>
          <p:spPr bwMode="auto">
            <a:xfrm>
              <a:off x="254379" y="3862037"/>
              <a:ext cx="4589470" cy="453112"/>
            </a:xfrm>
            <a:prstGeom prst="rect">
              <a:avLst/>
            </a:prstGeom>
            <a:solidFill>
              <a:srgbClr val="89C6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68000" tIns="108000" rIns="144000" bIns="108000"/>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r>
                <a:rPr lang="en-GB" altLang="en-US">
                  <a:solidFill>
                    <a:schemeClr val="bg1"/>
                  </a:solidFill>
                  <a:cs typeface="Arial" panose="020B0604020202020204" pitchFamily="34" charset="0"/>
                </a:rPr>
                <a:t>To let snow slide off.</a:t>
              </a:r>
            </a:p>
          </p:txBody>
        </p:sp>
      </p:grpSp>
      <p:grpSp>
        <p:nvGrpSpPr>
          <p:cNvPr id="11" name="Group 10"/>
          <p:cNvGrpSpPr>
            <a:grpSpLocks/>
          </p:cNvGrpSpPr>
          <p:nvPr/>
        </p:nvGrpSpPr>
        <p:grpSpPr bwMode="auto">
          <a:xfrm>
            <a:off x="254000" y="4267200"/>
            <a:ext cx="4589463" cy="601663"/>
            <a:chOff x="254379" y="3713401"/>
            <a:chExt cx="4589470" cy="601748"/>
          </a:xfrm>
        </p:grpSpPr>
        <p:sp>
          <p:nvSpPr>
            <p:cNvPr id="12" name="Right Triangle 11">
              <a:extLst>
                <a:ext uri="{FF2B5EF4-FFF2-40B4-BE49-F238E27FC236}">
                  <a16:creationId xmlns:a16="http://schemas.microsoft.com/office/drawing/2014/main" id="{B7DC303C-947D-4A26-8D5D-EC437CA5A523}"/>
                </a:ext>
              </a:extLst>
            </p:cNvPr>
            <p:cNvSpPr/>
            <p:nvPr/>
          </p:nvSpPr>
          <p:spPr>
            <a:xfrm rot="2700000">
              <a:off x="322622" y="3713421"/>
              <a:ext cx="285790" cy="285750"/>
            </a:xfrm>
            <a:prstGeom prst="rtTriangle">
              <a:avLst/>
            </a:prstGeom>
            <a:solidFill>
              <a:srgbClr val="4B9B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21517" name="Rectangle 12"/>
            <p:cNvSpPr>
              <a:spLocks noChangeArrowheads="1"/>
            </p:cNvSpPr>
            <p:nvPr/>
          </p:nvSpPr>
          <p:spPr bwMode="auto">
            <a:xfrm>
              <a:off x="254379" y="3862037"/>
              <a:ext cx="4589470" cy="453112"/>
            </a:xfrm>
            <a:prstGeom prst="rect">
              <a:avLst/>
            </a:prstGeom>
            <a:solidFill>
              <a:srgbClr val="89C6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68000" tIns="108000" rIns="144000" bIns="108000"/>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r>
                <a:rPr lang="en-GB" altLang="en-US">
                  <a:solidFill>
                    <a:schemeClr val="bg1"/>
                  </a:solidFill>
                  <a:cs typeface="Arial" panose="020B0604020202020204" pitchFamily="34" charset="0"/>
                </a:rPr>
                <a:t>To reduce water-loss.</a:t>
              </a:r>
            </a:p>
          </p:txBody>
        </p:sp>
      </p:grpSp>
      <p:grpSp>
        <p:nvGrpSpPr>
          <p:cNvPr id="15" name="Group 14"/>
          <p:cNvGrpSpPr>
            <a:grpSpLocks/>
          </p:cNvGrpSpPr>
          <p:nvPr/>
        </p:nvGrpSpPr>
        <p:grpSpPr bwMode="auto">
          <a:xfrm>
            <a:off x="254000" y="5316538"/>
            <a:ext cx="8205788" cy="889000"/>
            <a:chOff x="254378" y="3713401"/>
            <a:chExt cx="8205409" cy="889180"/>
          </a:xfrm>
        </p:grpSpPr>
        <p:sp>
          <p:nvSpPr>
            <p:cNvPr id="16" name="Right Triangle 15">
              <a:extLst>
                <a:ext uri="{FF2B5EF4-FFF2-40B4-BE49-F238E27FC236}">
                  <a16:creationId xmlns:a16="http://schemas.microsoft.com/office/drawing/2014/main" id="{609D90CD-0804-412C-B99E-4F956402B4FB}"/>
                </a:ext>
              </a:extLst>
            </p:cNvPr>
            <p:cNvSpPr/>
            <p:nvPr/>
          </p:nvSpPr>
          <p:spPr>
            <a:xfrm rot="2700000">
              <a:off x="322602" y="3713437"/>
              <a:ext cx="285808" cy="285737"/>
            </a:xfrm>
            <a:prstGeom prst="rtTriangle">
              <a:avLst/>
            </a:prstGeom>
            <a:solidFill>
              <a:srgbClr val="4B9B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21515" name="Rectangle 16"/>
            <p:cNvSpPr>
              <a:spLocks noChangeArrowheads="1"/>
            </p:cNvSpPr>
            <p:nvPr/>
          </p:nvSpPr>
          <p:spPr bwMode="auto">
            <a:xfrm>
              <a:off x="254378" y="3862037"/>
              <a:ext cx="8205409" cy="740544"/>
            </a:xfrm>
            <a:prstGeom prst="rect">
              <a:avLst/>
            </a:prstGeom>
            <a:solidFill>
              <a:srgbClr val="89C6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68000" tIns="108000" rIns="144000" bIns="108000"/>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r>
                <a:rPr lang="en-GB" altLang="en-US">
                  <a:solidFill>
                    <a:schemeClr val="bg1"/>
                  </a:solidFill>
                  <a:cs typeface="Arial" panose="020B0604020202020204" pitchFamily="34" charset="0"/>
                </a:rPr>
                <a:t>The ground will be frozen for more than six months of the year.</a:t>
              </a:r>
            </a:p>
            <a:p>
              <a:r>
                <a:rPr lang="en-GB" altLang="en-US">
                  <a:solidFill>
                    <a:schemeClr val="bg1"/>
                  </a:solidFill>
                  <a:cs typeface="Arial" panose="020B0604020202020204" pitchFamily="34" charset="0"/>
                </a:rPr>
                <a:t>Tree species include fir, spruce and pine.</a:t>
              </a:r>
            </a:p>
          </p:txBody>
        </p:sp>
      </p:grpSp>
      <p:pic>
        <p:nvPicPr>
          <p:cNvPr id="9" name="Picture 3">
            <a:extLst>
              <a:ext uri="{FF2B5EF4-FFF2-40B4-BE49-F238E27FC236}">
                <a16:creationId xmlns:a16="http://schemas.microsoft.com/office/drawing/2014/main" id="{4776DCE6-B9B4-41DE-AF81-ECB0332DD676}"/>
              </a:ext>
            </a:extLst>
          </p:cNvPr>
          <p:cNvPicPr>
            <a:picLocks noChangeAspect="1"/>
          </p:cNvPicPr>
          <p:nvPr/>
        </p:nvPicPr>
        <p:blipFill rotWithShape="1">
          <a:blip r:embed="rId2"/>
          <a:srcRect l="28380" t="10083" r="13260" b="13131"/>
          <a:stretch/>
        </p:blipFill>
        <p:spPr bwMode="auto">
          <a:xfrm>
            <a:off x="4579938" y="1952625"/>
            <a:ext cx="3879850" cy="3262313"/>
          </a:xfrm>
          <a:prstGeom prst="rect">
            <a:avLst/>
          </a:prstGeom>
          <a:noFill/>
          <a:ln w="57150">
            <a:solidFill>
              <a:schemeClr val="bg1"/>
            </a:solidFill>
            <a:miter lim="800000"/>
            <a:headEnd/>
            <a:tailEnd/>
          </a:ln>
          <a:effectLst>
            <a:outerShdw blurRad="63500" sx="101000" sy="101000" algn="ctr" rotWithShape="0">
              <a:prstClr val="black">
                <a:alpha val="25000"/>
              </a:prstClr>
            </a:outerShdw>
          </a:effectLst>
          <a:extLst>
            <a:ext uri="{909E8E84-426E-40DD-AFC4-6F175D3DCCD1}">
              <a14:hiddenFill xmlns:a14="http://schemas.microsoft.com/office/drawing/2010/main">
                <a:solidFill>
                  <a:srgbClr val="FFFFFF"/>
                </a:solidFill>
              </a14:hiddenFill>
            </a:ext>
          </a:extLst>
        </p:spPr>
      </p:pic>
      <p:pic>
        <p:nvPicPr>
          <p:cNvPr id="21513"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3838" y="549275"/>
            <a:ext cx="7239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5">
                                            <p:txEl>
                                              <p:pRg st="1" end="1"/>
                                            </p:txEl>
                                          </p:spTgt>
                                        </p:tgtEl>
                                        <p:attrNameLst>
                                          <p:attrName>style.visibility</p:attrName>
                                        </p:attrNameLst>
                                      </p:cBhvr>
                                      <p:to>
                                        <p:strVal val="visible"/>
                                      </p:to>
                                    </p:set>
                                    <p:animEffect transition="in" filter="fade">
                                      <p:cBhvr>
                                        <p:cTn id="7" dur="500"/>
                                        <p:tgtEl>
                                          <p:spTgt spid="3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xEl>
                                              <p:pRg st="4" end="4"/>
                                            </p:txEl>
                                          </p:spTgt>
                                        </p:tgtEl>
                                        <p:attrNameLst>
                                          <p:attrName>style.visibility</p:attrName>
                                        </p:attrNameLst>
                                      </p:cBhvr>
                                      <p:to>
                                        <p:strVal val="visible"/>
                                      </p:to>
                                    </p:set>
                                    <p:animEffect transition="in" filter="fade">
                                      <p:cBhvr>
                                        <p:cTn id="17" dur="500"/>
                                        <p:tgtEl>
                                          <p:spTgt spid="3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xEl>
                                              <p:pRg st="7" end="7"/>
                                            </p:txEl>
                                          </p:spTgt>
                                        </p:tgtEl>
                                        <p:attrNameLst>
                                          <p:attrName>style.visibility</p:attrName>
                                        </p:attrNameLst>
                                      </p:cBhvr>
                                      <p:to>
                                        <p:strVal val="visible"/>
                                      </p:to>
                                    </p:set>
                                    <p:animEffect transition="in" filter="fade">
                                      <p:cBhvr>
                                        <p:cTn id="27" dur="500"/>
                                        <p:tgtEl>
                                          <p:spTgt spid="35">
                                            <p:txEl>
                                              <p:pRg st="7" end="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ChangeArrowheads="1"/>
          </p:cNvSpPr>
          <p:nvPr/>
        </p:nvSpPr>
        <p:spPr bwMode="auto">
          <a:xfrm>
            <a:off x="684213" y="544513"/>
            <a:ext cx="7775575"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3600">
                <a:solidFill>
                  <a:srgbClr val="89C6BF"/>
                </a:solidFill>
                <a:latin typeface="Twinkl SemiBold" pitchFamily="2" charset="0"/>
                <a:cs typeface="Clear Sans Light" pitchFamily="34" charset="0"/>
              </a:rPr>
              <a:t>Asia’s Biomes – </a:t>
            </a:r>
            <a:br>
              <a:rPr lang="en-GB" altLang="en-US" sz="3600">
                <a:solidFill>
                  <a:srgbClr val="89C6BF"/>
                </a:solidFill>
                <a:latin typeface="Twinkl SemiBold" pitchFamily="2" charset="0"/>
                <a:cs typeface="Clear Sans Light" pitchFamily="34" charset="0"/>
              </a:rPr>
            </a:br>
            <a:r>
              <a:rPr lang="en-GB" altLang="en-US" sz="3600">
                <a:solidFill>
                  <a:srgbClr val="89C6BF"/>
                </a:solidFill>
                <a:latin typeface="Twinkl SemiBold" pitchFamily="2" charset="0"/>
                <a:cs typeface="Clear Sans Light" pitchFamily="34" charset="0"/>
              </a:rPr>
              <a:t>4. Tropical Rainforests</a:t>
            </a:r>
          </a:p>
        </p:txBody>
      </p:sp>
      <p:sp>
        <p:nvSpPr>
          <p:cNvPr id="25" name="Right Triangle 24">
            <a:extLst>
              <a:ext uri="{FF2B5EF4-FFF2-40B4-BE49-F238E27FC236}">
                <a16:creationId xmlns:a16="http://schemas.microsoft.com/office/drawing/2014/main" id="{15EB269C-1718-44E5-94E8-3FA6E3EC8BA7}"/>
              </a:ext>
            </a:extLst>
          </p:cNvPr>
          <p:cNvSpPr/>
          <p:nvPr/>
        </p:nvSpPr>
        <p:spPr>
          <a:xfrm rot="2700000">
            <a:off x="323057" y="1186656"/>
            <a:ext cx="285750" cy="287337"/>
          </a:xfrm>
          <a:prstGeom prst="rtTriangle">
            <a:avLst/>
          </a:prstGeom>
          <a:solidFill>
            <a:srgbClr val="8147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22532" name="Rectangle 34"/>
          <p:cNvSpPr>
            <a:spLocks noChangeArrowheads="1"/>
          </p:cNvSpPr>
          <p:nvPr/>
        </p:nvSpPr>
        <p:spPr bwMode="auto">
          <a:xfrm>
            <a:off x="668338" y="1952625"/>
            <a:ext cx="3611562" cy="413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108000" rIns="144000" bIns="108000"/>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r>
              <a:rPr lang="en-GB" altLang="en-US">
                <a:cs typeface="Arial" panose="020B0604020202020204" pitchFamily="34" charset="0"/>
              </a:rPr>
              <a:t>Tropical rainforests are found in south-east Asia. They are warm and wet. Tropical rainforests contain thousands of species of plants, animals, insects and birds. They have five distinct layers of vegetation.</a:t>
            </a:r>
          </a:p>
        </p:txBody>
      </p:sp>
      <p:pic>
        <p:nvPicPr>
          <p:cNvPr id="9" name="Picture 3">
            <a:extLst>
              <a:ext uri="{FF2B5EF4-FFF2-40B4-BE49-F238E27FC236}">
                <a16:creationId xmlns:a16="http://schemas.microsoft.com/office/drawing/2014/main" id="{87481013-4BE7-47C3-B2C9-0AA0B1757EDB}"/>
              </a:ext>
            </a:extLst>
          </p:cNvPr>
          <p:cNvPicPr>
            <a:picLocks noChangeAspect="1"/>
          </p:cNvPicPr>
          <p:nvPr/>
        </p:nvPicPr>
        <p:blipFill rotWithShape="1">
          <a:blip r:embed="rId2"/>
          <a:srcRect l="29127"/>
          <a:stretch/>
        </p:blipFill>
        <p:spPr bwMode="auto">
          <a:xfrm>
            <a:off x="4572000" y="2120900"/>
            <a:ext cx="3887788" cy="4052888"/>
          </a:xfrm>
          <a:prstGeom prst="rect">
            <a:avLst/>
          </a:prstGeom>
          <a:noFill/>
          <a:ln w="57150">
            <a:solidFill>
              <a:schemeClr val="bg1"/>
            </a:solidFill>
            <a:miter lim="800000"/>
            <a:headEnd/>
            <a:tailEnd/>
          </a:ln>
          <a:effectLst>
            <a:outerShdw blurRad="63500" sx="101000" sy="101000" algn="ctr" rotWithShape="0">
              <a:prstClr val="black">
                <a:alpha val="25000"/>
              </a:prst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2025" y="4191000"/>
            <a:ext cx="274320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TextBox 21"/>
          <p:cNvSpPr txBox="1">
            <a:spLocks noChangeArrowheads="1"/>
          </p:cNvSpPr>
          <p:nvPr/>
        </p:nvSpPr>
        <p:spPr bwMode="auto">
          <a:xfrm>
            <a:off x="4352925" y="6016625"/>
            <a:ext cx="432276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500">
                <a:solidFill>
                  <a:schemeClr val="bg1"/>
                </a:solidFill>
                <a:latin typeface="Arial" panose="020B0604020202020204" pitchFamily="34" charset="0"/>
                <a:cs typeface="Arial" panose="020B0604020202020204" pitchFamily="34" charset="0"/>
              </a:rPr>
              <a:t>Photos courtesy of Gido (@flickr.com) - granted under creative commons licence – attribution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ChangeArrowheads="1"/>
          </p:cNvSpPr>
          <p:nvPr/>
        </p:nvSpPr>
        <p:spPr bwMode="auto">
          <a:xfrm>
            <a:off x="684213" y="544513"/>
            <a:ext cx="7775575"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3600">
                <a:solidFill>
                  <a:srgbClr val="89C6BF"/>
                </a:solidFill>
                <a:latin typeface="Twinkl SemiBold" pitchFamily="2" charset="0"/>
                <a:cs typeface="Clear Sans Light" pitchFamily="34" charset="0"/>
              </a:rPr>
              <a:t>Asia’s Biomes – </a:t>
            </a:r>
            <a:br>
              <a:rPr lang="en-GB" altLang="en-US" sz="3600">
                <a:solidFill>
                  <a:srgbClr val="89C6BF"/>
                </a:solidFill>
                <a:latin typeface="Twinkl SemiBold" pitchFamily="2" charset="0"/>
                <a:cs typeface="Clear Sans Light" pitchFamily="34" charset="0"/>
              </a:rPr>
            </a:br>
            <a:r>
              <a:rPr lang="en-GB" altLang="en-US" sz="3600">
                <a:solidFill>
                  <a:srgbClr val="89C6BF"/>
                </a:solidFill>
                <a:latin typeface="Twinkl SemiBold" pitchFamily="2" charset="0"/>
                <a:cs typeface="Clear Sans Light" pitchFamily="34" charset="0"/>
              </a:rPr>
              <a:t>5.  Tundra</a:t>
            </a:r>
          </a:p>
        </p:txBody>
      </p:sp>
      <p:sp>
        <p:nvSpPr>
          <p:cNvPr id="25" name="Right Triangle 24">
            <a:extLst>
              <a:ext uri="{FF2B5EF4-FFF2-40B4-BE49-F238E27FC236}">
                <a16:creationId xmlns:a16="http://schemas.microsoft.com/office/drawing/2014/main" id="{47011C56-034F-4F6E-9855-CF13457B2380}"/>
              </a:ext>
            </a:extLst>
          </p:cNvPr>
          <p:cNvSpPr/>
          <p:nvPr/>
        </p:nvSpPr>
        <p:spPr>
          <a:xfrm rot="2700000">
            <a:off x="323057" y="1186656"/>
            <a:ext cx="285750" cy="287337"/>
          </a:xfrm>
          <a:prstGeom prst="rtTriangle">
            <a:avLst/>
          </a:prstGeom>
          <a:solidFill>
            <a:srgbClr val="8147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23556" name="Rectangle 34"/>
          <p:cNvSpPr>
            <a:spLocks noChangeArrowheads="1"/>
          </p:cNvSpPr>
          <p:nvPr/>
        </p:nvSpPr>
        <p:spPr bwMode="auto">
          <a:xfrm>
            <a:off x="668338" y="1952625"/>
            <a:ext cx="3611562" cy="413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108000" rIns="144000" bIns="108000"/>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r>
              <a:rPr lang="en-GB" altLang="en-US">
                <a:cs typeface="Arial" panose="020B0604020202020204" pitchFamily="34" charset="0"/>
              </a:rPr>
              <a:t>Tundra is found in northern Russia. Temperatures are very low and most of the ground is permanently frozen (permafrost).  Surface water cannot drain away so land can be marshy.  Precipitation is low and normally falls as snow. Plants are rarely taller than 30 centimetres and consist of moss, lichen and grasses.</a:t>
            </a:r>
          </a:p>
        </p:txBody>
      </p:sp>
      <p:pic>
        <p:nvPicPr>
          <p:cNvPr id="9" name="Picture 3">
            <a:extLst>
              <a:ext uri="{FF2B5EF4-FFF2-40B4-BE49-F238E27FC236}">
                <a16:creationId xmlns:a16="http://schemas.microsoft.com/office/drawing/2014/main" id="{4E84D7FC-7B0E-4A0C-9F53-07EE577323C8}"/>
              </a:ext>
            </a:extLst>
          </p:cNvPr>
          <p:cNvPicPr>
            <a:picLocks noChangeAspect="1"/>
          </p:cNvPicPr>
          <p:nvPr/>
        </p:nvPicPr>
        <p:blipFill rotWithShape="1">
          <a:blip r:embed="rId2"/>
          <a:srcRect l="298" t="7141" r="38978" b="7467"/>
          <a:stretch/>
        </p:blipFill>
        <p:spPr bwMode="auto">
          <a:xfrm>
            <a:off x="4572000" y="2090738"/>
            <a:ext cx="3887788" cy="4100512"/>
          </a:xfrm>
          <a:prstGeom prst="rect">
            <a:avLst/>
          </a:prstGeom>
          <a:noFill/>
          <a:ln w="57150">
            <a:solidFill>
              <a:schemeClr val="bg1"/>
            </a:solidFill>
            <a:miter lim="800000"/>
            <a:headEnd/>
            <a:tailEnd/>
          </a:ln>
          <a:effectLst>
            <a:outerShdw blurRad="63500" sx="101000" sy="101000" algn="ctr" rotWithShape="0">
              <a:prstClr val="black">
                <a:alpha val="25000"/>
              </a:prstClr>
            </a:outerShdw>
          </a:effectLst>
          <a:extLst>
            <a:ext uri="{909E8E84-426E-40DD-AFC4-6F175D3DCCD1}">
              <a14:hiddenFill xmlns:a14="http://schemas.microsoft.com/office/drawing/2010/main">
                <a:solidFill>
                  <a:srgbClr val="FFFFFF"/>
                </a:solidFill>
              </a14:hiddenFill>
            </a:ext>
          </a:extLst>
        </p:spPr>
      </p:pic>
      <p:sp>
        <p:nvSpPr>
          <p:cNvPr id="23558" name="TextBox 21"/>
          <p:cNvSpPr txBox="1">
            <a:spLocks noChangeArrowheads="1"/>
          </p:cNvSpPr>
          <p:nvPr/>
        </p:nvSpPr>
        <p:spPr bwMode="auto">
          <a:xfrm>
            <a:off x="4352925" y="6048375"/>
            <a:ext cx="432276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500">
                <a:solidFill>
                  <a:schemeClr val="bg1"/>
                </a:solidFill>
                <a:latin typeface="Arial" panose="020B0604020202020204" pitchFamily="34" charset="0"/>
                <a:cs typeface="Arial" panose="020B0604020202020204" pitchFamily="34" charset="0"/>
              </a:rPr>
              <a:t>Photos courtesy of Andrea Pokrzywinski (@flickr.com) - granted under creative commons licence – attribution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ChangeArrowheads="1"/>
          </p:cNvSpPr>
          <p:nvPr/>
        </p:nvSpPr>
        <p:spPr bwMode="auto">
          <a:xfrm>
            <a:off x="684213" y="544513"/>
            <a:ext cx="7775575"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3600">
                <a:solidFill>
                  <a:srgbClr val="89C6BF"/>
                </a:solidFill>
                <a:latin typeface="Twinkl SemiBold" pitchFamily="2" charset="0"/>
                <a:cs typeface="Clear Sans Light" pitchFamily="34" charset="0"/>
              </a:rPr>
              <a:t>Asia’s Biomes – </a:t>
            </a:r>
            <a:br>
              <a:rPr lang="en-GB" altLang="en-US" sz="3600">
                <a:solidFill>
                  <a:srgbClr val="89C6BF"/>
                </a:solidFill>
                <a:latin typeface="Twinkl SemiBold" pitchFamily="2" charset="0"/>
                <a:cs typeface="Clear Sans Light" pitchFamily="34" charset="0"/>
              </a:rPr>
            </a:br>
            <a:r>
              <a:rPr lang="en-GB" altLang="en-US" sz="3600">
                <a:solidFill>
                  <a:srgbClr val="89C6BF"/>
                </a:solidFill>
                <a:latin typeface="Twinkl SemiBold" pitchFamily="2" charset="0"/>
                <a:cs typeface="Clear Sans Light" pitchFamily="34" charset="0"/>
              </a:rPr>
              <a:t>6.  Mountains</a:t>
            </a:r>
          </a:p>
        </p:txBody>
      </p:sp>
      <p:sp>
        <p:nvSpPr>
          <p:cNvPr id="25" name="Right Triangle 24">
            <a:extLst>
              <a:ext uri="{FF2B5EF4-FFF2-40B4-BE49-F238E27FC236}">
                <a16:creationId xmlns:a16="http://schemas.microsoft.com/office/drawing/2014/main" id="{57F4DFA7-891C-422D-83E2-CF2396F115E4}"/>
              </a:ext>
            </a:extLst>
          </p:cNvPr>
          <p:cNvSpPr/>
          <p:nvPr/>
        </p:nvSpPr>
        <p:spPr>
          <a:xfrm rot="2700000">
            <a:off x="323057" y="1186656"/>
            <a:ext cx="285750" cy="287337"/>
          </a:xfrm>
          <a:prstGeom prst="rtTriangle">
            <a:avLst/>
          </a:prstGeom>
          <a:solidFill>
            <a:srgbClr val="8147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24580" name="Rectangle 34"/>
          <p:cNvSpPr>
            <a:spLocks noChangeArrowheads="1"/>
          </p:cNvSpPr>
          <p:nvPr/>
        </p:nvSpPr>
        <p:spPr bwMode="auto">
          <a:xfrm>
            <a:off x="668338" y="1843088"/>
            <a:ext cx="3611562"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108000" rIns="144000" bIns="108000"/>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r>
              <a:rPr lang="en-GB" altLang="en-US">
                <a:cs typeface="Arial" panose="020B0604020202020204" pitchFamily="34" charset="0"/>
              </a:rPr>
              <a:t>The largest mountain range is Asia is the Himalayas.  They began forming when the Indian subcontinent collided with the Eurasian continent about 50 million to 55 million years ago.  The Himalayas are still growing about 5 centimetres every year.</a:t>
            </a:r>
          </a:p>
          <a:p>
            <a:endParaRPr lang="en-GB" altLang="en-US">
              <a:cs typeface="Arial" panose="020B0604020202020204" pitchFamily="34" charset="0"/>
            </a:endParaRPr>
          </a:p>
          <a:p>
            <a:endParaRPr lang="en-GB" altLang="en-US">
              <a:cs typeface="Arial" panose="020B0604020202020204" pitchFamily="34" charset="0"/>
            </a:endParaRPr>
          </a:p>
          <a:p>
            <a:r>
              <a:rPr lang="en-GB" altLang="en-US">
                <a:cs typeface="Arial" panose="020B0604020202020204" pitchFamily="34" charset="0"/>
              </a:rPr>
              <a:t>Asia is home to many plateaus.  The Tibetan Plateau is the</a:t>
            </a:r>
          </a:p>
        </p:txBody>
      </p:sp>
      <p:pic>
        <p:nvPicPr>
          <p:cNvPr id="9" name="Picture 3">
            <a:extLst>
              <a:ext uri="{FF2B5EF4-FFF2-40B4-BE49-F238E27FC236}">
                <a16:creationId xmlns:a16="http://schemas.microsoft.com/office/drawing/2014/main" id="{1B8F473F-54CC-4D4E-B4CB-8AEB115B3991}"/>
              </a:ext>
            </a:extLst>
          </p:cNvPr>
          <p:cNvPicPr>
            <a:picLocks noChangeAspect="1"/>
          </p:cNvPicPr>
          <p:nvPr/>
        </p:nvPicPr>
        <p:blipFill rotWithShape="1">
          <a:blip r:embed="rId2"/>
          <a:srcRect l="8385" r="15790" b="17499"/>
          <a:stretch/>
        </p:blipFill>
        <p:spPr bwMode="auto">
          <a:xfrm>
            <a:off x="4572000" y="2019300"/>
            <a:ext cx="3887788" cy="2819400"/>
          </a:xfrm>
          <a:prstGeom prst="rect">
            <a:avLst/>
          </a:prstGeom>
          <a:noFill/>
          <a:ln w="57150">
            <a:solidFill>
              <a:schemeClr val="bg1"/>
            </a:solidFill>
            <a:miter lim="800000"/>
            <a:headEnd/>
            <a:tailEnd/>
          </a:ln>
          <a:effectLst>
            <a:outerShdw blurRad="63500" sx="101000" sy="101000" algn="ctr" rotWithShape="0">
              <a:prstClr val="black">
                <a:alpha val="25000"/>
              </a:prstClr>
            </a:outerShdw>
          </a:effectLst>
          <a:extLst>
            <a:ext uri="{909E8E84-426E-40DD-AFC4-6F175D3DCCD1}">
              <a14:hiddenFill xmlns:a14="http://schemas.microsoft.com/office/drawing/2010/main">
                <a:solidFill>
                  <a:srgbClr val="FFFFFF"/>
                </a:solidFill>
              </a14:hiddenFill>
            </a:ext>
          </a:extLst>
        </p:spPr>
      </p:pic>
      <p:sp>
        <p:nvSpPr>
          <p:cNvPr id="24582" name="Rectangle 1"/>
          <p:cNvSpPr>
            <a:spLocks noChangeArrowheads="1"/>
          </p:cNvSpPr>
          <p:nvPr/>
        </p:nvSpPr>
        <p:spPr bwMode="auto">
          <a:xfrm>
            <a:off x="712788" y="5186363"/>
            <a:ext cx="77755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r>
              <a:rPr lang="en-GB" altLang="en-US">
                <a:cs typeface="Arial" panose="020B0604020202020204" pitchFamily="34" charset="0"/>
              </a:rPr>
              <a:t>largest and highest area and is often called the “Rooftop of the World”.  It has many important glaciers and about 2 billion people depend on the rivers fed by the plateau’s glaciers. </a:t>
            </a:r>
          </a:p>
        </p:txBody>
      </p:sp>
      <p:sp>
        <p:nvSpPr>
          <p:cNvPr id="24583" name="TextBox 21"/>
          <p:cNvSpPr txBox="1">
            <a:spLocks noChangeArrowheads="1"/>
          </p:cNvSpPr>
          <p:nvPr/>
        </p:nvSpPr>
        <p:spPr bwMode="auto">
          <a:xfrm>
            <a:off x="4352925" y="4689475"/>
            <a:ext cx="432276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500">
                <a:solidFill>
                  <a:schemeClr val="bg1"/>
                </a:solidFill>
                <a:latin typeface="Arial" panose="020B0604020202020204" pitchFamily="34" charset="0"/>
                <a:cs typeface="Arial" panose="020B0604020202020204" pitchFamily="34" charset="0"/>
              </a:rPr>
              <a:t>Photos courtesy of Ivan Komarov (@flickr.com) - granted under creative commons licence – attribution</a:t>
            </a:r>
          </a:p>
        </p:txBody>
      </p:sp>
      <p:grpSp>
        <p:nvGrpSpPr>
          <p:cNvPr id="3" name="Group 2"/>
          <p:cNvGrpSpPr>
            <a:grpSpLocks/>
          </p:cNvGrpSpPr>
          <p:nvPr/>
        </p:nvGrpSpPr>
        <p:grpSpPr bwMode="auto">
          <a:xfrm>
            <a:off x="4718050" y="3487738"/>
            <a:ext cx="4160838" cy="1619250"/>
            <a:chOff x="4718757" y="3488353"/>
            <a:chExt cx="4160569" cy="1618414"/>
          </a:xfrm>
        </p:grpSpPr>
        <p:sp>
          <p:nvSpPr>
            <p:cNvPr id="7" name="Right Triangle 6">
              <a:extLst>
                <a:ext uri="{FF2B5EF4-FFF2-40B4-BE49-F238E27FC236}">
                  <a16:creationId xmlns:a16="http://schemas.microsoft.com/office/drawing/2014/main" id="{449FC462-3F67-401A-8E2B-244D3448207C}"/>
                </a:ext>
              </a:extLst>
            </p:cNvPr>
            <p:cNvSpPr/>
            <p:nvPr/>
          </p:nvSpPr>
          <p:spPr>
            <a:xfrm rot="18900000" flipH="1">
              <a:off x="8533338" y="3488288"/>
              <a:ext cx="287189" cy="287318"/>
            </a:xfrm>
            <a:prstGeom prst="rtTriangle">
              <a:avLst/>
            </a:prstGeom>
            <a:solidFill>
              <a:srgbClr val="004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24586" name="Rectangle 9"/>
            <p:cNvSpPr>
              <a:spLocks noChangeArrowheads="1"/>
            </p:cNvSpPr>
            <p:nvPr/>
          </p:nvSpPr>
          <p:spPr bwMode="auto">
            <a:xfrm>
              <a:off x="4718757" y="3636989"/>
              <a:ext cx="4160569" cy="1469778"/>
            </a:xfrm>
            <a:prstGeom prst="rect">
              <a:avLst/>
            </a:prstGeom>
            <a:solidFill>
              <a:srgbClr val="00689E"/>
            </a:solidFill>
            <a:ln>
              <a:noFill/>
            </a:ln>
            <a:extLst>
              <a:ext uri="{91240B29-F687-4F45-9708-019B960494DF}">
                <a14:hiddenLine xmlns:a14="http://schemas.microsoft.com/office/drawing/2010/main" w="9525">
                  <a:solidFill>
                    <a:srgbClr val="000000"/>
                  </a:solidFill>
                  <a:miter lim="800000"/>
                  <a:headEnd/>
                  <a:tailEnd/>
                </a14:hiddenLine>
              </a:ext>
            </a:extLst>
          </p:spPr>
          <p:txBody>
            <a:bodyPr rIns="756000"/>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r>
                <a:rPr lang="en-GB" altLang="en-US">
                  <a:solidFill>
                    <a:srgbClr val="FFFFFF"/>
                  </a:solidFill>
                  <a:latin typeface="Twinkl SemiBold" pitchFamily="2" charset="0"/>
                  <a:cs typeface="Arial" panose="020B0604020202020204" pitchFamily="34" charset="0"/>
                </a:rPr>
                <a:t>Dictionary</a:t>
              </a:r>
            </a:p>
            <a:p>
              <a:r>
                <a:rPr lang="en-GB" altLang="en-US">
                  <a:solidFill>
                    <a:srgbClr val="FFFFFF"/>
                  </a:solidFill>
                  <a:cs typeface="Arial" panose="020B0604020202020204" pitchFamily="34" charset="0"/>
                </a:rPr>
                <a:t>A plateau is an area of relatively high land.  However, the land at the top of a plateau is flatter, not mountainous.</a:t>
              </a:r>
            </a:p>
          </p:txBody>
        </p:sp>
        <p:pic>
          <p:nvPicPr>
            <p:cNvPr id="24587"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1587" y="4237630"/>
              <a:ext cx="800301" cy="70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ChangeArrowheads="1"/>
          </p:cNvSpPr>
          <p:nvPr/>
        </p:nvSpPr>
        <p:spPr bwMode="auto">
          <a:xfrm>
            <a:off x="684213" y="544513"/>
            <a:ext cx="7775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3600">
                <a:solidFill>
                  <a:srgbClr val="89C6BF"/>
                </a:solidFill>
                <a:latin typeface="Twinkl SemiBold" pitchFamily="2" charset="0"/>
                <a:cs typeface="Clear Sans Light" pitchFamily="34" charset="0"/>
              </a:rPr>
              <a:t>Where is Asia?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0375" y="2519363"/>
            <a:ext cx="5683250"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765568">
            <a:off x="4829969" y="2463007"/>
            <a:ext cx="4070350" cy="36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Triangle 8">
            <a:extLst>
              <a:ext uri="{FF2B5EF4-FFF2-40B4-BE49-F238E27FC236}">
                <a16:creationId xmlns:a16="http://schemas.microsoft.com/office/drawing/2014/main" id="{9489C8BE-ADC6-4DC8-9C7B-7D733D735C07}"/>
              </a:ext>
            </a:extLst>
          </p:cNvPr>
          <p:cNvSpPr/>
          <p:nvPr/>
        </p:nvSpPr>
        <p:spPr>
          <a:xfrm rot="2700000">
            <a:off x="322263" y="1300163"/>
            <a:ext cx="287337" cy="287337"/>
          </a:xfrm>
          <a:prstGeom prst="rtTriangle">
            <a:avLst/>
          </a:prstGeom>
          <a:solidFill>
            <a:srgbClr val="4B9B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7174" name="Rectangle 9"/>
          <p:cNvSpPr>
            <a:spLocks noChangeArrowheads="1"/>
          </p:cNvSpPr>
          <p:nvPr/>
        </p:nvSpPr>
        <p:spPr bwMode="auto">
          <a:xfrm>
            <a:off x="254000" y="1449388"/>
            <a:ext cx="5289550" cy="779462"/>
          </a:xfrm>
          <a:prstGeom prst="rect">
            <a:avLst/>
          </a:prstGeom>
          <a:solidFill>
            <a:srgbClr val="89C6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68000" tIns="108000" rIns="144000" bIns="108000"/>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r>
              <a:rPr lang="en-GB" altLang="en-US">
                <a:solidFill>
                  <a:schemeClr val="bg1"/>
                </a:solidFill>
                <a:cs typeface="Arial" panose="020B0604020202020204" pitchFamily="34" charset="0"/>
              </a:rPr>
              <a:t>Asia is the largest of the world’s continents, covering about 30% of the Earth’s land area.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ChangeArrowheads="1"/>
          </p:cNvSpPr>
          <p:nvPr/>
        </p:nvSpPr>
        <p:spPr bwMode="auto">
          <a:xfrm>
            <a:off x="684213" y="544513"/>
            <a:ext cx="7775575"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3600">
                <a:solidFill>
                  <a:srgbClr val="89C6BF"/>
                </a:solidFill>
                <a:latin typeface="Twinkl SemiBold" pitchFamily="2" charset="0"/>
                <a:cs typeface="Clear Sans Light" pitchFamily="34" charset="0"/>
              </a:rPr>
              <a:t>Asia’s Biomes – </a:t>
            </a:r>
            <a:br>
              <a:rPr lang="en-GB" altLang="en-US" sz="3600">
                <a:solidFill>
                  <a:srgbClr val="89C6BF"/>
                </a:solidFill>
                <a:latin typeface="Twinkl SemiBold" pitchFamily="2" charset="0"/>
                <a:cs typeface="Clear Sans Light" pitchFamily="34" charset="0"/>
              </a:rPr>
            </a:br>
            <a:r>
              <a:rPr lang="en-GB" altLang="en-US" sz="3600">
                <a:solidFill>
                  <a:srgbClr val="89C6BF"/>
                </a:solidFill>
                <a:latin typeface="Twinkl SemiBold" pitchFamily="2" charset="0"/>
                <a:cs typeface="Clear Sans Light" pitchFamily="34" charset="0"/>
              </a:rPr>
              <a:t>Individual Task</a:t>
            </a:r>
          </a:p>
        </p:txBody>
      </p:sp>
      <p:sp>
        <p:nvSpPr>
          <p:cNvPr id="25" name="Right Triangle 24">
            <a:extLst>
              <a:ext uri="{FF2B5EF4-FFF2-40B4-BE49-F238E27FC236}">
                <a16:creationId xmlns:a16="http://schemas.microsoft.com/office/drawing/2014/main" id="{B546F814-140F-43A0-B142-2F8A83BC8765}"/>
              </a:ext>
            </a:extLst>
          </p:cNvPr>
          <p:cNvSpPr/>
          <p:nvPr/>
        </p:nvSpPr>
        <p:spPr>
          <a:xfrm rot="2700000">
            <a:off x="323057" y="1186656"/>
            <a:ext cx="285750" cy="287337"/>
          </a:xfrm>
          <a:prstGeom prst="rtTriangle">
            <a:avLst/>
          </a:prstGeom>
          <a:solidFill>
            <a:srgbClr val="8147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pic>
        <p:nvPicPr>
          <p:cNvPr id="10" name="Picture 3">
            <a:extLst>
              <a:ext uri="{FF2B5EF4-FFF2-40B4-BE49-F238E27FC236}">
                <a16:creationId xmlns:a16="http://schemas.microsoft.com/office/drawing/2014/main" id="{573CB19F-BC30-4096-932C-97B475668605}"/>
              </a:ext>
            </a:extLst>
          </p:cNvPr>
          <p:cNvPicPr>
            <a:picLocks noChangeAspect="1"/>
          </p:cNvPicPr>
          <p:nvPr/>
        </p:nvPicPr>
        <p:blipFill rotWithShape="1">
          <a:blip r:embed="rId2"/>
          <a:srcRect l="298" t="4302" r="38978" b="7467"/>
          <a:stretch/>
        </p:blipFill>
        <p:spPr bwMode="auto">
          <a:xfrm>
            <a:off x="3430588" y="4251325"/>
            <a:ext cx="1017587" cy="1109663"/>
          </a:xfrm>
          <a:prstGeom prst="rect">
            <a:avLst/>
          </a:prstGeom>
          <a:noFill/>
          <a:ln w="57150">
            <a:solidFill>
              <a:schemeClr val="bg1"/>
            </a:solidFill>
            <a:miter lim="800000"/>
            <a:headEnd/>
            <a:tailEnd/>
          </a:ln>
          <a:effectLst>
            <a:outerShdw blurRad="63500" sx="101000" sy="101000" algn="ctr" rotWithShape="0">
              <a:prstClr val="black">
                <a:alpha val="25000"/>
              </a:prstClr>
            </a:outerShdw>
          </a:effectLst>
          <a:extLst>
            <a:ext uri="{909E8E84-426E-40DD-AFC4-6F175D3DCCD1}">
              <a14:hiddenFill xmlns:a14="http://schemas.microsoft.com/office/drawing/2010/main">
                <a:solidFill>
                  <a:srgbClr val="FFFFFF"/>
                </a:solidFill>
              </a14:hiddenFill>
            </a:ext>
          </a:extLst>
        </p:spPr>
      </p:pic>
      <p:pic>
        <p:nvPicPr>
          <p:cNvPr id="11" name="Picture 3">
            <a:extLst>
              <a:ext uri="{FF2B5EF4-FFF2-40B4-BE49-F238E27FC236}">
                <a16:creationId xmlns:a16="http://schemas.microsoft.com/office/drawing/2014/main" id="{A4D731AF-2A62-4359-9D27-EF0DA910A803}"/>
              </a:ext>
            </a:extLst>
          </p:cNvPr>
          <p:cNvPicPr>
            <a:picLocks noChangeAspect="1"/>
          </p:cNvPicPr>
          <p:nvPr/>
        </p:nvPicPr>
        <p:blipFill rotWithShape="1">
          <a:blip r:embed="rId3"/>
          <a:srcRect l="27761" t="789" r="4691" b="-1"/>
          <a:stretch/>
        </p:blipFill>
        <p:spPr bwMode="auto">
          <a:xfrm>
            <a:off x="2159000" y="4251325"/>
            <a:ext cx="1017588" cy="1103313"/>
          </a:xfrm>
          <a:prstGeom prst="rect">
            <a:avLst/>
          </a:prstGeom>
          <a:noFill/>
          <a:ln w="57150">
            <a:solidFill>
              <a:schemeClr val="bg1"/>
            </a:solidFill>
            <a:miter lim="800000"/>
            <a:headEnd/>
            <a:tailEnd/>
          </a:ln>
          <a:effectLst>
            <a:outerShdw blurRad="63500" sx="101000" sy="101000" algn="ctr" rotWithShape="0">
              <a:prstClr val="black">
                <a:alpha val="25000"/>
              </a:prstClr>
            </a:outerShdw>
          </a:effectLst>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6890B121-D4D8-40DC-AD77-6DDA4B3DFE69}"/>
              </a:ext>
            </a:extLst>
          </p:cNvPr>
          <p:cNvPicPr>
            <a:picLocks noChangeAspect="1"/>
          </p:cNvPicPr>
          <p:nvPr/>
        </p:nvPicPr>
        <p:blipFill rotWithShape="1">
          <a:blip r:embed="rId4"/>
          <a:srcRect l="35651" t="3568" r="5245"/>
          <a:stretch/>
        </p:blipFill>
        <p:spPr bwMode="auto">
          <a:xfrm>
            <a:off x="887413" y="4251325"/>
            <a:ext cx="1019175" cy="1103313"/>
          </a:xfrm>
          <a:prstGeom prst="rect">
            <a:avLst/>
          </a:prstGeom>
          <a:noFill/>
          <a:ln w="57150">
            <a:solidFill>
              <a:schemeClr val="bg1"/>
            </a:solidFill>
            <a:miter lim="800000"/>
            <a:headEnd/>
            <a:tailEnd/>
          </a:ln>
          <a:effectLst>
            <a:outerShdw blurRad="63500" sx="101000" sy="101000" algn="ctr" rotWithShape="0">
              <a:prstClr val="black">
                <a:alpha val="25000"/>
              </a:prstClr>
            </a:outerShdw>
          </a:effectLst>
          <a:extLst>
            <a:ext uri="{909E8E84-426E-40DD-AFC4-6F175D3DCCD1}">
              <a14:hiddenFill xmlns:a14="http://schemas.microsoft.com/office/drawing/2010/main">
                <a:solidFill>
                  <a:srgbClr val="FFFFFF"/>
                </a:solidFill>
              </a14:hiddenFill>
            </a:ext>
          </a:extLst>
        </p:spPr>
      </p:pic>
      <p:pic>
        <p:nvPicPr>
          <p:cNvPr id="14" name="Picture 3">
            <a:extLst>
              <a:ext uri="{FF2B5EF4-FFF2-40B4-BE49-F238E27FC236}">
                <a16:creationId xmlns:a16="http://schemas.microsoft.com/office/drawing/2014/main" id="{43F4F2A7-C2F0-4E46-AF24-EF26A1F06848}"/>
              </a:ext>
            </a:extLst>
          </p:cNvPr>
          <p:cNvPicPr>
            <a:picLocks noChangeAspect="1"/>
          </p:cNvPicPr>
          <p:nvPr/>
        </p:nvPicPr>
        <p:blipFill rotWithShape="1">
          <a:blip r:embed="rId5"/>
          <a:srcRect l="1516" t="466" r="45248" b="12520"/>
          <a:stretch/>
        </p:blipFill>
        <p:spPr bwMode="auto">
          <a:xfrm>
            <a:off x="5981700" y="4248150"/>
            <a:ext cx="1022350" cy="1109663"/>
          </a:xfrm>
          <a:prstGeom prst="rect">
            <a:avLst/>
          </a:prstGeom>
          <a:noFill/>
          <a:ln w="57150">
            <a:solidFill>
              <a:schemeClr val="bg1"/>
            </a:solidFill>
            <a:miter lim="800000"/>
            <a:headEnd/>
            <a:tailEnd/>
          </a:ln>
          <a:effectLst>
            <a:outerShdw blurRad="63500" sx="101000" sy="101000" algn="ctr" rotWithShape="0">
              <a:prstClr val="black">
                <a:alpha val="25000"/>
              </a:prstClr>
            </a:outerShdw>
          </a:effectLst>
          <a:extLst>
            <a:ext uri="{909E8E84-426E-40DD-AFC4-6F175D3DCCD1}">
              <a14:hiddenFill xmlns:a14="http://schemas.microsoft.com/office/drawing/2010/main">
                <a:solidFill>
                  <a:srgbClr val="FFFFFF"/>
                </a:solidFill>
              </a14:hiddenFill>
            </a:ext>
          </a:extLst>
        </p:spPr>
      </p:pic>
      <p:pic>
        <p:nvPicPr>
          <p:cNvPr id="19" name="Picture 3">
            <a:extLst>
              <a:ext uri="{FF2B5EF4-FFF2-40B4-BE49-F238E27FC236}">
                <a16:creationId xmlns:a16="http://schemas.microsoft.com/office/drawing/2014/main" id="{8F7F73DE-2946-4546-8AE6-D5220E6D546E}"/>
              </a:ext>
            </a:extLst>
          </p:cNvPr>
          <p:cNvPicPr>
            <a:picLocks noChangeAspect="1"/>
          </p:cNvPicPr>
          <p:nvPr/>
        </p:nvPicPr>
        <p:blipFill rotWithShape="1">
          <a:blip r:embed="rId6"/>
          <a:srcRect l="33672" r="15790" b="17499"/>
          <a:stretch/>
        </p:blipFill>
        <p:spPr bwMode="auto">
          <a:xfrm>
            <a:off x="4703763" y="4246563"/>
            <a:ext cx="1022350" cy="1112837"/>
          </a:xfrm>
          <a:prstGeom prst="rect">
            <a:avLst/>
          </a:prstGeom>
          <a:noFill/>
          <a:ln w="57150">
            <a:solidFill>
              <a:schemeClr val="bg1"/>
            </a:solidFill>
            <a:miter lim="800000"/>
            <a:headEnd/>
            <a:tailEnd/>
          </a:ln>
          <a:effectLst>
            <a:outerShdw blurRad="63500" sx="101000" sy="101000" algn="ctr" rotWithShape="0">
              <a:prstClr val="black">
                <a:alpha val="25000"/>
              </a:prstClr>
            </a:outerShdw>
          </a:effectLst>
          <a:extLst>
            <a:ext uri="{909E8E84-426E-40DD-AFC4-6F175D3DCCD1}">
              <a14:hiddenFill xmlns:a14="http://schemas.microsoft.com/office/drawing/2010/main">
                <a:solidFill>
                  <a:srgbClr val="FFFFFF"/>
                </a:solidFill>
              </a14:hiddenFill>
            </a:ext>
          </a:extLst>
        </p:spPr>
      </p:pic>
      <p:pic>
        <p:nvPicPr>
          <p:cNvPr id="20" name="Picture 3">
            <a:extLst>
              <a:ext uri="{FF2B5EF4-FFF2-40B4-BE49-F238E27FC236}">
                <a16:creationId xmlns:a16="http://schemas.microsoft.com/office/drawing/2014/main" id="{38AA3FCA-F427-4ECC-BC85-E8D547FE76F1}"/>
              </a:ext>
            </a:extLst>
          </p:cNvPr>
          <p:cNvPicPr>
            <a:picLocks noChangeAspect="1"/>
          </p:cNvPicPr>
          <p:nvPr/>
        </p:nvPicPr>
        <p:blipFill rotWithShape="1">
          <a:blip r:embed="rId7"/>
          <a:srcRect l="27875" t="407" r="13765" b="19"/>
          <a:stretch/>
        </p:blipFill>
        <p:spPr bwMode="auto">
          <a:xfrm>
            <a:off x="7253288" y="4246563"/>
            <a:ext cx="1016000" cy="1108075"/>
          </a:xfrm>
          <a:prstGeom prst="rect">
            <a:avLst/>
          </a:prstGeom>
          <a:noFill/>
          <a:ln w="57150">
            <a:solidFill>
              <a:schemeClr val="bg1"/>
            </a:solidFill>
            <a:miter lim="800000"/>
            <a:headEnd/>
            <a:tailEnd/>
          </a:ln>
          <a:effectLst>
            <a:outerShdw blurRad="63500" sx="101000" sy="101000" algn="ctr" rotWithShape="0">
              <a:prstClr val="black">
                <a:alpha val="25000"/>
              </a:prstClr>
            </a:outerShdw>
          </a:effectLst>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F457D2F-287A-4F85-9995-81512FE2FC8E}"/>
              </a:ext>
            </a:extLst>
          </p:cNvPr>
          <p:cNvSpPr/>
          <p:nvPr/>
        </p:nvSpPr>
        <p:spPr>
          <a:xfrm>
            <a:off x="684213" y="1970088"/>
            <a:ext cx="7775575" cy="792162"/>
          </a:xfrm>
          <a:prstGeom prst="rect">
            <a:avLst/>
          </a:prstGeom>
          <a:noFill/>
        </p:spPr>
        <p:txBody>
          <a:bodyPr lIns="144000" tIns="108000" rIns="144000" bIns="108000"/>
          <a:lstStyle/>
          <a:p>
            <a:pPr>
              <a:defRPr/>
            </a:pPr>
            <a:r>
              <a:rPr lang="en-GB" dirty="0">
                <a:latin typeface="+mn-lt"/>
                <a:cs typeface="Arial" panose="020B0604020202020204" pitchFamily="34" charset="0"/>
              </a:rPr>
              <a:t>Complete the worksheet which summarises the key information about each of Asia’s biomes.</a:t>
            </a:r>
          </a:p>
          <a:p>
            <a:pPr>
              <a:defRPr/>
            </a:pPr>
            <a:r>
              <a:rPr lang="en-GB" dirty="0">
                <a:latin typeface="+mn-lt"/>
                <a:cs typeface="Arial" panose="020B0604020202020204" pitchFamily="34" charset="0"/>
              </a:rPr>
              <a:t>Include:</a:t>
            </a:r>
          </a:p>
          <a:p>
            <a:pPr marL="285750" indent="-285750">
              <a:buFont typeface="Arial" panose="020B0604020202020204" pitchFamily="34" charset="0"/>
              <a:buChar char="•"/>
              <a:defRPr/>
            </a:pPr>
            <a:r>
              <a:rPr lang="en-GB" dirty="0">
                <a:latin typeface="+mn-lt"/>
                <a:cs typeface="Arial" panose="020B0604020202020204" pitchFamily="34" charset="0"/>
              </a:rPr>
              <a:t>the names of each biome;</a:t>
            </a:r>
          </a:p>
          <a:p>
            <a:pPr marL="285750" indent="-285750">
              <a:buFont typeface="Arial" panose="020B0604020202020204" pitchFamily="34" charset="0"/>
              <a:buChar char="•"/>
              <a:defRPr/>
            </a:pPr>
            <a:r>
              <a:rPr lang="en-GB" dirty="0">
                <a:latin typeface="+mn-lt"/>
                <a:cs typeface="Arial" panose="020B0604020202020204" pitchFamily="34" charset="0"/>
              </a:rPr>
              <a:t>a small illustration to represent each biome;</a:t>
            </a:r>
          </a:p>
          <a:p>
            <a:pPr marL="285750" indent="-285750">
              <a:buFont typeface="Arial" panose="020B0604020202020204" pitchFamily="34" charset="0"/>
              <a:buChar char="•"/>
              <a:defRPr/>
            </a:pPr>
            <a:r>
              <a:rPr lang="en-GB" dirty="0">
                <a:latin typeface="+mn-lt"/>
                <a:cs typeface="Arial" panose="020B0604020202020204" pitchFamily="34" charset="0"/>
              </a:rPr>
              <a:t>three facts about each biome.</a:t>
            </a:r>
          </a:p>
          <a:p>
            <a:pPr>
              <a:defRPr/>
            </a:pPr>
            <a:endParaRPr lang="en-GB" dirty="0">
              <a:latin typeface="+mn-lt"/>
              <a:cs typeface="Arial" panose="020B0604020202020204" pitchFamily="34" charset="0"/>
            </a:endParaRPr>
          </a:p>
        </p:txBody>
      </p:sp>
      <p:pic>
        <p:nvPicPr>
          <p:cNvPr id="25611"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43838" y="549275"/>
            <a:ext cx="7239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ChangeArrowheads="1"/>
          </p:cNvSpPr>
          <p:nvPr/>
        </p:nvSpPr>
        <p:spPr bwMode="auto">
          <a:xfrm>
            <a:off x="684213" y="544513"/>
            <a:ext cx="7775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3600">
                <a:solidFill>
                  <a:srgbClr val="89C6BF"/>
                </a:solidFill>
                <a:latin typeface="Twinkl SemiBold" pitchFamily="2" charset="0"/>
                <a:cs typeface="Clear Sans Light" pitchFamily="34" charset="0"/>
              </a:rPr>
              <a:t>Asia’s Countries</a:t>
            </a:r>
          </a:p>
        </p:txBody>
      </p:sp>
      <p:sp>
        <p:nvSpPr>
          <p:cNvPr id="7" name="START">
            <a:extLst>
              <a:ext uri="{FF2B5EF4-FFF2-40B4-BE49-F238E27FC236}">
                <a16:creationId xmlns:a16="http://schemas.microsoft.com/office/drawing/2014/main" id="{906AD6BE-7E1F-48AC-B335-60C5616145F9}"/>
              </a:ext>
            </a:extLst>
          </p:cNvPr>
          <p:cNvSpPr/>
          <p:nvPr/>
        </p:nvSpPr>
        <p:spPr>
          <a:xfrm>
            <a:off x="3140075" y="5216525"/>
            <a:ext cx="2063750" cy="601663"/>
          </a:xfrm>
          <a:prstGeom prst="rect">
            <a:avLst/>
          </a:prstGeom>
          <a:solidFill>
            <a:srgbClr val="89C6BF"/>
          </a:solidFill>
          <a:ln w="19050">
            <a:solidFill>
              <a:srgbClr val="4B9B91"/>
            </a:solidFill>
          </a:ln>
        </p:spPr>
        <p:style>
          <a:lnRef idx="2">
            <a:schemeClr val="accent1">
              <a:shade val="50000"/>
            </a:schemeClr>
          </a:lnRef>
          <a:fillRef idx="1">
            <a:schemeClr val="accent1"/>
          </a:fillRef>
          <a:effectRef idx="0">
            <a:schemeClr val="accent1"/>
          </a:effectRef>
          <a:fontRef idx="minor">
            <a:schemeClr val="lt1"/>
          </a:fontRef>
        </p:style>
        <p:txBody>
          <a:bodyPr lIns="540000" bIns="108000" anchor="ctr"/>
          <a:lstStyle/>
          <a:p>
            <a:pPr algn="ctr" eaLnBrk="1" fontAlgn="auto" hangingPunct="1">
              <a:spcBef>
                <a:spcPts val="0"/>
              </a:spcBef>
              <a:spcAft>
                <a:spcPts val="0"/>
              </a:spcAft>
              <a:defRPr/>
            </a:pPr>
            <a:r>
              <a:rPr lang="en-GB" sz="2800" dirty="0">
                <a:latin typeface="+mj-lt"/>
              </a:rPr>
              <a:t>Start</a:t>
            </a:r>
          </a:p>
        </p:txBody>
      </p:sp>
      <p:pic>
        <p:nvPicPr>
          <p:cNvPr id="819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4738" y="3238500"/>
            <a:ext cx="291465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l="2" t="2" r="3429" b="-57478"/>
          <a:stretch>
            <a:fillRect/>
          </a:stretch>
        </p:blipFill>
        <p:spPr bwMode="auto">
          <a:xfrm>
            <a:off x="2473325" y="3359150"/>
            <a:ext cx="127000"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3838" y="544513"/>
            <a:ext cx="7239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TextBox 1"/>
          <p:cNvSpPr txBox="1">
            <a:spLocks noChangeArrowheads="1"/>
          </p:cNvSpPr>
          <p:nvPr/>
        </p:nvSpPr>
        <p:spPr bwMode="auto">
          <a:xfrm>
            <a:off x="982663" y="1793875"/>
            <a:ext cx="35163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eaLnBrk="1" hangingPunct="1"/>
            <a:r>
              <a:rPr lang="en-GB" altLang="en-US">
                <a:solidFill>
                  <a:srgbClr val="000000"/>
                </a:solidFill>
                <a:cs typeface="Arial" panose="020B0604020202020204" pitchFamily="34" charset="0"/>
              </a:rPr>
              <a:t>Use the worksheet to name as many countries as you can in Asia. You have four minutes.</a:t>
            </a:r>
          </a:p>
        </p:txBody>
      </p:sp>
      <p:pic>
        <p:nvPicPr>
          <p:cNvPr id="13" name="Picture 3">
            <a:extLst>
              <a:ext uri="{FF2B5EF4-FFF2-40B4-BE49-F238E27FC236}">
                <a16:creationId xmlns:a16="http://schemas.microsoft.com/office/drawing/2014/main" id="{63A517F2-2812-4D8C-9491-55030974F8EC}"/>
              </a:ext>
            </a:extLst>
          </p:cNvPr>
          <p:cNvPicPr>
            <a:picLocks noChangeAspect="1"/>
          </p:cNvPicPr>
          <p:nvPr/>
        </p:nvPicPr>
        <p:blipFill>
          <a:blip r:embed="rId5"/>
          <a:stretch>
            <a:fillRect/>
          </a:stretch>
        </p:blipFill>
        <p:spPr bwMode="auto">
          <a:xfrm rot="900000">
            <a:off x="5097463" y="2065338"/>
            <a:ext cx="2055812" cy="2906712"/>
          </a:xfrm>
          <a:prstGeom prst="rect">
            <a:avLst/>
          </a:prstGeom>
          <a:noFill/>
          <a:ln w="57150">
            <a:noFill/>
            <a:miter lim="800000"/>
            <a:headEnd/>
            <a:tailEnd/>
          </a:ln>
          <a:effectLst>
            <a:outerShdw blurRad="63500" sx="101000" sy="101000" algn="ctr" rotWithShape="0">
              <a:prstClr val="black">
                <a:alpha val="25000"/>
              </a:prstClr>
            </a:outerShdw>
          </a:effectLst>
          <a:extLst>
            <a:ext uri="{909E8E84-426E-40DD-AFC4-6F175D3DCCD1}">
              <a14:hiddenFill xmlns:a14="http://schemas.microsoft.com/office/drawing/2010/main">
                <a:solidFill>
                  <a:srgbClr val="FFFFFF"/>
                </a:solidFill>
              </a14:hiddenFill>
            </a:ext>
          </a:extLst>
        </p:spPr>
      </p:pic>
      <p:pic>
        <p:nvPicPr>
          <p:cNvPr id="14" name="Picture 3">
            <a:extLst>
              <a:ext uri="{FF2B5EF4-FFF2-40B4-BE49-F238E27FC236}">
                <a16:creationId xmlns:a16="http://schemas.microsoft.com/office/drawing/2014/main" id="{0DCE14B5-A3A5-494F-82DC-D52C5B23205E}"/>
              </a:ext>
            </a:extLst>
          </p:cNvPr>
          <p:cNvPicPr>
            <a:picLocks noChangeAspect="1"/>
          </p:cNvPicPr>
          <p:nvPr/>
        </p:nvPicPr>
        <p:blipFill>
          <a:blip r:embed="rId6"/>
          <a:stretch>
            <a:fillRect/>
          </a:stretch>
        </p:blipFill>
        <p:spPr bwMode="auto">
          <a:xfrm rot="1800000">
            <a:off x="6194425" y="2435225"/>
            <a:ext cx="2055813" cy="2906713"/>
          </a:xfrm>
          <a:prstGeom prst="rect">
            <a:avLst/>
          </a:prstGeom>
          <a:noFill/>
          <a:ln w="57150">
            <a:noFill/>
            <a:miter lim="800000"/>
            <a:headEnd/>
            <a:tailEnd/>
          </a:ln>
          <a:effectLst>
            <a:outerShdw blurRad="63500" sx="101000" sy="101000" algn="ctr" rotWithShape="0">
              <a:prstClr val="black">
                <a:alpha val="25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nodeType="clickPar">
                      <p:stCondLst>
                        <p:cond delay="0"/>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120000" fill="hold"/>
                                        <p:tgtEl>
                                          <p:spTgt spid="12"/>
                                        </p:tgtEl>
                                        <p:attrNameLst>
                                          <p:attrName>r</p:attrName>
                                        </p:attrNameLst>
                                      </p:cBhvr>
                                    </p:animRot>
                                  </p:childTnLst>
                                  <p:subTnLst>
                                    <p:animClr clrSpc="rgb" dir="cw">
                                      <p:cBhvr override="childStyle">
                                        <p:cTn dur="1" fill="hold" display="0" masterRel="nextClick" afterEffect="1"/>
                                        <p:tgtEl>
                                          <p:spTgt spid="12"/>
                                        </p:tgtEl>
                                        <p:attrNameLst>
                                          <p:attrName>ppt_c</p:attrName>
                                        </p:attrNameLst>
                                      </p:cBhvr>
                                      <p:to>
                                        <a:schemeClr val="accent1"/>
                                      </p:to>
                                    </p:animClr>
                                  </p:sub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ChangeArrowheads="1"/>
          </p:cNvSpPr>
          <p:nvPr/>
        </p:nvSpPr>
        <p:spPr bwMode="auto">
          <a:xfrm>
            <a:off x="684213" y="544513"/>
            <a:ext cx="7775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3600">
                <a:solidFill>
                  <a:srgbClr val="89C6BF"/>
                </a:solidFill>
                <a:latin typeface="Twinkl SemiBold" pitchFamily="2" charset="0"/>
                <a:cs typeface="Clear Sans Light" pitchFamily="34" charset="0"/>
              </a:rPr>
              <a:t>Asia’s Countries</a:t>
            </a:r>
          </a:p>
        </p:txBody>
      </p:sp>
      <p:sp>
        <p:nvSpPr>
          <p:cNvPr id="9219" name="TextBox 1"/>
          <p:cNvSpPr txBox="1">
            <a:spLocks noChangeArrowheads="1"/>
          </p:cNvSpPr>
          <p:nvPr/>
        </p:nvSpPr>
        <p:spPr bwMode="auto">
          <a:xfrm>
            <a:off x="684213" y="1881188"/>
            <a:ext cx="14414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eaLnBrk="1" hangingPunct="1"/>
            <a:r>
              <a:rPr lang="en-GB" altLang="en-US">
                <a:solidFill>
                  <a:srgbClr val="000000"/>
                </a:solidFill>
                <a:cs typeface="Arial" panose="020B0604020202020204" pitchFamily="34" charset="0"/>
              </a:rPr>
              <a:t>Use the map to help you answer the following questions in your pairs.</a:t>
            </a:r>
          </a:p>
        </p:txBody>
      </p:sp>
      <p:pic>
        <p:nvPicPr>
          <p:cNvPr id="9220"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43838" y="549275"/>
            <a:ext cx="7239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46238"/>
            <a:ext cx="62499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p:cNvGrpSpPr>
            <a:grpSpLocks/>
          </p:cNvGrpSpPr>
          <p:nvPr/>
        </p:nvGrpSpPr>
        <p:grpSpPr bwMode="auto">
          <a:xfrm>
            <a:off x="254000" y="3713163"/>
            <a:ext cx="2489200" cy="928687"/>
            <a:chOff x="254379" y="3713401"/>
            <a:chExt cx="2488821" cy="928449"/>
          </a:xfrm>
        </p:grpSpPr>
        <p:sp>
          <p:nvSpPr>
            <p:cNvPr id="10" name="Right Triangle 9">
              <a:extLst>
                <a:ext uri="{FF2B5EF4-FFF2-40B4-BE49-F238E27FC236}">
                  <a16:creationId xmlns:a16="http://schemas.microsoft.com/office/drawing/2014/main" id="{E3BCC76C-B426-44EC-B790-DB9A8CA64F5F}"/>
                </a:ext>
              </a:extLst>
            </p:cNvPr>
            <p:cNvSpPr/>
            <p:nvPr/>
          </p:nvSpPr>
          <p:spPr>
            <a:xfrm rot="2700000">
              <a:off x="321853" y="3714180"/>
              <a:ext cx="287263" cy="285706"/>
            </a:xfrm>
            <a:prstGeom prst="rtTriangle">
              <a:avLst/>
            </a:prstGeom>
            <a:solidFill>
              <a:srgbClr val="4B9B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9236" name="Rectangle 13"/>
            <p:cNvSpPr>
              <a:spLocks noChangeArrowheads="1"/>
            </p:cNvSpPr>
            <p:nvPr/>
          </p:nvSpPr>
          <p:spPr bwMode="auto">
            <a:xfrm>
              <a:off x="254379" y="3862036"/>
              <a:ext cx="2488821" cy="779814"/>
            </a:xfrm>
            <a:prstGeom prst="rect">
              <a:avLst/>
            </a:prstGeom>
            <a:solidFill>
              <a:srgbClr val="89C6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68000" tIns="108000" rIns="144000" bIns="108000"/>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r>
                <a:rPr lang="en-GB" altLang="en-US">
                  <a:solidFill>
                    <a:schemeClr val="bg1"/>
                  </a:solidFill>
                  <a:cs typeface="Arial" panose="020B0604020202020204" pitchFamily="34" charset="0"/>
                </a:rPr>
                <a:t>Which R has the largest land area?</a:t>
              </a:r>
            </a:p>
          </p:txBody>
        </p:sp>
      </p:grpSp>
      <p:sp>
        <p:nvSpPr>
          <p:cNvPr id="4" name="Rounded Rectangle 3">
            <a:extLst>
              <a:ext uri="{FF2B5EF4-FFF2-40B4-BE49-F238E27FC236}">
                <a16:creationId xmlns:a16="http://schemas.microsoft.com/office/drawing/2014/main" id="{EADFA517-DD44-4E4D-8D90-683A3412A853}"/>
              </a:ext>
            </a:extLst>
          </p:cNvPr>
          <p:cNvSpPr/>
          <p:nvPr/>
        </p:nvSpPr>
        <p:spPr>
          <a:xfrm>
            <a:off x="3409950" y="2090738"/>
            <a:ext cx="2471738" cy="757237"/>
          </a:xfrm>
          <a:prstGeom prst="roundRect">
            <a:avLst/>
          </a:prstGeom>
          <a:solidFill>
            <a:srgbClr val="B8D65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16" name="Group 15"/>
          <p:cNvGrpSpPr>
            <a:grpSpLocks/>
          </p:cNvGrpSpPr>
          <p:nvPr/>
        </p:nvGrpSpPr>
        <p:grpSpPr bwMode="auto">
          <a:xfrm>
            <a:off x="4832350" y="2095500"/>
            <a:ext cx="309563" cy="455613"/>
            <a:chOff x="6400800" y="909275"/>
            <a:chExt cx="310291" cy="455475"/>
          </a:xfrm>
        </p:grpSpPr>
        <p:sp>
          <p:nvSpPr>
            <p:cNvPr id="5" name="Oval 4">
              <a:extLst>
                <a:ext uri="{FF2B5EF4-FFF2-40B4-BE49-F238E27FC236}">
                  <a16:creationId xmlns:a16="http://schemas.microsoft.com/office/drawing/2014/main" id="{856491D7-3D7D-4281-888D-2C0AC65C912C}"/>
                </a:ext>
              </a:extLst>
            </p:cNvPr>
            <p:cNvSpPr/>
            <p:nvPr/>
          </p:nvSpPr>
          <p:spPr>
            <a:xfrm>
              <a:off x="6400800" y="909275"/>
              <a:ext cx="310291" cy="311056"/>
            </a:xfrm>
            <a:prstGeom prst="ellipse">
              <a:avLst/>
            </a:prstGeom>
            <a:solidFill>
              <a:srgbClr val="89C6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Isosceles Triangle 5">
              <a:extLst>
                <a:ext uri="{FF2B5EF4-FFF2-40B4-BE49-F238E27FC236}">
                  <a16:creationId xmlns:a16="http://schemas.microsoft.com/office/drawing/2014/main" id="{56955B39-ED5D-4347-8FA8-9AF37800F0CA}"/>
                </a:ext>
              </a:extLst>
            </p:cNvPr>
            <p:cNvSpPr/>
            <p:nvPr/>
          </p:nvSpPr>
          <p:spPr>
            <a:xfrm rot="10800000">
              <a:off x="6446946" y="1164786"/>
              <a:ext cx="217998" cy="199964"/>
            </a:xfrm>
            <a:prstGeom prst="triangle">
              <a:avLst/>
            </a:prstGeom>
            <a:solidFill>
              <a:srgbClr val="89C6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 name="Oval 14">
              <a:extLst>
                <a:ext uri="{FF2B5EF4-FFF2-40B4-BE49-F238E27FC236}">
                  <a16:creationId xmlns:a16="http://schemas.microsoft.com/office/drawing/2014/main" id="{14A96A43-4E70-4A51-BE9A-482CE99BCCA6}"/>
                </a:ext>
              </a:extLst>
            </p:cNvPr>
            <p:cNvSpPr/>
            <p:nvPr/>
          </p:nvSpPr>
          <p:spPr>
            <a:xfrm>
              <a:off x="6499456" y="1004496"/>
              <a:ext cx="112978" cy="1110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22" name="Group 21"/>
          <p:cNvGrpSpPr>
            <a:grpSpLocks/>
          </p:cNvGrpSpPr>
          <p:nvPr/>
        </p:nvGrpSpPr>
        <p:grpSpPr bwMode="auto">
          <a:xfrm>
            <a:off x="750888" y="4786313"/>
            <a:ext cx="1143000" cy="369887"/>
            <a:chOff x="825588" y="4868902"/>
            <a:chExt cx="1142521" cy="369332"/>
          </a:xfrm>
        </p:grpSpPr>
        <p:sp>
          <p:nvSpPr>
            <p:cNvPr id="17" name="TextBox 16">
              <a:extLst>
                <a:ext uri="{FF2B5EF4-FFF2-40B4-BE49-F238E27FC236}">
                  <a16:creationId xmlns:a16="http://schemas.microsoft.com/office/drawing/2014/main" id="{F7D6430B-EEFA-44B5-A6F3-3896C1EC4ECA}"/>
                </a:ext>
              </a:extLst>
            </p:cNvPr>
            <p:cNvSpPr txBox="1"/>
            <p:nvPr/>
          </p:nvSpPr>
          <p:spPr>
            <a:xfrm>
              <a:off x="1028703" y="4868902"/>
              <a:ext cx="939406" cy="369332"/>
            </a:xfrm>
            <a:prstGeom prst="rect">
              <a:avLst/>
            </a:prstGeom>
            <a:noFill/>
          </p:spPr>
          <p:txBody>
            <a:bodyPr>
              <a:spAutoFit/>
            </a:bodyPr>
            <a:lstStyle/>
            <a:p>
              <a:pPr eaLnBrk="1" fontAlgn="auto" hangingPunct="1">
                <a:spcBef>
                  <a:spcPts val="0"/>
                </a:spcBef>
                <a:spcAft>
                  <a:spcPts val="0"/>
                </a:spcAft>
                <a:defRPr/>
              </a:pPr>
              <a:r>
                <a:rPr lang="en-GB" dirty="0">
                  <a:solidFill>
                    <a:sysClr val="windowText" lastClr="000000"/>
                  </a:solidFill>
                  <a:latin typeface="+mj-lt"/>
                  <a:cs typeface="Arial" panose="020B0604020202020204" pitchFamily="34" charset="0"/>
                </a:rPr>
                <a:t>Russia</a:t>
              </a:r>
            </a:p>
          </p:txBody>
        </p:sp>
        <p:grpSp>
          <p:nvGrpSpPr>
            <p:cNvPr id="9228" name="Group 17"/>
            <p:cNvGrpSpPr>
              <a:grpSpLocks/>
            </p:cNvGrpSpPr>
            <p:nvPr/>
          </p:nvGrpSpPr>
          <p:grpSpPr bwMode="auto">
            <a:xfrm>
              <a:off x="825588" y="4903930"/>
              <a:ext cx="203880" cy="299275"/>
              <a:chOff x="6400800" y="909275"/>
              <a:chExt cx="310291" cy="455475"/>
            </a:xfrm>
          </p:grpSpPr>
          <p:sp>
            <p:nvSpPr>
              <p:cNvPr id="19" name="Oval 18">
                <a:extLst>
                  <a:ext uri="{FF2B5EF4-FFF2-40B4-BE49-F238E27FC236}">
                    <a16:creationId xmlns:a16="http://schemas.microsoft.com/office/drawing/2014/main" id="{46AFC66C-AEC0-4A20-A7F3-7165D842638D}"/>
                  </a:ext>
                </a:extLst>
              </p:cNvPr>
              <p:cNvSpPr/>
              <p:nvPr/>
            </p:nvSpPr>
            <p:spPr>
              <a:xfrm>
                <a:off x="6400800" y="909038"/>
                <a:ext cx="309127" cy="311203"/>
              </a:xfrm>
              <a:prstGeom prst="ellipse">
                <a:avLst/>
              </a:prstGeom>
              <a:solidFill>
                <a:srgbClr val="89C6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 name="Isosceles Triangle 19">
                <a:extLst>
                  <a:ext uri="{FF2B5EF4-FFF2-40B4-BE49-F238E27FC236}">
                    <a16:creationId xmlns:a16="http://schemas.microsoft.com/office/drawing/2014/main" id="{BD799243-C2C0-400A-974F-303B8BF03EA5}"/>
                  </a:ext>
                </a:extLst>
              </p:cNvPr>
              <p:cNvSpPr/>
              <p:nvPr/>
            </p:nvSpPr>
            <p:spPr>
              <a:xfrm rot="10800000">
                <a:off x="6446685" y="1164756"/>
                <a:ext cx="217355" cy="200231"/>
              </a:xfrm>
              <a:prstGeom prst="triangle">
                <a:avLst/>
              </a:prstGeom>
              <a:solidFill>
                <a:srgbClr val="89C6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1" name="Oval 20">
                <a:extLst>
                  <a:ext uri="{FF2B5EF4-FFF2-40B4-BE49-F238E27FC236}">
                    <a16:creationId xmlns:a16="http://schemas.microsoft.com/office/drawing/2014/main" id="{6841910F-E848-4AF7-9C46-B1A653010575}"/>
                  </a:ext>
                </a:extLst>
              </p:cNvPr>
              <p:cNvSpPr/>
              <p:nvPr/>
            </p:nvSpPr>
            <p:spPr>
              <a:xfrm>
                <a:off x="6499817" y="1003122"/>
                <a:ext cx="111093" cy="1133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sp>
        <p:nvSpPr>
          <p:cNvPr id="23" name="Oval 22">
            <a:extLst>
              <a:ext uri="{FF2B5EF4-FFF2-40B4-BE49-F238E27FC236}">
                <a16:creationId xmlns:a16="http://schemas.microsoft.com/office/drawing/2014/main" id="{FC35299B-D53F-499A-98E2-FC750D1B66CC}"/>
              </a:ext>
            </a:extLst>
          </p:cNvPr>
          <p:cNvSpPr/>
          <p:nvPr/>
        </p:nvSpPr>
        <p:spPr>
          <a:xfrm>
            <a:off x="6584950" y="3429000"/>
            <a:ext cx="1982788" cy="1982788"/>
          </a:xfrm>
          <a:prstGeom prst="ellipse">
            <a:avLst/>
          </a:prstGeom>
          <a:solidFill>
            <a:srgbClr val="89C6BF"/>
          </a:solidFill>
          <a:ln>
            <a:solidFill>
              <a:srgbClr val="4B9B9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Click on the area of the map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par>
                          <p:cTn id="11" fill="hold" nodeType="afterGroup">
                            <p:stCondLst>
                              <p:cond delay="500"/>
                            </p:stCondLst>
                            <p:childTnLst>
                              <p:par>
                                <p:cTn id="12" presetID="10" presetClass="exit" presetSubtype="0" fill="hold" grpId="1" nodeType="afterEffect">
                                  <p:stCondLst>
                                    <p:cond delay="3000"/>
                                  </p:stCondLst>
                                  <p:childTnLst>
                                    <p:animEffect transition="out" filter="fade">
                                      <p:cBhvr>
                                        <p:cTn id="13" dur="500"/>
                                        <p:tgtEl>
                                          <p:spTgt spid="23"/>
                                        </p:tgtEl>
                                      </p:cBhvr>
                                    </p:animEffect>
                                    <p:set>
                                      <p:cBhvr>
                                        <p:cTn id="14"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nextCondLst>
                <p:cond evt="onClick" delay="0">
                  <p:tgtEl>
                    <p:spTgt spid="4"/>
                  </p:tgtEl>
                </p:cond>
              </p:nextCondLst>
            </p:seq>
          </p:childTnLst>
        </p:cTn>
      </p:par>
    </p:tnLst>
    <p:bldLst>
      <p:bldP spid="23" grpId="0" animBg="1"/>
      <p:bldP spid="2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ChangeArrowheads="1"/>
          </p:cNvSpPr>
          <p:nvPr/>
        </p:nvSpPr>
        <p:spPr bwMode="auto">
          <a:xfrm>
            <a:off x="684213" y="544513"/>
            <a:ext cx="7775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3600">
                <a:solidFill>
                  <a:srgbClr val="89C6BF"/>
                </a:solidFill>
                <a:latin typeface="Twinkl SemiBold" pitchFamily="2" charset="0"/>
                <a:cs typeface="Clear Sans Light" pitchFamily="34" charset="0"/>
              </a:rPr>
              <a:t>Asia’s Countries</a:t>
            </a:r>
          </a:p>
        </p:txBody>
      </p:sp>
      <p:pic>
        <p:nvPicPr>
          <p:cNvPr id="10243"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43838" y="549275"/>
            <a:ext cx="7239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558925"/>
            <a:ext cx="62499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69" name="Group 23">
            <a:extLst>
              <a:ext uri="{FF2B5EF4-FFF2-40B4-BE49-F238E27FC236}">
                <a16:creationId xmlns:a16="http://schemas.microsoft.com/office/drawing/2014/main" id="{1A2554CB-554F-483D-B7DF-4FB4D7A87B33}"/>
              </a:ext>
            </a:extLst>
          </p:cNvPr>
          <p:cNvGrpSpPr>
            <a:grpSpLocks/>
          </p:cNvGrpSpPr>
          <p:nvPr/>
        </p:nvGrpSpPr>
        <p:grpSpPr bwMode="auto">
          <a:xfrm>
            <a:off x="254000" y="2693988"/>
            <a:ext cx="2489200" cy="1452562"/>
            <a:chOff x="254379" y="3713401"/>
            <a:chExt cx="2488821" cy="1453567"/>
          </a:xfrm>
          <a:solidFill>
            <a:srgbClr val="89C6BF"/>
          </a:solidFill>
        </p:grpSpPr>
        <p:sp>
          <p:nvSpPr>
            <p:cNvPr id="10" name="Right Triangle 9">
              <a:extLst>
                <a:ext uri="{FF2B5EF4-FFF2-40B4-BE49-F238E27FC236}">
                  <a16:creationId xmlns:a16="http://schemas.microsoft.com/office/drawing/2014/main" id="{34919769-53DA-4531-9C10-0004E4AA6A9E}"/>
                </a:ext>
              </a:extLst>
            </p:cNvPr>
            <p:cNvSpPr/>
            <p:nvPr/>
          </p:nvSpPr>
          <p:spPr>
            <a:xfrm rot="2700000">
              <a:off x="322511" y="3713522"/>
              <a:ext cx="285948" cy="285706"/>
            </a:xfrm>
            <a:prstGeom prst="rtTriangle">
              <a:avLst/>
            </a:prstGeom>
            <a:solidFill>
              <a:srgbClr val="4B9B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1282" name="Rectangle 13">
              <a:extLst>
                <a:ext uri="{FF2B5EF4-FFF2-40B4-BE49-F238E27FC236}">
                  <a16:creationId xmlns:a16="http://schemas.microsoft.com/office/drawing/2014/main" id="{702097C6-F089-4FB7-813A-306F9762B1EF}"/>
                </a:ext>
              </a:extLst>
            </p:cNvPr>
            <p:cNvSpPr>
              <a:spLocks noChangeArrowheads="1"/>
            </p:cNvSpPr>
            <p:nvPr/>
          </p:nvSpPr>
          <p:spPr bwMode="auto">
            <a:xfrm>
              <a:off x="254379" y="3862035"/>
              <a:ext cx="2488821" cy="1304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468000" tIns="108000" rIns="144000" bIns="108000"/>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defRPr/>
              </a:pPr>
              <a:r>
                <a:rPr lang="en-GB" altLang="en-US">
                  <a:solidFill>
                    <a:schemeClr val="bg1"/>
                  </a:solidFill>
                  <a:cs typeface="Arial" panose="020B0604020202020204" pitchFamily="34" charset="0"/>
                </a:rPr>
                <a:t>Which </a:t>
              </a:r>
              <a:r>
                <a:rPr lang="en-GB" altLang="en-US" b="1">
                  <a:solidFill>
                    <a:schemeClr val="bg1"/>
                  </a:solidFill>
                  <a:cs typeface="Arial" panose="020B0604020202020204" pitchFamily="34" charset="0"/>
                </a:rPr>
                <a:t>S</a:t>
              </a:r>
              <a:r>
                <a:rPr lang="en-GB" altLang="en-US">
                  <a:solidFill>
                    <a:schemeClr val="bg1"/>
                  </a:solidFill>
                  <a:cs typeface="Arial" panose="020B0604020202020204" pitchFamily="34" charset="0"/>
                </a:rPr>
                <a:t> is a small country to the south of Malaysia? </a:t>
              </a:r>
            </a:p>
          </p:txBody>
        </p:sp>
      </p:grpSp>
      <p:sp>
        <p:nvSpPr>
          <p:cNvPr id="4" name="Rounded Rectangle 3">
            <a:extLst>
              <a:ext uri="{FF2B5EF4-FFF2-40B4-BE49-F238E27FC236}">
                <a16:creationId xmlns:a16="http://schemas.microsoft.com/office/drawing/2014/main" id="{F721FC40-6173-4310-AFE1-5562A05C44DB}"/>
              </a:ext>
            </a:extLst>
          </p:cNvPr>
          <p:cNvSpPr/>
          <p:nvPr/>
        </p:nvSpPr>
        <p:spPr>
          <a:xfrm>
            <a:off x="5635625" y="5124450"/>
            <a:ext cx="954088" cy="498475"/>
          </a:xfrm>
          <a:prstGeom prst="roundRect">
            <a:avLst/>
          </a:prstGeom>
          <a:solidFill>
            <a:srgbClr val="B8D65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16" name="Group 15">
            <a:extLst>
              <a:ext uri="{FF2B5EF4-FFF2-40B4-BE49-F238E27FC236}">
                <a16:creationId xmlns:a16="http://schemas.microsoft.com/office/drawing/2014/main" id="{68427FD5-4F98-417E-ADE4-48BCE433F72D}"/>
              </a:ext>
            </a:extLst>
          </p:cNvPr>
          <p:cNvGrpSpPr>
            <a:grpSpLocks/>
          </p:cNvGrpSpPr>
          <p:nvPr/>
        </p:nvGrpSpPr>
        <p:grpSpPr bwMode="auto">
          <a:xfrm>
            <a:off x="6137275" y="4879975"/>
            <a:ext cx="311150" cy="455613"/>
            <a:chOff x="6400800" y="909275"/>
            <a:chExt cx="310291" cy="455475"/>
          </a:xfrm>
          <a:solidFill>
            <a:srgbClr val="89C6BF"/>
          </a:solidFill>
        </p:grpSpPr>
        <p:sp>
          <p:nvSpPr>
            <p:cNvPr id="5" name="Oval 4">
              <a:extLst>
                <a:ext uri="{FF2B5EF4-FFF2-40B4-BE49-F238E27FC236}">
                  <a16:creationId xmlns:a16="http://schemas.microsoft.com/office/drawing/2014/main" id="{237BA410-DB6D-42A5-937D-4D963BCBEEED}"/>
                </a:ext>
              </a:extLst>
            </p:cNvPr>
            <p:cNvSpPr/>
            <p:nvPr/>
          </p:nvSpPr>
          <p:spPr>
            <a:xfrm>
              <a:off x="6400800" y="909275"/>
              <a:ext cx="310291" cy="311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Isosceles Triangle 5">
              <a:extLst>
                <a:ext uri="{FF2B5EF4-FFF2-40B4-BE49-F238E27FC236}">
                  <a16:creationId xmlns:a16="http://schemas.microsoft.com/office/drawing/2014/main" id="{E4087198-A249-4CB4-ACE3-2E510AEF1E87}"/>
                </a:ext>
              </a:extLst>
            </p:cNvPr>
            <p:cNvSpPr/>
            <p:nvPr/>
          </p:nvSpPr>
          <p:spPr>
            <a:xfrm rot="10800000">
              <a:off x="6446711" y="1164786"/>
              <a:ext cx="218470" cy="199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 name="Oval 14">
              <a:extLst>
                <a:ext uri="{FF2B5EF4-FFF2-40B4-BE49-F238E27FC236}">
                  <a16:creationId xmlns:a16="http://schemas.microsoft.com/office/drawing/2014/main" id="{DF3A2C68-D996-4CB0-B337-4F510FB75AA6}"/>
                </a:ext>
              </a:extLst>
            </p:cNvPr>
            <p:cNvSpPr/>
            <p:nvPr/>
          </p:nvSpPr>
          <p:spPr>
            <a:xfrm>
              <a:off x="6500537" y="1004496"/>
              <a:ext cx="110818" cy="1110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22" name="Group 21"/>
          <p:cNvGrpSpPr>
            <a:grpSpLocks/>
          </p:cNvGrpSpPr>
          <p:nvPr/>
        </p:nvGrpSpPr>
        <p:grpSpPr bwMode="auto">
          <a:xfrm>
            <a:off x="728663" y="4268788"/>
            <a:ext cx="1481137" cy="369887"/>
            <a:chOff x="825588" y="4868902"/>
            <a:chExt cx="1481007" cy="369332"/>
          </a:xfrm>
        </p:grpSpPr>
        <p:sp>
          <p:nvSpPr>
            <p:cNvPr id="17" name="TextBox 16">
              <a:extLst>
                <a:ext uri="{FF2B5EF4-FFF2-40B4-BE49-F238E27FC236}">
                  <a16:creationId xmlns:a16="http://schemas.microsoft.com/office/drawing/2014/main" id="{5427FC8D-FD0E-41E1-97F6-9A3A43ABF84A}"/>
                </a:ext>
              </a:extLst>
            </p:cNvPr>
            <p:cNvSpPr txBox="1"/>
            <p:nvPr/>
          </p:nvSpPr>
          <p:spPr>
            <a:xfrm>
              <a:off x="1028770" y="4868902"/>
              <a:ext cx="1277825" cy="369332"/>
            </a:xfrm>
            <a:prstGeom prst="rect">
              <a:avLst/>
            </a:prstGeom>
            <a:noFill/>
          </p:spPr>
          <p:txBody>
            <a:bodyPr>
              <a:spAutoFit/>
            </a:bodyPr>
            <a:lstStyle/>
            <a:p>
              <a:pPr eaLnBrk="1" fontAlgn="auto" hangingPunct="1">
                <a:spcBef>
                  <a:spcPts val="0"/>
                </a:spcBef>
                <a:spcAft>
                  <a:spcPts val="0"/>
                </a:spcAft>
                <a:defRPr/>
              </a:pPr>
              <a:r>
                <a:rPr lang="en-GB" dirty="0">
                  <a:solidFill>
                    <a:sysClr val="windowText" lastClr="000000"/>
                  </a:solidFill>
                  <a:latin typeface="+mj-lt"/>
                  <a:cs typeface="Arial" panose="020B0604020202020204" pitchFamily="34" charset="0"/>
                </a:rPr>
                <a:t>Singapore</a:t>
              </a:r>
            </a:p>
          </p:txBody>
        </p:sp>
        <p:grpSp>
          <p:nvGrpSpPr>
            <p:cNvPr id="10250" name="Group 17"/>
            <p:cNvGrpSpPr>
              <a:grpSpLocks/>
            </p:cNvGrpSpPr>
            <p:nvPr/>
          </p:nvGrpSpPr>
          <p:grpSpPr bwMode="auto">
            <a:xfrm>
              <a:off x="825588" y="4903930"/>
              <a:ext cx="203880" cy="299275"/>
              <a:chOff x="6400800" y="909275"/>
              <a:chExt cx="310291" cy="455475"/>
            </a:xfrm>
          </p:grpSpPr>
          <p:sp>
            <p:nvSpPr>
              <p:cNvPr id="19" name="Oval 18">
                <a:extLst>
                  <a:ext uri="{FF2B5EF4-FFF2-40B4-BE49-F238E27FC236}">
                    <a16:creationId xmlns:a16="http://schemas.microsoft.com/office/drawing/2014/main" id="{02716CDA-D9A8-46E3-BC59-D8C9552C8C36}"/>
                  </a:ext>
                </a:extLst>
              </p:cNvPr>
              <p:cNvSpPr/>
              <p:nvPr/>
            </p:nvSpPr>
            <p:spPr>
              <a:xfrm>
                <a:off x="6400800" y="909038"/>
                <a:ext cx="309229" cy="311203"/>
              </a:xfrm>
              <a:prstGeom prst="ellipse">
                <a:avLst/>
              </a:prstGeom>
              <a:solidFill>
                <a:srgbClr val="89C6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 name="Isosceles Triangle 19">
                <a:extLst>
                  <a:ext uri="{FF2B5EF4-FFF2-40B4-BE49-F238E27FC236}">
                    <a16:creationId xmlns:a16="http://schemas.microsoft.com/office/drawing/2014/main" id="{85BB4ED3-5C4D-43AF-9E29-69F7351950DB}"/>
                  </a:ext>
                </a:extLst>
              </p:cNvPr>
              <p:cNvSpPr/>
              <p:nvPr/>
            </p:nvSpPr>
            <p:spPr>
              <a:xfrm rot="10800000">
                <a:off x="6446700" y="1164756"/>
                <a:ext cx="217426" cy="200231"/>
              </a:xfrm>
              <a:prstGeom prst="triangle">
                <a:avLst/>
              </a:prstGeom>
              <a:solidFill>
                <a:srgbClr val="89C6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1" name="Oval 20">
                <a:extLst>
                  <a:ext uri="{FF2B5EF4-FFF2-40B4-BE49-F238E27FC236}">
                    <a16:creationId xmlns:a16="http://schemas.microsoft.com/office/drawing/2014/main" id="{74D439F8-153D-4864-B1DD-3EE8B656ACA2}"/>
                  </a:ext>
                </a:extLst>
              </p:cNvPr>
              <p:cNvSpPr/>
              <p:nvPr/>
            </p:nvSpPr>
            <p:spPr>
              <a:xfrm>
                <a:off x="6499849" y="1003122"/>
                <a:ext cx="111129" cy="1133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ChangeArrowheads="1"/>
          </p:cNvSpPr>
          <p:nvPr/>
        </p:nvSpPr>
        <p:spPr bwMode="auto">
          <a:xfrm>
            <a:off x="684213" y="544513"/>
            <a:ext cx="7775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3600">
                <a:solidFill>
                  <a:srgbClr val="89C6BF"/>
                </a:solidFill>
                <a:latin typeface="Twinkl SemiBold" pitchFamily="2" charset="0"/>
                <a:cs typeface="Clear Sans Light" pitchFamily="34" charset="0"/>
              </a:rPr>
              <a:t>Asia’s Countries</a:t>
            </a:r>
          </a:p>
        </p:txBody>
      </p:sp>
      <p:pic>
        <p:nvPicPr>
          <p:cNvPr id="1126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43838" y="549275"/>
            <a:ext cx="7239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558925"/>
            <a:ext cx="62499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69" name="Group 23"/>
          <p:cNvGrpSpPr>
            <a:grpSpLocks/>
          </p:cNvGrpSpPr>
          <p:nvPr/>
        </p:nvGrpSpPr>
        <p:grpSpPr bwMode="auto">
          <a:xfrm>
            <a:off x="254000" y="2693988"/>
            <a:ext cx="2489200" cy="1169987"/>
            <a:chOff x="254379" y="3713401"/>
            <a:chExt cx="2488821" cy="1170159"/>
          </a:xfrm>
        </p:grpSpPr>
        <p:sp>
          <p:nvSpPr>
            <p:cNvPr id="10" name="Right Triangle 9">
              <a:extLst>
                <a:ext uri="{FF2B5EF4-FFF2-40B4-BE49-F238E27FC236}">
                  <a16:creationId xmlns:a16="http://schemas.microsoft.com/office/drawing/2014/main" id="{FDAC680C-47F5-4A28-BAFC-1790F9B8A583}"/>
                </a:ext>
              </a:extLst>
            </p:cNvPr>
            <p:cNvSpPr/>
            <p:nvPr/>
          </p:nvSpPr>
          <p:spPr>
            <a:xfrm rot="2700000">
              <a:off x="322589" y="3713444"/>
              <a:ext cx="285792" cy="285706"/>
            </a:xfrm>
            <a:prstGeom prst="rtTriangle">
              <a:avLst/>
            </a:prstGeom>
            <a:solidFill>
              <a:srgbClr val="4B9B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4" name="Rectangle 13">
              <a:extLst>
                <a:ext uri="{FF2B5EF4-FFF2-40B4-BE49-F238E27FC236}">
                  <a16:creationId xmlns:a16="http://schemas.microsoft.com/office/drawing/2014/main" id="{8120B6E6-5E28-4262-92BD-434434904098}"/>
                </a:ext>
              </a:extLst>
            </p:cNvPr>
            <p:cNvSpPr/>
            <p:nvPr/>
          </p:nvSpPr>
          <p:spPr>
            <a:xfrm>
              <a:off x="254379" y="3862648"/>
              <a:ext cx="2488821" cy="1020912"/>
            </a:xfrm>
            <a:prstGeom prst="rect">
              <a:avLst/>
            </a:prstGeom>
            <a:solidFill>
              <a:srgbClr val="89C6BF"/>
            </a:solidFill>
          </p:spPr>
          <p:txBody>
            <a:bodyPr lIns="468000" tIns="108000" rIns="144000" bIns="108000"/>
            <a:lstStyle/>
            <a:p>
              <a:pPr>
                <a:defRPr/>
              </a:pPr>
              <a:r>
                <a:rPr lang="en-GB" dirty="0">
                  <a:solidFill>
                    <a:schemeClr val="bg1"/>
                  </a:solidFill>
                  <a:latin typeface="+mn-lt"/>
                  <a:cs typeface="Arial" panose="020B0604020202020204" pitchFamily="34" charset="0"/>
                </a:rPr>
                <a:t>Which </a:t>
              </a:r>
              <a:r>
                <a:rPr lang="en-GB" dirty="0">
                  <a:solidFill>
                    <a:schemeClr val="bg1"/>
                  </a:solidFill>
                  <a:latin typeface="+mj-lt"/>
                  <a:cs typeface="Arial" panose="020B0604020202020204" pitchFamily="34" charset="0"/>
                </a:rPr>
                <a:t>S</a:t>
              </a:r>
              <a:r>
                <a:rPr lang="en-GB" dirty="0">
                  <a:solidFill>
                    <a:schemeClr val="bg1"/>
                  </a:solidFill>
                  <a:latin typeface="+mn-lt"/>
                  <a:cs typeface="Arial" panose="020B0604020202020204" pitchFamily="34" charset="0"/>
                </a:rPr>
                <a:t> is an island off India’s east coast? </a:t>
              </a:r>
            </a:p>
          </p:txBody>
        </p:sp>
      </p:grpSp>
      <p:sp>
        <p:nvSpPr>
          <p:cNvPr id="4" name="Rounded Rectangle 3">
            <a:extLst>
              <a:ext uri="{FF2B5EF4-FFF2-40B4-BE49-F238E27FC236}">
                <a16:creationId xmlns:a16="http://schemas.microsoft.com/office/drawing/2014/main" id="{ABEFE074-27E3-45B5-B2C3-BD9B3261A2EE}"/>
              </a:ext>
            </a:extLst>
          </p:cNvPr>
          <p:cNvSpPr/>
          <p:nvPr/>
        </p:nvSpPr>
        <p:spPr>
          <a:xfrm>
            <a:off x="4271963" y="4741863"/>
            <a:ext cx="954087" cy="498475"/>
          </a:xfrm>
          <a:prstGeom prst="roundRect">
            <a:avLst/>
          </a:prstGeom>
          <a:solidFill>
            <a:srgbClr val="B8D65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16" name="Group 15">
            <a:extLst>
              <a:ext uri="{FF2B5EF4-FFF2-40B4-BE49-F238E27FC236}">
                <a16:creationId xmlns:a16="http://schemas.microsoft.com/office/drawing/2014/main" id="{AC4361EE-DAA4-4F78-BD87-F36C59E81E94}"/>
              </a:ext>
            </a:extLst>
          </p:cNvPr>
          <p:cNvGrpSpPr>
            <a:grpSpLocks/>
          </p:cNvGrpSpPr>
          <p:nvPr/>
        </p:nvGrpSpPr>
        <p:grpSpPr bwMode="auto">
          <a:xfrm>
            <a:off x="4572000" y="4498975"/>
            <a:ext cx="309563" cy="455613"/>
            <a:chOff x="6400800" y="909275"/>
            <a:chExt cx="310291" cy="455475"/>
          </a:xfrm>
          <a:solidFill>
            <a:srgbClr val="89C6BF"/>
          </a:solidFill>
        </p:grpSpPr>
        <p:sp>
          <p:nvSpPr>
            <p:cNvPr id="5" name="Oval 4">
              <a:extLst>
                <a:ext uri="{FF2B5EF4-FFF2-40B4-BE49-F238E27FC236}">
                  <a16:creationId xmlns:a16="http://schemas.microsoft.com/office/drawing/2014/main" id="{A8974E24-C35C-4D66-82C6-E7C9E6B370E2}"/>
                </a:ext>
              </a:extLst>
            </p:cNvPr>
            <p:cNvSpPr/>
            <p:nvPr/>
          </p:nvSpPr>
          <p:spPr>
            <a:xfrm>
              <a:off x="6400800" y="909275"/>
              <a:ext cx="310291" cy="311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Isosceles Triangle 5">
              <a:extLst>
                <a:ext uri="{FF2B5EF4-FFF2-40B4-BE49-F238E27FC236}">
                  <a16:creationId xmlns:a16="http://schemas.microsoft.com/office/drawing/2014/main" id="{165EB2F0-5975-4015-BBED-8D2D4D1EFF0F}"/>
                </a:ext>
              </a:extLst>
            </p:cNvPr>
            <p:cNvSpPr/>
            <p:nvPr/>
          </p:nvSpPr>
          <p:spPr>
            <a:xfrm rot="10800000">
              <a:off x="6446946" y="1164786"/>
              <a:ext cx="217998" cy="199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 name="Oval 14">
              <a:extLst>
                <a:ext uri="{FF2B5EF4-FFF2-40B4-BE49-F238E27FC236}">
                  <a16:creationId xmlns:a16="http://schemas.microsoft.com/office/drawing/2014/main" id="{C8DDF65F-ADEE-49F0-83F0-8C53D91B1A49}"/>
                </a:ext>
              </a:extLst>
            </p:cNvPr>
            <p:cNvSpPr/>
            <p:nvPr/>
          </p:nvSpPr>
          <p:spPr>
            <a:xfrm>
              <a:off x="6499456" y="1004496"/>
              <a:ext cx="112978" cy="1110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22" name="Group 21"/>
          <p:cNvGrpSpPr>
            <a:grpSpLocks/>
          </p:cNvGrpSpPr>
          <p:nvPr/>
        </p:nvGrpSpPr>
        <p:grpSpPr bwMode="auto">
          <a:xfrm>
            <a:off x="728663" y="3981450"/>
            <a:ext cx="1481137" cy="368300"/>
            <a:chOff x="825588" y="4868902"/>
            <a:chExt cx="1481007" cy="369332"/>
          </a:xfrm>
        </p:grpSpPr>
        <p:sp>
          <p:nvSpPr>
            <p:cNvPr id="17" name="TextBox 16">
              <a:extLst>
                <a:ext uri="{FF2B5EF4-FFF2-40B4-BE49-F238E27FC236}">
                  <a16:creationId xmlns:a16="http://schemas.microsoft.com/office/drawing/2014/main" id="{587B350E-4888-42DD-9B13-BEDFA53C0575}"/>
                </a:ext>
              </a:extLst>
            </p:cNvPr>
            <p:cNvSpPr txBox="1"/>
            <p:nvPr/>
          </p:nvSpPr>
          <p:spPr>
            <a:xfrm>
              <a:off x="1028770" y="4868902"/>
              <a:ext cx="1277825" cy="369332"/>
            </a:xfrm>
            <a:prstGeom prst="rect">
              <a:avLst/>
            </a:prstGeom>
            <a:noFill/>
          </p:spPr>
          <p:txBody>
            <a:bodyPr>
              <a:spAutoFit/>
            </a:bodyPr>
            <a:lstStyle/>
            <a:p>
              <a:pPr eaLnBrk="1" fontAlgn="auto" hangingPunct="1">
                <a:spcBef>
                  <a:spcPts val="0"/>
                </a:spcBef>
                <a:spcAft>
                  <a:spcPts val="0"/>
                </a:spcAft>
                <a:defRPr/>
              </a:pPr>
              <a:r>
                <a:rPr lang="en-GB" dirty="0">
                  <a:solidFill>
                    <a:sysClr val="windowText" lastClr="000000"/>
                  </a:solidFill>
                  <a:latin typeface="+mj-lt"/>
                  <a:cs typeface="Arial" panose="020B0604020202020204" pitchFamily="34" charset="0"/>
                </a:rPr>
                <a:t>Sri Lanka</a:t>
              </a:r>
            </a:p>
          </p:txBody>
        </p:sp>
        <p:grpSp>
          <p:nvGrpSpPr>
            <p:cNvPr id="11274" name="Group 17"/>
            <p:cNvGrpSpPr>
              <a:grpSpLocks/>
            </p:cNvGrpSpPr>
            <p:nvPr/>
          </p:nvGrpSpPr>
          <p:grpSpPr bwMode="auto">
            <a:xfrm>
              <a:off x="825588" y="4903930"/>
              <a:ext cx="203880" cy="299275"/>
              <a:chOff x="6400800" y="909275"/>
              <a:chExt cx="310291" cy="455475"/>
            </a:xfrm>
          </p:grpSpPr>
          <p:sp>
            <p:nvSpPr>
              <p:cNvPr id="19" name="Oval 18">
                <a:extLst>
                  <a:ext uri="{FF2B5EF4-FFF2-40B4-BE49-F238E27FC236}">
                    <a16:creationId xmlns:a16="http://schemas.microsoft.com/office/drawing/2014/main" id="{C39E9647-7B3A-4F38-BBC8-6973B78A779A}"/>
                  </a:ext>
                </a:extLst>
              </p:cNvPr>
              <p:cNvSpPr/>
              <p:nvPr/>
            </p:nvSpPr>
            <p:spPr>
              <a:xfrm>
                <a:off x="6400800" y="909267"/>
                <a:ext cx="309229" cy="310122"/>
              </a:xfrm>
              <a:prstGeom prst="ellipse">
                <a:avLst/>
              </a:prstGeom>
              <a:solidFill>
                <a:srgbClr val="89C6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 name="Isosceles Triangle 19">
                <a:extLst>
                  <a:ext uri="{FF2B5EF4-FFF2-40B4-BE49-F238E27FC236}">
                    <a16:creationId xmlns:a16="http://schemas.microsoft.com/office/drawing/2014/main" id="{6D0559D1-CF44-4855-8375-DC115656ABBC}"/>
                  </a:ext>
                </a:extLst>
              </p:cNvPr>
              <p:cNvSpPr/>
              <p:nvPr/>
            </p:nvSpPr>
            <p:spPr>
              <a:xfrm rot="10800000">
                <a:off x="6446700" y="1163665"/>
                <a:ext cx="217426" cy="201094"/>
              </a:xfrm>
              <a:prstGeom prst="triangle">
                <a:avLst/>
              </a:prstGeom>
              <a:solidFill>
                <a:srgbClr val="89C6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1" name="Oval 20">
                <a:extLst>
                  <a:ext uri="{FF2B5EF4-FFF2-40B4-BE49-F238E27FC236}">
                    <a16:creationId xmlns:a16="http://schemas.microsoft.com/office/drawing/2014/main" id="{4625EAE5-A374-4C90-BADD-CB790CB74EDF}"/>
                  </a:ext>
                </a:extLst>
              </p:cNvPr>
              <p:cNvSpPr/>
              <p:nvPr/>
            </p:nvSpPr>
            <p:spPr>
              <a:xfrm>
                <a:off x="6499849" y="1003758"/>
                <a:ext cx="111129" cy="1114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ChangeArrowheads="1"/>
          </p:cNvSpPr>
          <p:nvPr/>
        </p:nvSpPr>
        <p:spPr bwMode="auto">
          <a:xfrm>
            <a:off x="684213" y="544513"/>
            <a:ext cx="7775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3600">
                <a:solidFill>
                  <a:srgbClr val="89C6BF"/>
                </a:solidFill>
                <a:latin typeface="Twinkl SemiBold" pitchFamily="2" charset="0"/>
                <a:cs typeface="Clear Sans Light" pitchFamily="34" charset="0"/>
              </a:rPr>
              <a:t>Asia’s Countries</a:t>
            </a:r>
          </a:p>
        </p:txBody>
      </p:sp>
      <p:pic>
        <p:nvPicPr>
          <p:cNvPr id="12291"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43838" y="549275"/>
            <a:ext cx="7239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558925"/>
            <a:ext cx="62499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3" name="Group 23"/>
          <p:cNvGrpSpPr>
            <a:grpSpLocks/>
          </p:cNvGrpSpPr>
          <p:nvPr/>
        </p:nvGrpSpPr>
        <p:grpSpPr bwMode="auto">
          <a:xfrm>
            <a:off x="254000" y="2693988"/>
            <a:ext cx="2489200" cy="955675"/>
            <a:chOff x="254379" y="3713401"/>
            <a:chExt cx="2488821" cy="955974"/>
          </a:xfrm>
        </p:grpSpPr>
        <p:sp>
          <p:nvSpPr>
            <p:cNvPr id="10" name="Right Triangle 9">
              <a:extLst>
                <a:ext uri="{FF2B5EF4-FFF2-40B4-BE49-F238E27FC236}">
                  <a16:creationId xmlns:a16="http://schemas.microsoft.com/office/drawing/2014/main" id="{CE8BBFFE-2DFC-4FE2-8367-E35FFD5704A1}"/>
                </a:ext>
              </a:extLst>
            </p:cNvPr>
            <p:cNvSpPr/>
            <p:nvPr/>
          </p:nvSpPr>
          <p:spPr>
            <a:xfrm rot="2700000">
              <a:off x="322565" y="3713467"/>
              <a:ext cx="285839" cy="285706"/>
            </a:xfrm>
            <a:prstGeom prst="rtTriangle">
              <a:avLst/>
            </a:prstGeom>
            <a:solidFill>
              <a:srgbClr val="4B9B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4" name="Rectangle 13">
              <a:extLst>
                <a:ext uri="{FF2B5EF4-FFF2-40B4-BE49-F238E27FC236}">
                  <a16:creationId xmlns:a16="http://schemas.microsoft.com/office/drawing/2014/main" id="{5D58F1B5-9C71-4B8E-8C91-2476467A6E07}"/>
                </a:ext>
              </a:extLst>
            </p:cNvPr>
            <p:cNvSpPr/>
            <p:nvPr/>
          </p:nvSpPr>
          <p:spPr>
            <a:xfrm>
              <a:off x="254379" y="3862673"/>
              <a:ext cx="2488821" cy="806702"/>
            </a:xfrm>
            <a:prstGeom prst="rect">
              <a:avLst/>
            </a:prstGeom>
            <a:solidFill>
              <a:srgbClr val="89C6BF"/>
            </a:solidFill>
          </p:spPr>
          <p:txBody>
            <a:bodyPr lIns="468000" tIns="108000" rIns="144000" bIns="108000"/>
            <a:lstStyle/>
            <a:p>
              <a:pPr>
                <a:defRPr/>
              </a:pPr>
              <a:r>
                <a:rPr lang="en-GB" dirty="0">
                  <a:solidFill>
                    <a:schemeClr val="bg1"/>
                  </a:solidFill>
                  <a:latin typeface="+mn-lt"/>
                  <a:cs typeface="Arial" panose="020B0604020202020204" pitchFamily="34" charset="0"/>
                </a:rPr>
                <a:t>Which </a:t>
              </a:r>
              <a:r>
                <a:rPr lang="en-GB" dirty="0">
                  <a:solidFill>
                    <a:schemeClr val="bg1"/>
                  </a:solidFill>
                  <a:latin typeface="+mj-lt"/>
                  <a:cs typeface="Arial" panose="020B0604020202020204" pitchFamily="34" charset="0"/>
                </a:rPr>
                <a:t>I</a:t>
              </a:r>
              <a:r>
                <a:rPr lang="en-GB" dirty="0">
                  <a:solidFill>
                    <a:schemeClr val="bg1"/>
                  </a:solidFill>
                  <a:latin typeface="+mn-lt"/>
                  <a:cs typeface="Arial" panose="020B0604020202020204" pitchFamily="34" charset="0"/>
                </a:rPr>
                <a:t> is largest, Iran or Iraq?</a:t>
              </a:r>
            </a:p>
          </p:txBody>
        </p:sp>
      </p:grpSp>
      <p:sp>
        <p:nvSpPr>
          <p:cNvPr id="4" name="Rounded Rectangle 3">
            <a:extLst>
              <a:ext uri="{FF2B5EF4-FFF2-40B4-BE49-F238E27FC236}">
                <a16:creationId xmlns:a16="http://schemas.microsoft.com/office/drawing/2014/main" id="{8CE41969-F7CA-42AE-9402-6F5DB112C4AC}"/>
              </a:ext>
            </a:extLst>
          </p:cNvPr>
          <p:cNvSpPr/>
          <p:nvPr/>
        </p:nvSpPr>
        <p:spPr>
          <a:xfrm>
            <a:off x="3009900" y="3429000"/>
            <a:ext cx="954088" cy="704850"/>
          </a:xfrm>
          <a:prstGeom prst="roundRect">
            <a:avLst/>
          </a:prstGeom>
          <a:solidFill>
            <a:srgbClr val="B8D65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16" name="Group 15"/>
          <p:cNvGrpSpPr>
            <a:grpSpLocks/>
          </p:cNvGrpSpPr>
          <p:nvPr/>
        </p:nvGrpSpPr>
        <p:grpSpPr bwMode="auto">
          <a:xfrm>
            <a:off x="3481388" y="3208338"/>
            <a:ext cx="309562" cy="455612"/>
            <a:chOff x="6400800" y="909275"/>
            <a:chExt cx="310291" cy="455475"/>
          </a:xfrm>
        </p:grpSpPr>
        <p:sp>
          <p:nvSpPr>
            <p:cNvPr id="5" name="Oval 4">
              <a:extLst>
                <a:ext uri="{FF2B5EF4-FFF2-40B4-BE49-F238E27FC236}">
                  <a16:creationId xmlns:a16="http://schemas.microsoft.com/office/drawing/2014/main" id="{B983671E-CE86-4258-85A1-8BBE99D9F3B0}"/>
                </a:ext>
              </a:extLst>
            </p:cNvPr>
            <p:cNvSpPr/>
            <p:nvPr/>
          </p:nvSpPr>
          <p:spPr>
            <a:xfrm>
              <a:off x="6400800" y="909275"/>
              <a:ext cx="310291" cy="311056"/>
            </a:xfrm>
            <a:prstGeom prst="ellipse">
              <a:avLst/>
            </a:prstGeom>
            <a:solidFill>
              <a:srgbClr val="89C6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Isosceles Triangle 5">
              <a:extLst>
                <a:ext uri="{FF2B5EF4-FFF2-40B4-BE49-F238E27FC236}">
                  <a16:creationId xmlns:a16="http://schemas.microsoft.com/office/drawing/2014/main" id="{CD0A8190-228E-4DB7-9052-499D8872E24D}"/>
                </a:ext>
              </a:extLst>
            </p:cNvPr>
            <p:cNvSpPr/>
            <p:nvPr/>
          </p:nvSpPr>
          <p:spPr>
            <a:xfrm rot="10800000">
              <a:off x="6446945" y="1164785"/>
              <a:ext cx="218000" cy="199965"/>
            </a:xfrm>
            <a:prstGeom prst="triangle">
              <a:avLst/>
            </a:prstGeom>
            <a:solidFill>
              <a:srgbClr val="89C6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 name="Oval 14">
              <a:extLst>
                <a:ext uri="{FF2B5EF4-FFF2-40B4-BE49-F238E27FC236}">
                  <a16:creationId xmlns:a16="http://schemas.microsoft.com/office/drawing/2014/main" id="{C00743DC-0A56-4821-9C77-82B20B0898DC}"/>
                </a:ext>
              </a:extLst>
            </p:cNvPr>
            <p:cNvSpPr/>
            <p:nvPr/>
          </p:nvSpPr>
          <p:spPr>
            <a:xfrm>
              <a:off x="6499457" y="1004496"/>
              <a:ext cx="112977" cy="1110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22" name="Group 21"/>
          <p:cNvGrpSpPr>
            <a:grpSpLocks/>
          </p:cNvGrpSpPr>
          <p:nvPr/>
        </p:nvGrpSpPr>
        <p:grpSpPr bwMode="auto">
          <a:xfrm>
            <a:off x="728663" y="3800475"/>
            <a:ext cx="1481137" cy="368300"/>
            <a:chOff x="825588" y="4868902"/>
            <a:chExt cx="1481007" cy="369332"/>
          </a:xfrm>
        </p:grpSpPr>
        <p:sp>
          <p:nvSpPr>
            <p:cNvPr id="17" name="TextBox 16">
              <a:extLst>
                <a:ext uri="{FF2B5EF4-FFF2-40B4-BE49-F238E27FC236}">
                  <a16:creationId xmlns:a16="http://schemas.microsoft.com/office/drawing/2014/main" id="{31B9E2A6-FB1F-47CD-BF4A-E450D4F0B786}"/>
                </a:ext>
              </a:extLst>
            </p:cNvPr>
            <p:cNvSpPr txBox="1"/>
            <p:nvPr/>
          </p:nvSpPr>
          <p:spPr>
            <a:xfrm>
              <a:off x="1028770" y="4868902"/>
              <a:ext cx="1277825" cy="369332"/>
            </a:xfrm>
            <a:prstGeom prst="rect">
              <a:avLst/>
            </a:prstGeom>
            <a:noFill/>
          </p:spPr>
          <p:txBody>
            <a:bodyPr>
              <a:spAutoFit/>
            </a:bodyPr>
            <a:lstStyle/>
            <a:p>
              <a:pPr eaLnBrk="1" fontAlgn="auto" hangingPunct="1">
                <a:spcBef>
                  <a:spcPts val="0"/>
                </a:spcBef>
                <a:spcAft>
                  <a:spcPts val="0"/>
                </a:spcAft>
                <a:defRPr/>
              </a:pPr>
              <a:r>
                <a:rPr lang="en-GB" dirty="0">
                  <a:solidFill>
                    <a:sysClr val="windowText" lastClr="000000"/>
                  </a:solidFill>
                  <a:latin typeface="+mj-lt"/>
                  <a:cs typeface="Arial" panose="020B0604020202020204" pitchFamily="34" charset="0"/>
                </a:rPr>
                <a:t>Iran</a:t>
              </a:r>
            </a:p>
          </p:txBody>
        </p:sp>
        <p:grpSp>
          <p:nvGrpSpPr>
            <p:cNvPr id="12298" name="Group 17"/>
            <p:cNvGrpSpPr>
              <a:grpSpLocks/>
            </p:cNvGrpSpPr>
            <p:nvPr/>
          </p:nvGrpSpPr>
          <p:grpSpPr bwMode="auto">
            <a:xfrm>
              <a:off x="825588" y="4903930"/>
              <a:ext cx="203880" cy="299275"/>
              <a:chOff x="6400800" y="909275"/>
              <a:chExt cx="310291" cy="455475"/>
            </a:xfrm>
          </p:grpSpPr>
          <p:sp>
            <p:nvSpPr>
              <p:cNvPr id="19" name="Oval 18">
                <a:extLst>
                  <a:ext uri="{FF2B5EF4-FFF2-40B4-BE49-F238E27FC236}">
                    <a16:creationId xmlns:a16="http://schemas.microsoft.com/office/drawing/2014/main" id="{69A93DE7-A5A1-4D1A-870A-15C42380F540}"/>
                  </a:ext>
                </a:extLst>
              </p:cNvPr>
              <p:cNvSpPr/>
              <p:nvPr/>
            </p:nvSpPr>
            <p:spPr>
              <a:xfrm>
                <a:off x="6400800" y="909267"/>
                <a:ext cx="309229" cy="310122"/>
              </a:xfrm>
              <a:prstGeom prst="ellipse">
                <a:avLst/>
              </a:prstGeom>
              <a:solidFill>
                <a:srgbClr val="89C6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 name="Isosceles Triangle 19">
                <a:extLst>
                  <a:ext uri="{FF2B5EF4-FFF2-40B4-BE49-F238E27FC236}">
                    <a16:creationId xmlns:a16="http://schemas.microsoft.com/office/drawing/2014/main" id="{43594BBA-1EAA-473B-8050-CF66360C44B2}"/>
                  </a:ext>
                </a:extLst>
              </p:cNvPr>
              <p:cNvSpPr/>
              <p:nvPr/>
            </p:nvSpPr>
            <p:spPr>
              <a:xfrm rot="10800000">
                <a:off x="6446700" y="1163665"/>
                <a:ext cx="217426" cy="201094"/>
              </a:xfrm>
              <a:prstGeom prst="triangle">
                <a:avLst/>
              </a:prstGeom>
              <a:solidFill>
                <a:srgbClr val="89C6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1" name="Oval 20">
                <a:extLst>
                  <a:ext uri="{FF2B5EF4-FFF2-40B4-BE49-F238E27FC236}">
                    <a16:creationId xmlns:a16="http://schemas.microsoft.com/office/drawing/2014/main" id="{09DF843C-E765-4633-AEA0-E589B2779FA5}"/>
                  </a:ext>
                </a:extLst>
              </p:cNvPr>
              <p:cNvSpPr/>
              <p:nvPr/>
            </p:nvSpPr>
            <p:spPr>
              <a:xfrm>
                <a:off x="6499849" y="1003758"/>
                <a:ext cx="111129" cy="1114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ChangeArrowheads="1"/>
          </p:cNvSpPr>
          <p:nvPr/>
        </p:nvSpPr>
        <p:spPr bwMode="auto">
          <a:xfrm>
            <a:off x="684213" y="544513"/>
            <a:ext cx="7775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3600">
                <a:solidFill>
                  <a:srgbClr val="89C6BF"/>
                </a:solidFill>
                <a:latin typeface="Twinkl SemiBold" pitchFamily="2" charset="0"/>
                <a:cs typeface="Clear Sans Light" pitchFamily="34" charset="0"/>
              </a:rPr>
              <a:t>Asia’s Countries</a:t>
            </a:r>
          </a:p>
        </p:txBody>
      </p:sp>
      <p:pic>
        <p:nvPicPr>
          <p:cNvPr id="1331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43838" y="549275"/>
            <a:ext cx="7239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558925"/>
            <a:ext cx="62499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7" name="Group 23"/>
          <p:cNvGrpSpPr>
            <a:grpSpLocks/>
          </p:cNvGrpSpPr>
          <p:nvPr/>
        </p:nvGrpSpPr>
        <p:grpSpPr bwMode="auto">
          <a:xfrm>
            <a:off x="254000" y="2693988"/>
            <a:ext cx="2274888" cy="1425575"/>
            <a:chOff x="254379" y="3713401"/>
            <a:chExt cx="2274637" cy="1425532"/>
          </a:xfrm>
        </p:grpSpPr>
        <p:sp>
          <p:nvSpPr>
            <p:cNvPr id="10" name="Right Triangle 9">
              <a:extLst>
                <a:ext uri="{FF2B5EF4-FFF2-40B4-BE49-F238E27FC236}">
                  <a16:creationId xmlns:a16="http://schemas.microsoft.com/office/drawing/2014/main" id="{0A3F0E01-B78A-47FE-AD08-7D07C301399C}"/>
                </a:ext>
              </a:extLst>
            </p:cNvPr>
            <p:cNvSpPr/>
            <p:nvPr/>
          </p:nvSpPr>
          <p:spPr>
            <a:xfrm rot="2700000">
              <a:off x="321829" y="3714206"/>
              <a:ext cx="287328" cy="285718"/>
            </a:xfrm>
            <a:prstGeom prst="rtTriangle">
              <a:avLst/>
            </a:prstGeom>
            <a:solidFill>
              <a:srgbClr val="4B9B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4" name="Rectangle 13">
              <a:extLst>
                <a:ext uri="{FF2B5EF4-FFF2-40B4-BE49-F238E27FC236}">
                  <a16:creationId xmlns:a16="http://schemas.microsoft.com/office/drawing/2014/main" id="{F1688727-B738-4432-81DC-4CA52BA80870}"/>
                </a:ext>
              </a:extLst>
            </p:cNvPr>
            <p:cNvSpPr/>
            <p:nvPr/>
          </p:nvSpPr>
          <p:spPr>
            <a:xfrm>
              <a:off x="254379" y="3862621"/>
              <a:ext cx="2274637" cy="1276312"/>
            </a:xfrm>
            <a:prstGeom prst="rect">
              <a:avLst/>
            </a:prstGeom>
            <a:solidFill>
              <a:srgbClr val="89C6BF"/>
            </a:solidFill>
          </p:spPr>
          <p:txBody>
            <a:bodyPr lIns="468000" tIns="108000" rIns="144000" bIns="108000"/>
            <a:lstStyle/>
            <a:p>
              <a:pPr>
                <a:defRPr/>
              </a:pPr>
              <a:r>
                <a:rPr lang="en-GB" dirty="0">
                  <a:solidFill>
                    <a:schemeClr val="bg1"/>
                  </a:solidFill>
                  <a:latin typeface="+mn-lt"/>
                  <a:cs typeface="Arial" panose="020B0604020202020204" pitchFamily="34" charset="0"/>
                </a:rPr>
                <a:t>What is a group of four islands and begins with </a:t>
              </a:r>
              <a:br>
                <a:rPr lang="en-GB" dirty="0">
                  <a:solidFill>
                    <a:schemeClr val="bg1"/>
                  </a:solidFill>
                  <a:latin typeface="+mn-lt"/>
                  <a:cs typeface="Arial" panose="020B0604020202020204" pitchFamily="34" charset="0"/>
                </a:rPr>
              </a:br>
              <a:r>
                <a:rPr lang="en-GB" dirty="0">
                  <a:solidFill>
                    <a:schemeClr val="bg1"/>
                  </a:solidFill>
                  <a:latin typeface="+mn-lt"/>
                  <a:cs typeface="Arial" panose="020B0604020202020204" pitchFamily="34" charset="0"/>
                </a:rPr>
                <a:t>a </a:t>
              </a:r>
              <a:r>
                <a:rPr lang="en-GB" dirty="0">
                  <a:solidFill>
                    <a:schemeClr val="bg1"/>
                  </a:solidFill>
                  <a:latin typeface="+mj-lt"/>
                  <a:cs typeface="Arial" panose="020B0604020202020204" pitchFamily="34" charset="0"/>
                </a:rPr>
                <a:t>J</a:t>
              </a:r>
              <a:r>
                <a:rPr lang="en-GB" dirty="0">
                  <a:solidFill>
                    <a:schemeClr val="bg1"/>
                  </a:solidFill>
                  <a:latin typeface="+mn-lt"/>
                  <a:cs typeface="Arial" panose="020B0604020202020204" pitchFamily="34" charset="0"/>
                </a:rPr>
                <a:t>? </a:t>
              </a:r>
            </a:p>
          </p:txBody>
        </p:sp>
      </p:grpSp>
      <p:sp>
        <p:nvSpPr>
          <p:cNvPr id="4" name="Rounded Rectangle 3">
            <a:extLst>
              <a:ext uri="{FF2B5EF4-FFF2-40B4-BE49-F238E27FC236}">
                <a16:creationId xmlns:a16="http://schemas.microsoft.com/office/drawing/2014/main" id="{E5B95B76-AC5E-49C1-BEE3-5EF25298B6D6}"/>
              </a:ext>
            </a:extLst>
          </p:cNvPr>
          <p:cNvSpPr/>
          <p:nvPr/>
        </p:nvSpPr>
        <p:spPr>
          <a:xfrm>
            <a:off x="6389688" y="3073400"/>
            <a:ext cx="954087" cy="814388"/>
          </a:xfrm>
          <a:prstGeom prst="roundRect">
            <a:avLst/>
          </a:prstGeom>
          <a:solidFill>
            <a:srgbClr val="B8D65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16" name="Group 15"/>
          <p:cNvGrpSpPr>
            <a:grpSpLocks/>
          </p:cNvGrpSpPr>
          <p:nvPr/>
        </p:nvGrpSpPr>
        <p:grpSpPr bwMode="auto">
          <a:xfrm>
            <a:off x="6767513" y="2973388"/>
            <a:ext cx="311150" cy="455612"/>
            <a:chOff x="6400800" y="909275"/>
            <a:chExt cx="310291" cy="455475"/>
          </a:xfrm>
        </p:grpSpPr>
        <p:sp>
          <p:nvSpPr>
            <p:cNvPr id="5" name="Oval 4">
              <a:extLst>
                <a:ext uri="{FF2B5EF4-FFF2-40B4-BE49-F238E27FC236}">
                  <a16:creationId xmlns:a16="http://schemas.microsoft.com/office/drawing/2014/main" id="{6AF4A080-284C-41D2-8EE8-F180D4349E7E}"/>
                </a:ext>
              </a:extLst>
            </p:cNvPr>
            <p:cNvSpPr/>
            <p:nvPr/>
          </p:nvSpPr>
          <p:spPr>
            <a:xfrm>
              <a:off x="6400800" y="909275"/>
              <a:ext cx="310291" cy="311056"/>
            </a:xfrm>
            <a:prstGeom prst="ellipse">
              <a:avLst/>
            </a:prstGeom>
            <a:solidFill>
              <a:srgbClr val="89C6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Isosceles Triangle 5">
              <a:extLst>
                <a:ext uri="{FF2B5EF4-FFF2-40B4-BE49-F238E27FC236}">
                  <a16:creationId xmlns:a16="http://schemas.microsoft.com/office/drawing/2014/main" id="{0AD656D5-9DCC-4AD6-BA41-A69BC45E95A5}"/>
                </a:ext>
              </a:extLst>
            </p:cNvPr>
            <p:cNvSpPr/>
            <p:nvPr/>
          </p:nvSpPr>
          <p:spPr>
            <a:xfrm rot="10800000">
              <a:off x="6446710" y="1164785"/>
              <a:ext cx="218470" cy="199965"/>
            </a:xfrm>
            <a:prstGeom prst="triangle">
              <a:avLst/>
            </a:prstGeom>
            <a:solidFill>
              <a:srgbClr val="89C6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 name="Oval 14">
              <a:extLst>
                <a:ext uri="{FF2B5EF4-FFF2-40B4-BE49-F238E27FC236}">
                  <a16:creationId xmlns:a16="http://schemas.microsoft.com/office/drawing/2014/main" id="{F46F6B8E-4285-4266-8358-9F51BEF78B8B}"/>
                </a:ext>
              </a:extLst>
            </p:cNvPr>
            <p:cNvSpPr/>
            <p:nvPr/>
          </p:nvSpPr>
          <p:spPr>
            <a:xfrm>
              <a:off x="6500536" y="1004496"/>
              <a:ext cx="110818" cy="1110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22" name="Group 21"/>
          <p:cNvGrpSpPr>
            <a:grpSpLocks/>
          </p:cNvGrpSpPr>
          <p:nvPr/>
        </p:nvGrpSpPr>
        <p:grpSpPr bwMode="auto">
          <a:xfrm>
            <a:off x="728663" y="4260850"/>
            <a:ext cx="1481137" cy="369888"/>
            <a:chOff x="825588" y="4868902"/>
            <a:chExt cx="1481007" cy="369332"/>
          </a:xfrm>
        </p:grpSpPr>
        <p:sp>
          <p:nvSpPr>
            <p:cNvPr id="17" name="TextBox 16">
              <a:extLst>
                <a:ext uri="{FF2B5EF4-FFF2-40B4-BE49-F238E27FC236}">
                  <a16:creationId xmlns:a16="http://schemas.microsoft.com/office/drawing/2014/main" id="{1818A262-0B9B-415F-A115-064CBAE38807}"/>
                </a:ext>
              </a:extLst>
            </p:cNvPr>
            <p:cNvSpPr txBox="1"/>
            <p:nvPr/>
          </p:nvSpPr>
          <p:spPr>
            <a:xfrm>
              <a:off x="1028770" y="4868902"/>
              <a:ext cx="1277825" cy="369332"/>
            </a:xfrm>
            <a:prstGeom prst="rect">
              <a:avLst/>
            </a:prstGeom>
            <a:noFill/>
          </p:spPr>
          <p:txBody>
            <a:bodyPr>
              <a:spAutoFit/>
            </a:bodyPr>
            <a:lstStyle/>
            <a:p>
              <a:pPr eaLnBrk="1" fontAlgn="auto" hangingPunct="1">
                <a:spcBef>
                  <a:spcPts val="0"/>
                </a:spcBef>
                <a:spcAft>
                  <a:spcPts val="0"/>
                </a:spcAft>
                <a:defRPr/>
              </a:pPr>
              <a:r>
                <a:rPr lang="en-GB" dirty="0">
                  <a:solidFill>
                    <a:sysClr val="windowText" lastClr="000000"/>
                  </a:solidFill>
                  <a:latin typeface="+mj-lt"/>
                  <a:cs typeface="Arial" panose="020B0604020202020204" pitchFamily="34" charset="0"/>
                </a:rPr>
                <a:t>Japan</a:t>
              </a:r>
            </a:p>
          </p:txBody>
        </p:sp>
        <p:grpSp>
          <p:nvGrpSpPr>
            <p:cNvPr id="13322" name="Group 17"/>
            <p:cNvGrpSpPr>
              <a:grpSpLocks/>
            </p:cNvGrpSpPr>
            <p:nvPr/>
          </p:nvGrpSpPr>
          <p:grpSpPr bwMode="auto">
            <a:xfrm>
              <a:off x="825588" y="4903930"/>
              <a:ext cx="203880" cy="299275"/>
              <a:chOff x="6400800" y="909275"/>
              <a:chExt cx="310291" cy="455475"/>
            </a:xfrm>
          </p:grpSpPr>
          <p:sp>
            <p:nvSpPr>
              <p:cNvPr id="19" name="Oval 18">
                <a:extLst>
                  <a:ext uri="{FF2B5EF4-FFF2-40B4-BE49-F238E27FC236}">
                    <a16:creationId xmlns:a16="http://schemas.microsoft.com/office/drawing/2014/main" id="{A089E75E-6176-4463-96ED-CDB1AFDFC970}"/>
                  </a:ext>
                </a:extLst>
              </p:cNvPr>
              <p:cNvSpPr/>
              <p:nvPr/>
            </p:nvSpPr>
            <p:spPr>
              <a:xfrm>
                <a:off x="6400800" y="909038"/>
                <a:ext cx="309229" cy="311204"/>
              </a:xfrm>
              <a:prstGeom prst="ellipse">
                <a:avLst/>
              </a:prstGeom>
              <a:solidFill>
                <a:srgbClr val="89C6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 name="Isosceles Triangle 19">
                <a:extLst>
                  <a:ext uri="{FF2B5EF4-FFF2-40B4-BE49-F238E27FC236}">
                    <a16:creationId xmlns:a16="http://schemas.microsoft.com/office/drawing/2014/main" id="{80C39C19-A51B-431A-8605-729F894B264B}"/>
                  </a:ext>
                </a:extLst>
              </p:cNvPr>
              <p:cNvSpPr/>
              <p:nvPr/>
            </p:nvSpPr>
            <p:spPr>
              <a:xfrm rot="10800000">
                <a:off x="6446700" y="1164755"/>
                <a:ext cx="217426" cy="200232"/>
              </a:xfrm>
              <a:prstGeom prst="triangle">
                <a:avLst/>
              </a:prstGeom>
              <a:solidFill>
                <a:srgbClr val="89C6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1" name="Oval 20">
                <a:extLst>
                  <a:ext uri="{FF2B5EF4-FFF2-40B4-BE49-F238E27FC236}">
                    <a16:creationId xmlns:a16="http://schemas.microsoft.com/office/drawing/2014/main" id="{42C34F23-2A66-4852-AD49-03703E0CACFD}"/>
                  </a:ext>
                </a:extLst>
              </p:cNvPr>
              <p:cNvSpPr/>
              <p:nvPr/>
            </p:nvSpPr>
            <p:spPr>
              <a:xfrm>
                <a:off x="6499849" y="1003123"/>
                <a:ext cx="111129" cy="113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ChangeArrowheads="1"/>
          </p:cNvSpPr>
          <p:nvPr/>
        </p:nvSpPr>
        <p:spPr bwMode="auto">
          <a:xfrm>
            <a:off x="684213" y="544513"/>
            <a:ext cx="7775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3600">
                <a:solidFill>
                  <a:srgbClr val="89C6BF"/>
                </a:solidFill>
                <a:latin typeface="Twinkl SemiBold" pitchFamily="2" charset="0"/>
                <a:cs typeface="Clear Sans Light" pitchFamily="34" charset="0"/>
              </a:rPr>
              <a:t>Asia’s Countries</a:t>
            </a:r>
          </a:p>
        </p:txBody>
      </p:sp>
      <p:pic>
        <p:nvPicPr>
          <p:cNvPr id="1433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43838" y="549275"/>
            <a:ext cx="7239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558925"/>
            <a:ext cx="62499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1" name="Group 23"/>
          <p:cNvGrpSpPr>
            <a:grpSpLocks/>
          </p:cNvGrpSpPr>
          <p:nvPr/>
        </p:nvGrpSpPr>
        <p:grpSpPr bwMode="auto">
          <a:xfrm>
            <a:off x="254000" y="2693988"/>
            <a:ext cx="2390775" cy="1193800"/>
            <a:chOff x="254379" y="3713401"/>
            <a:chExt cx="2389967" cy="1194634"/>
          </a:xfrm>
        </p:grpSpPr>
        <p:sp>
          <p:nvSpPr>
            <p:cNvPr id="10" name="Right Triangle 9">
              <a:extLst>
                <a:ext uri="{FF2B5EF4-FFF2-40B4-BE49-F238E27FC236}">
                  <a16:creationId xmlns:a16="http://schemas.microsoft.com/office/drawing/2014/main" id="{1ABFD687-1615-4097-BDF7-7E717511DBAF}"/>
                </a:ext>
              </a:extLst>
            </p:cNvPr>
            <p:cNvSpPr/>
            <p:nvPr/>
          </p:nvSpPr>
          <p:spPr>
            <a:xfrm rot="2700000">
              <a:off x="322471" y="3713549"/>
              <a:ext cx="285950" cy="285653"/>
            </a:xfrm>
            <a:prstGeom prst="rtTriangle">
              <a:avLst/>
            </a:prstGeom>
            <a:solidFill>
              <a:srgbClr val="4B9B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4" name="Rectangle 13">
              <a:extLst>
                <a:ext uri="{FF2B5EF4-FFF2-40B4-BE49-F238E27FC236}">
                  <a16:creationId xmlns:a16="http://schemas.microsoft.com/office/drawing/2014/main" id="{BE5B88E3-5221-401D-B507-B849EAC2D579}"/>
                </a:ext>
              </a:extLst>
            </p:cNvPr>
            <p:cNvSpPr/>
            <p:nvPr/>
          </p:nvSpPr>
          <p:spPr>
            <a:xfrm>
              <a:off x="254379" y="3862730"/>
              <a:ext cx="2389967" cy="1045305"/>
            </a:xfrm>
            <a:prstGeom prst="rect">
              <a:avLst/>
            </a:prstGeom>
            <a:solidFill>
              <a:srgbClr val="89C6BF"/>
            </a:solidFill>
          </p:spPr>
          <p:txBody>
            <a:bodyPr lIns="468000" tIns="108000" rIns="144000" bIns="108000"/>
            <a:lstStyle/>
            <a:p>
              <a:pPr>
                <a:defRPr/>
              </a:pPr>
              <a:r>
                <a:rPr lang="en-GB" dirty="0">
                  <a:solidFill>
                    <a:schemeClr val="bg1"/>
                  </a:solidFill>
                  <a:latin typeface="+mn-lt"/>
                  <a:cs typeface="Arial" panose="020B0604020202020204" pitchFamily="34" charset="0"/>
                </a:rPr>
                <a:t>Which </a:t>
              </a:r>
              <a:r>
                <a:rPr lang="en-GB" dirty="0">
                  <a:solidFill>
                    <a:schemeClr val="bg1"/>
                  </a:solidFill>
                  <a:latin typeface="+mj-lt"/>
                  <a:cs typeface="Arial" panose="020B0604020202020204" pitchFamily="34" charset="0"/>
                </a:rPr>
                <a:t>P</a:t>
              </a:r>
              <a:r>
                <a:rPr lang="en-GB" dirty="0">
                  <a:solidFill>
                    <a:schemeClr val="bg1"/>
                  </a:solidFill>
                  <a:latin typeface="+mn-lt"/>
                  <a:cs typeface="Arial" panose="020B0604020202020204" pitchFamily="34" charset="0"/>
                </a:rPr>
                <a:t> is between India and Afghanistan?</a:t>
              </a:r>
            </a:p>
          </p:txBody>
        </p:sp>
      </p:grpSp>
      <p:sp>
        <p:nvSpPr>
          <p:cNvPr id="4" name="Rounded Rectangle 3">
            <a:extLst>
              <a:ext uri="{FF2B5EF4-FFF2-40B4-BE49-F238E27FC236}">
                <a16:creationId xmlns:a16="http://schemas.microsoft.com/office/drawing/2014/main" id="{F2E736D4-E182-4611-A88F-4FA19E4310AC}"/>
              </a:ext>
            </a:extLst>
          </p:cNvPr>
          <p:cNvSpPr/>
          <p:nvPr/>
        </p:nvSpPr>
        <p:spPr>
          <a:xfrm>
            <a:off x="3579813" y="3495675"/>
            <a:ext cx="954087" cy="814388"/>
          </a:xfrm>
          <a:prstGeom prst="roundRect">
            <a:avLst/>
          </a:prstGeom>
          <a:solidFill>
            <a:srgbClr val="B8D65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16" name="Group 15"/>
          <p:cNvGrpSpPr>
            <a:grpSpLocks/>
          </p:cNvGrpSpPr>
          <p:nvPr/>
        </p:nvGrpSpPr>
        <p:grpSpPr bwMode="auto">
          <a:xfrm>
            <a:off x="4141788" y="3365500"/>
            <a:ext cx="309562" cy="455613"/>
            <a:chOff x="6400800" y="909275"/>
            <a:chExt cx="310291" cy="455475"/>
          </a:xfrm>
        </p:grpSpPr>
        <p:sp>
          <p:nvSpPr>
            <p:cNvPr id="5" name="Oval 4">
              <a:extLst>
                <a:ext uri="{FF2B5EF4-FFF2-40B4-BE49-F238E27FC236}">
                  <a16:creationId xmlns:a16="http://schemas.microsoft.com/office/drawing/2014/main" id="{A7857C2F-79AE-4E67-90AB-A9101F5A1D27}"/>
                </a:ext>
              </a:extLst>
            </p:cNvPr>
            <p:cNvSpPr/>
            <p:nvPr/>
          </p:nvSpPr>
          <p:spPr>
            <a:xfrm>
              <a:off x="6400800" y="909275"/>
              <a:ext cx="310291" cy="311056"/>
            </a:xfrm>
            <a:prstGeom prst="ellipse">
              <a:avLst/>
            </a:prstGeom>
            <a:solidFill>
              <a:srgbClr val="89C6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Isosceles Triangle 5">
              <a:extLst>
                <a:ext uri="{FF2B5EF4-FFF2-40B4-BE49-F238E27FC236}">
                  <a16:creationId xmlns:a16="http://schemas.microsoft.com/office/drawing/2014/main" id="{97446223-ECFA-4ECD-8A8B-15F8CF22AF04}"/>
                </a:ext>
              </a:extLst>
            </p:cNvPr>
            <p:cNvSpPr/>
            <p:nvPr/>
          </p:nvSpPr>
          <p:spPr>
            <a:xfrm rot="10800000">
              <a:off x="6446945" y="1164786"/>
              <a:ext cx="218000" cy="199964"/>
            </a:xfrm>
            <a:prstGeom prst="triangle">
              <a:avLst/>
            </a:prstGeom>
            <a:solidFill>
              <a:srgbClr val="89C6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 name="Oval 14">
              <a:extLst>
                <a:ext uri="{FF2B5EF4-FFF2-40B4-BE49-F238E27FC236}">
                  <a16:creationId xmlns:a16="http://schemas.microsoft.com/office/drawing/2014/main" id="{C747D111-DB14-4821-85A4-3FB3FC90B4B9}"/>
                </a:ext>
              </a:extLst>
            </p:cNvPr>
            <p:cNvSpPr/>
            <p:nvPr/>
          </p:nvSpPr>
          <p:spPr>
            <a:xfrm>
              <a:off x="6499457" y="1004496"/>
              <a:ext cx="112977" cy="1110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22" name="Group 21"/>
          <p:cNvGrpSpPr>
            <a:grpSpLocks/>
          </p:cNvGrpSpPr>
          <p:nvPr/>
        </p:nvGrpSpPr>
        <p:grpSpPr bwMode="auto">
          <a:xfrm>
            <a:off x="728663" y="4041775"/>
            <a:ext cx="1481137" cy="368300"/>
            <a:chOff x="825588" y="4868902"/>
            <a:chExt cx="1481007" cy="369332"/>
          </a:xfrm>
        </p:grpSpPr>
        <p:sp>
          <p:nvSpPr>
            <p:cNvPr id="17" name="TextBox 16">
              <a:extLst>
                <a:ext uri="{FF2B5EF4-FFF2-40B4-BE49-F238E27FC236}">
                  <a16:creationId xmlns:a16="http://schemas.microsoft.com/office/drawing/2014/main" id="{BA2D9FCF-AEAF-4B0C-BDCD-3A26C65D1E41}"/>
                </a:ext>
              </a:extLst>
            </p:cNvPr>
            <p:cNvSpPr txBox="1"/>
            <p:nvPr/>
          </p:nvSpPr>
          <p:spPr>
            <a:xfrm>
              <a:off x="1028770" y="4868902"/>
              <a:ext cx="1277825" cy="369332"/>
            </a:xfrm>
            <a:prstGeom prst="rect">
              <a:avLst/>
            </a:prstGeom>
            <a:noFill/>
          </p:spPr>
          <p:txBody>
            <a:bodyPr>
              <a:spAutoFit/>
            </a:bodyPr>
            <a:lstStyle/>
            <a:p>
              <a:pPr eaLnBrk="1" fontAlgn="auto" hangingPunct="1">
                <a:spcBef>
                  <a:spcPts val="0"/>
                </a:spcBef>
                <a:spcAft>
                  <a:spcPts val="0"/>
                </a:spcAft>
                <a:defRPr/>
              </a:pPr>
              <a:r>
                <a:rPr lang="en-GB" dirty="0">
                  <a:solidFill>
                    <a:sysClr val="windowText" lastClr="000000"/>
                  </a:solidFill>
                  <a:latin typeface="+mj-lt"/>
                  <a:cs typeface="Arial" panose="020B0604020202020204" pitchFamily="34" charset="0"/>
                </a:rPr>
                <a:t>Pakistan</a:t>
              </a:r>
            </a:p>
          </p:txBody>
        </p:sp>
        <p:grpSp>
          <p:nvGrpSpPr>
            <p:cNvPr id="14346" name="Group 17"/>
            <p:cNvGrpSpPr>
              <a:grpSpLocks/>
            </p:cNvGrpSpPr>
            <p:nvPr/>
          </p:nvGrpSpPr>
          <p:grpSpPr bwMode="auto">
            <a:xfrm>
              <a:off x="825588" y="4903930"/>
              <a:ext cx="203880" cy="299275"/>
              <a:chOff x="6400800" y="909275"/>
              <a:chExt cx="310291" cy="455475"/>
            </a:xfrm>
          </p:grpSpPr>
          <p:sp>
            <p:nvSpPr>
              <p:cNvPr id="19" name="Oval 18">
                <a:extLst>
                  <a:ext uri="{FF2B5EF4-FFF2-40B4-BE49-F238E27FC236}">
                    <a16:creationId xmlns:a16="http://schemas.microsoft.com/office/drawing/2014/main" id="{5774C10F-993C-42A6-A49F-913113EC2A2C}"/>
                  </a:ext>
                </a:extLst>
              </p:cNvPr>
              <p:cNvSpPr/>
              <p:nvPr/>
            </p:nvSpPr>
            <p:spPr>
              <a:xfrm>
                <a:off x="6400800" y="909267"/>
                <a:ext cx="309229" cy="310122"/>
              </a:xfrm>
              <a:prstGeom prst="ellipse">
                <a:avLst/>
              </a:prstGeom>
              <a:solidFill>
                <a:srgbClr val="89C6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 name="Isosceles Triangle 19">
                <a:extLst>
                  <a:ext uri="{FF2B5EF4-FFF2-40B4-BE49-F238E27FC236}">
                    <a16:creationId xmlns:a16="http://schemas.microsoft.com/office/drawing/2014/main" id="{4C09BC46-F228-45C4-83B8-1060F4CC6022}"/>
                  </a:ext>
                </a:extLst>
              </p:cNvPr>
              <p:cNvSpPr/>
              <p:nvPr/>
            </p:nvSpPr>
            <p:spPr>
              <a:xfrm rot="10800000">
                <a:off x="6446700" y="1163665"/>
                <a:ext cx="217426" cy="201094"/>
              </a:xfrm>
              <a:prstGeom prst="triangle">
                <a:avLst/>
              </a:prstGeom>
              <a:solidFill>
                <a:srgbClr val="89C6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1" name="Oval 20">
                <a:extLst>
                  <a:ext uri="{FF2B5EF4-FFF2-40B4-BE49-F238E27FC236}">
                    <a16:creationId xmlns:a16="http://schemas.microsoft.com/office/drawing/2014/main" id="{BFDA8E0F-313C-452B-83CD-8F37B106987F}"/>
                  </a:ext>
                </a:extLst>
              </p:cNvPr>
              <p:cNvSpPr/>
              <p:nvPr/>
            </p:nvSpPr>
            <p:spPr>
              <a:xfrm>
                <a:off x="6499849" y="1003758"/>
                <a:ext cx="111129" cy="1114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1_Office Theme">
  <a:themeElements>
    <a:clrScheme name="Twinkl">
      <a:dk1>
        <a:srgbClr val="1C1C1C"/>
      </a:dk1>
      <a:lt1>
        <a:sysClr val="window" lastClr="FFFFFF"/>
      </a:lt1>
      <a:dk2>
        <a:srgbClr val="0C0C0C"/>
      </a:dk2>
      <a:lt2>
        <a:srgbClr val="DCD8DC"/>
      </a:lt2>
      <a:accent1>
        <a:srgbClr val="E52733"/>
      </a:accent1>
      <a:accent2>
        <a:srgbClr val="E94E14"/>
      </a:accent2>
      <a:accent3>
        <a:srgbClr val="F9B000"/>
      </a:accent3>
      <a:accent4>
        <a:srgbClr val="86BD34"/>
      </a:accent4>
      <a:accent5>
        <a:srgbClr val="003F7D"/>
      </a:accent5>
      <a:accent6>
        <a:srgbClr val="65186A"/>
      </a:accent6>
      <a:hlink>
        <a:srgbClr val="6D6D6D"/>
      </a:hlink>
      <a:folHlink>
        <a:srgbClr val="B8B8B8"/>
      </a:folHlink>
    </a:clrScheme>
    <a:fontScheme name="Custom 1">
      <a:majorFont>
        <a:latin typeface="Twinkl SemiBold"/>
        <a:ea typeface=""/>
        <a:cs typeface=""/>
      </a:majorFont>
      <a:minorFont>
        <a:latin typeface="Twinkl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a:latin typeface="+mn-lt"/>
          </a:defRPr>
        </a:defPPr>
      </a:lstStyle>
    </a:txDef>
  </a:objectDefaults>
  <a:extraClrSchemeLst/>
  <a:extLst>
    <a:ext uri="{05A4C25C-085E-4340-85A3-A5531E510DB2}">
      <thm15:themeFamily xmlns:thm15="http://schemas.microsoft.com/office/thememl/2012/main" name="Secondary PowerPoint Template.pptx" id="{AA06886A-E70E-4CD5-85AE-055484B775EC}" vid="{54231935-3E81-4B6A-8E79-3920B0547A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Secondary PowerPoint Template</Template>
  <TotalTime>539</TotalTime>
  <Words>755</Words>
  <Application>Microsoft Office PowerPoint</Application>
  <PresentationFormat>On-screen Show (4:3)</PresentationFormat>
  <Paragraphs>80</Paragraphs>
  <Slides>21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Clear Sans Light</vt:lpstr>
      <vt:lpstr>Twinkl SemiBold</vt:lpstr>
      <vt:lpstr>Clear Sans</vt:lpstr>
      <vt:lpstr>Sassoon Infant Rg</vt:lpstr>
      <vt:lpstr>Arial</vt:lpstr>
      <vt:lpstr>Twinkl Light</vt:lpstr>
      <vt:lpstr>Clear Sans Medium</vt:lpstr>
      <vt:lpstr>Calibri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dc:creator>
  <cp:lastModifiedBy>Gemma Kinsella</cp:lastModifiedBy>
  <cp:revision>36</cp:revision>
  <dcterms:created xsi:type="dcterms:W3CDTF">2017-04-11T11:48:44Z</dcterms:created>
  <dcterms:modified xsi:type="dcterms:W3CDTF">2020-06-25T11:29:21Z</dcterms:modified>
</cp:coreProperties>
</file>