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5" r:id="rId2"/>
    <p:sldId id="279" r:id="rId3"/>
    <p:sldId id="290" r:id="rId4"/>
    <p:sldId id="282" r:id="rId5"/>
    <p:sldId id="289" r:id="rId6"/>
    <p:sldId id="284" r:id="rId7"/>
  </p:sldIdLst>
  <p:sldSz cx="9144000" cy="6858000" type="screen4x3"/>
  <p:notesSz cx="6858000" cy="9144000"/>
  <p:embeddedFontLst>
    <p:embeddedFont>
      <p:font typeface="Twinkl" panose="020B0604020202020204" pitchFamily="2" charset="0"/>
      <p:regular r:id="rId10"/>
      <p:bold r:id="rId11"/>
    </p:embeddedFont>
    <p:embeddedFont>
      <p:font typeface="Cambria Math" panose="02040503050406030204" pitchFamily="18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08213"/>
    <a:srgbClr val="FABC92"/>
    <a:srgbClr val="FDCE82"/>
    <a:srgbClr val="FFE864"/>
    <a:srgbClr val="F0864A"/>
    <a:srgbClr val="0079C3"/>
    <a:srgbClr val="FFE76D"/>
    <a:srgbClr val="072F54"/>
    <a:srgbClr val="003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6-white-rose-maths-resources-key-stage-1-year-1-year-2/spring-block-3-algebra-year-6-white-rose-maths-supporting-resource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2672" y="5631430"/>
            <a:ext cx="1040234" cy="922789"/>
          </a:xfrm>
          <a:prstGeom prst="rect">
            <a:avLst/>
          </a:prstGeom>
          <a:solidFill>
            <a:srgbClr val="18A0DB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469861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Find a Rule – One Step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65075"/>
            <a:ext cx="7632700" cy="772107"/>
          </a:xfrm>
          <a:prstGeom prst="rect">
            <a:avLst/>
          </a:prstGeom>
          <a:solidFill>
            <a:srgbClr val="FDCE82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This is a one-step function machine.</a:t>
            </a:r>
          </a:p>
          <a:p>
            <a:pPr algn="ctr"/>
            <a:r>
              <a:rPr lang="en-GB" dirty="0"/>
              <a:t>Give the missing inputs and outputs.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80667" y="5003389"/>
            <a:ext cx="525655" cy="707886"/>
            <a:chOff x="1986336" y="5049375"/>
            <a:chExt cx="525655" cy="707886"/>
          </a:xfrm>
        </p:grpSpPr>
        <p:sp>
          <p:nvSpPr>
            <p:cNvPr id="14" name="Rectangle 13"/>
            <p:cNvSpPr/>
            <p:nvPr/>
          </p:nvSpPr>
          <p:spPr>
            <a:xfrm>
              <a:off x="1986336" y="5049375"/>
              <a:ext cx="52565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/>
                <a:t>1</a:t>
              </a:r>
              <a:br>
                <a:rPr lang="en-GB" sz="2000" dirty="0"/>
              </a:br>
              <a:r>
                <a:rPr lang="en-GB" sz="2000" dirty="0"/>
                <a:t>7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76713" y="5414871"/>
              <a:ext cx="1579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2016614" y="4200915"/>
            <a:ext cx="490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87BD31"/>
                </a:solidFill>
              </a:rPr>
              <a:t>14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2645" y="4662580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87BD31"/>
                </a:solidFill>
              </a:rPr>
              <a:t>900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2835" y="2808149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87BD31"/>
                </a:solidFill>
              </a:rPr>
              <a:t>56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2835" y="3259495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87BD31"/>
                </a:solidFill>
              </a:rPr>
              <a:t>280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23675" y="3734380"/>
            <a:ext cx="696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87BD31"/>
                </a:solidFill>
              </a:rPr>
              <a:t>16.1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03109" y="5124245"/>
            <a:ext cx="311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87BD31"/>
                </a:solidFill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9" t="9716" r="19240" b="39644"/>
          <a:stretch/>
        </p:blipFill>
        <p:spPr>
          <a:xfrm>
            <a:off x="0" y="3729259"/>
            <a:ext cx="2206305" cy="31287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95331" y="2696481"/>
            <a:ext cx="1761688" cy="316742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Function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× 7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02291" y="301961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83748" y="2757173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8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07141" y="349032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79364" y="3227883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40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11991" y="396103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57144" y="3698593"/>
            <a:ext cx="58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2.3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16841" y="443174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21691" y="490245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39355" y="5357979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95119" y="303898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95119" y="350969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95119" y="398040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95119" y="445111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495119" y="492182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495119" y="5377343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670963" y="418769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612097" y="4671625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6300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695138" y="241162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Input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79602" y="2405021"/>
            <a:ext cx="92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2904466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469861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Find a Rule – One Step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50" y="1365075"/>
            <a:ext cx="7632700" cy="495108"/>
          </a:xfrm>
          <a:prstGeom prst="rect">
            <a:avLst/>
          </a:prstGeom>
          <a:solidFill>
            <a:srgbClr val="FDCE82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Give the missing function for this one-step machine.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9" t="9716" r="19240" b="39644"/>
          <a:stretch/>
        </p:blipFill>
        <p:spPr>
          <a:xfrm>
            <a:off x="0" y="3729259"/>
            <a:ext cx="2206305" cy="312874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695331" y="2386088"/>
            <a:ext cx="1761688" cy="1791629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Function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02291" y="2709225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83748" y="2446780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507141" y="3179935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07417" y="291749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10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511991" y="3650645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54458" y="3388200"/>
            <a:ext cx="346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495119" y="2728589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495119" y="3199299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95119" y="3670009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695138" y="210123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Input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79602" y="2094628"/>
            <a:ext cx="92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Output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38073" y="2470581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2.5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645287" y="2932463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7.5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92434" y="3406129"/>
            <a:ext cx="736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-0.5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7020" y="2953571"/>
            <a:ext cx="1249959" cy="1031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099162" y="3217153"/>
            <a:ext cx="867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87BD31"/>
                </a:solidFill>
              </a:rPr>
              <a:t>− 2.5</a:t>
            </a:r>
          </a:p>
        </p:txBody>
      </p:sp>
    </p:spTree>
    <p:extLst>
      <p:ext uri="{BB962C8B-B14F-4D97-AF65-F5344CB8AC3E}">
        <p14:creationId xmlns:p14="http://schemas.microsoft.com/office/powerpoint/2010/main" val="68076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457037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Find a Rule – One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446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1365075"/>
            <a:ext cx="7632700" cy="772107"/>
          </a:xfrm>
          <a:prstGeom prst="rect">
            <a:avLst/>
          </a:prstGeom>
          <a:solidFill>
            <a:srgbClr val="FDCE82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Do you agree or disagree with each child's statement about this function machine? Give an example to support each of your answers.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/>
          <a:stretch/>
        </p:blipFill>
        <p:spPr>
          <a:xfrm>
            <a:off x="0" y="4020424"/>
            <a:ext cx="1787474" cy="2837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61"/>
          <a:stretch/>
        </p:blipFill>
        <p:spPr>
          <a:xfrm flipH="1">
            <a:off x="6585359" y="3741279"/>
            <a:ext cx="2130804" cy="311672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75947" y="3521085"/>
            <a:ext cx="2535326" cy="1558007"/>
          </a:xfrm>
          <a:prstGeom prst="wedgeRectCallout">
            <a:avLst>
              <a:gd name="adj1" fmla="val -72127"/>
              <a:gd name="adj2" fmla="val 58952"/>
            </a:avLst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 the function machine always makes a number 11 smaller, then the smallest input is 11 itself.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4386515" y="3537531"/>
            <a:ext cx="2535326" cy="1558007"/>
          </a:xfrm>
          <a:prstGeom prst="wedgeRectCallout">
            <a:avLst>
              <a:gd name="adj1" fmla="val 61220"/>
              <a:gd name="adj2" fmla="val 50876"/>
            </a:avLst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I input a positive odd number into the function machine then the output will always be even.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6515" y="3521085"/>
            <a:ext cx="2684477" cy="188010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Charlie is incorrect. If we inputted the number 10, for example, then the function machine would give an output of -1 which is less than 11.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4823" y="3522175"/>
            <a:ext cx="2612541" cy="188010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Emily is correct. When we subtract an odd number from an odd number, we will always get an even number.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0883" y="5706932"/>
            <a:ext cx="838899" cy="385893"/>
          </a:xfrm>
          <a:prstGeom prst="rect">
            <a:avLst/>
          </a:prstGeom>
          <a:solidFill>
            <a:schemeClr val="bg1"/>
          </a:solidFill>
          <a:ln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Emily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5706932"/>
            <a:ext cx="1031824" cy="385893"/>
          </a:xfrm>
          <a:prstGeom prst="rect">
            <a:avLst/>
          </a:prstGeom>
          <a:solidFill>
            <a:schemeClr val="bg1"/>
          </a:solidFill>
          <a:ln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Charlie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1156" y="2240523"/>
            <a:ext cx="1761688" cy="114039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Function</a:t>
            </a:r>
          </a:p>
          <a:p>
            <a:pPr algn="ctr"/>
            <a:r>
              <a:rPr lang="en-GB" sz="4800" dirty="0">
                <a:solidFill>
                  <a:schemeClr val="tx1"/>
                </a:solidFill>
              </a:rPr>
              <a:t>- 11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34851" y="281041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75704" y="282978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76101" y="2611754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85359" y="261175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8" grpId="0" animBg="1"/>
      <p:bldP spid="18" grpId="1" animBg="1"/>
      <p:bldP spid="19" grpId="0" animBg="1"/>
      <p:bldP spid="17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3"/>
          <a:stretch/>
        </p:blipFill>
        <p:spPr>
          <a:xfrm>
            <a:off x="6395495" y="3349301"/>
            <a:ext cx="1892827" cy="150986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457037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Find a Rule – One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04466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04466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4707983"/>
            <a:ext cx="7632700" cy="495108"/>
          </a:xfrm>
          <a:prstGeom prst="rect">
            <a:avLst/>
          </a:prstGeom>
          <a:solidFill>
            <a:srgbClr val="FDCE82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Is Dimitri’s statement correct? Explain your reasoning.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650" y="5320718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Dimitri is incorrect as the function machine adds the digits of the input number together. Every number inputted so far has a digit sum of 9.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5746736" y="1268355"/>
            <a:ext cx="2641613" cy="1963319"/>
          </a:xfrm>
          <a:prstGeom prst="wedgeRectCallout">
            <a:avLst>
              <a:gd name="adj1" fmla="val -9983"/>
              <a:gd name="adj2" fmla="val 91891"/>
            </a:avLst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think this function machine has malfunctioned as the output is always the same for whichever number has been input.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31614" y="1274725"/>
            <a:ext cx="1761688" cy="3167424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Function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7779" y="2196227"/>
            <a:ext cx="1484575" cy="1865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633515" y="2416578"/>
            <a:ext cx="1357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87BD31"/>
                </a:solidFill>
              </a:rPr>
              <a:t>Add the digits of the input number together.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73142" y="186899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54599" y="1606553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11480" y="188836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47640" y="1638165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211480" y="2364990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47640" y="2114793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11480" y="284161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7640" y="2591421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211480" y="3318246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47640" y="3068049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211480" y="3794874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347640" y="3544677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273142" y="2349864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73142" y="2826492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273142" y="3303120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73142" y="3779748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06502" y="2096809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18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78361" y="2594537"/>
            <a:ext cx="54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90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3403" y="3056202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126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1417" y="3532829"/>
            <a:ext cx="620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531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30218" y="1333195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Input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307844" y="1326589"/>
            <a:ext cx="92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5759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2457037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Find a Rule – One Step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904466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04466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50" y="4222113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Answers will vary. Example answers shown: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1365075"/>
            <a:ext cx="7632700" cy="772107"/>
          </a:xfrm>
          <a:prstGeom prst="rect">
            <a:avLst/>
          </a:prstGeom>
          <a:solidFill>
            <a:srgbClr val="FDCE82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The function machine has put out three numbers. Following the rules of the function machine, find two different ways to make each output.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758"/>
              </p:ext>
            </p:extLst>
          </p:nvPr>
        </p:nvGraphicFramePr>
        <p:xfrm>
          <a:off x="1186321" y="5176624"/>
          <a:ext cx="6399530" cy="916201"/>
        </p:xfrm>
        <a:graphic>
          <a:graphicData uri="http://schemas.openxmlformats.org/drawingml/2006/table">
            <a:tbl>
              <a:tblPr firstRow="1" firstCol="1" bandRow="1"/>
              <a:tblGrid>
                <a:gridCol w="1994535">
                  <a:extLst>
                    <a:ext uri="{9D8B030D-6E8A-4147-A177-3AD203B41FA5}">
                      <a16:colId xmlns:a16="http://schemas.microsoft.com/office/drawing/2014/main" val="3048006923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1661828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08353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640921050"/>
                    </a:ext>
                  </a:extLst>
                </a:gridCol>
                <a:gridCol w="1793240">
                  <a:extLst>
                    <a:ext uri="{9D8B030D-6E8A-4147-A177-3AD203B41FA5}">
                      <a16:colId xmlns:a16="http://schemas.microsoft.com/office/drawing/2014/main" val="2403862984"/>
                    </a:ext>
                  </a:extLst>
                </a:gridCol>
              </a:tblGrid>
              <a:tr h="29414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kern="12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758555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403015"/>
                  </a:ext>
                </a:extLst>
              </a:tr>
              <a:tr h="3110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6826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6F66B8B-673B-4E59-9217-13EB87F7C14B}"/>
              </a:ext>
            </a:extLst>
          </p:cNvPr>
          <p:cNvSpPr txBox="1"/>
          <p:nvPr/>
        </p:nvSpPr>
        <p:spPr>
          <a:xfrm>
            <a:off x="3924920" y="5158762"/>
            <a:ext cx="92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"/>
              </a:spcAft>
            </a:pPr>
            <a:r>
              <a:rPr lang="en-GB" b="1" dirty="0">
                <a:solidFill>
                  <a:srgbClr val="87BD31"/>
                </a:solidFill>
              </a:rPr>
              <a:t>36 </a:t>
            </a:r>
            <a:r>
              <a:rPr lang="en-GB" b="1" dirty="0">
                <a:solidFill>
                  <a:srgbClr val="87BD31"/>
                </a:solidFill>
                <a:ea typeface="Cambria Math" panose="02040503050406030204" pitchFamily="18" charset="0"/>
              </a:rPr>
              <a:t>÷ 6</a:t>
            </a:r>
            <a:endParaRPr lang="en-GB" dirty="0">
              <a:ea typeface="Cambria Math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DD1DD-7D80-4297-9029-3874A00EE0A2}"/>
              </a:ext>
            </a:extLst>
          </p:cNvPr>
          <p:cNvSpPr/>
          <p:nvPr/>
        </p:nvSpPr>
        <p:spPr>
          <a:xfrm>
            <a:off x="6097465" y="5139768"/>
            <a:ext cx="997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"/>
              </a:spcAft>
            </a:pPr>
            <a:r>
              <a:rPr lang="en-GB" b="1" dirty="0">
                <a:solidFill>
                  <a:srgbClr val="87BD31"/>
                </a:solidFill>
                <a:ea typeface="Cambria Math" panose="02040503050406030204" pitchFamily="18" charset="0"/>
              </a:rPr>
              <a:t>90 ÷ 6</a:t>
            </a:r>
            <a:endParaRPr lang="en-GB" dirty="0"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9601D-4A59-40F9-9199-D2140895928F}"/>
              </a:ext>
            </a:extLst>
          </p:cNvPr>
          <p:cNvSpPr txBox="1"/>
          <p:nvPr/>
        </p:nvSpPr>
        <p:spPr>
          <a:xfrm>
            <a:off x="1648056" y="5156985"/>
            <a:ext cx="98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"/>
              </a:spcAft>
            </a:pPr>
            <a:r>
              <a:rPr lang="en-GB" b="1" dirty="0">
                <a:solidFill>
                  <a:srgbClr val="87BD31"/>
                </a:solidFill>
                <a:ea typeface="Cambria Math" panose="02040503050406030204" pitchFamily="18" charset="0"/>
              </a:rPr>
              <a:t>36 ÷ 12</a:t>
            </a:r>
            <a:endParaRPr lang="en-GB" dirty="0">
              <a:ea typeface="Cambria Math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45883" y="2248898"/>
            <a:ext cx="1761688" cy="1809846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Function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÷ or –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any multiple of 4 or 6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845671" y="2744373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992250" y="2494176"/>
            <a:ext cx="340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45671" y="3221001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981831" y="2970804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845671" y="3697629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929733" y="3447432"/>
            <a:ext cx="46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15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73792" y="214050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Input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8318" y="2972248"/>
            <a:ext cx="2016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any multiple of 9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909723" y="3214674"/>
            <a:ext cx="11361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898169" y="2133901"/>
            <a:ext cx="92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Output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8193" y="4848503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  <a:ea typeface="Cambria Math" panose="02040503050406030204" pitchFamily="18" charset="0"/>
              </a:rPr>
              <a:t>9 – 6 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2466023" y="4845571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mbria Math" panose="02040503050406030204" pitchFamily="18" charset="0"/>
              </a:rPr>
              <a:t>= 3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465319" y="5150621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mbria Math" panose="02040503050406030204" pitchFamily="18" charset="0"/>
              </a:rPr>
              <a:t>= 3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41763" y="485521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18 – 12</a:t>
            </a:r>
            <a:r>
              <a:rPr lang="en-GB" dirty="0">
                <a:solidFill>
                  <a:srgbClr val="00B050"/>
                </a:solidFill>
              </a:rPr>
              <a:t> 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4677534" y="485600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mbria Math" panose="02040503050406030204" pitchFamily="18" charset="0"/>
              </a:rPr>
              <a:t>= 6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676830" y="516105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mbria Math" panose="02040503050406030204" pitchFamily="18" charset="0"/>
              </a:rPr>
              <a:t>= 6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3141" y="4829305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27 – 12 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6865921" y="484301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mbria Math" panose="02040503050406030204" pitchFamily="18" charset="0"/>
              </a:rPr>
              <a:t>= 15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6865217" y="5148068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mbria Math" panose="02040503050406030204" pitchFamily="18" charset="0"/>
              </a:rPr>
              <a:t>= 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267</TotalTime>
  <Words>374</Words>
  <Application>Microsoft Office PowerPoint</Application>
  <PresentationFormat>On-screen Show (4:3)</PresentationFormat>
  <Paragraphs>100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Twinkl</vt:lpstr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Gemma Kinsella</cp:lastModifiedBy>
  <cp:revision>14</cp:revision>
  <dcterms:created xsi:type="dcterms:W3CDTF">2019-12-17T11:04:05Z</dcterms:created>
  <dcterms:modified xsi:type="dcterms:W3CDTF">2020-06-25T09:05:52Z</dcterms:modified>
</cp:coreProperties>
</file>