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75" r:id="rId2"/>
    <p:sldId id="279" r:id="rId3"/>
    <p:sldId id="282" r:id="rId4"/>
    <p:sldId id="284" r:id="rId5"/>
  </p:sldIdLst>
  <p:sldSz cx="9144000" cy="6858000" type="screen4x3"/>
  <p:notesSz cx="6858000" cy="9144000"/>
  <p:embeddedFontLst>
    <p:embeddedFont>
      <p:font typeface="Open Sans" panose="020B0604020202020204" charset="0"/>
      <p:regular r:id="rId8"/>
      <p:bold r:id="rId9"/>
      <p:italic r:id="rId10"/>
      <p:boldItalic r:id="rId11"/>
    </p:embeddedFont>
    <p:embeddedFont>
      <p:font typeface="Twinkl" panose="020B0604020202020204" pitchFamily="2" charset="0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52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16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B99F"/>
    <a:srgbClr val="3FB1E5"/>
    <a:srgbClr val="9E73B2"/>
    <a:srgbClr val="F69035"/>
    <a:srgbClr val="7FC348"/>
    <a:srgbClr val="5DBDBE"/>
    <a:srgbClr val="87BD31"/>
    <a:srgbClr val="0079C3"/>
    <a:srgbClr val="FFE76D"/>
    <a:srgbClr val="072F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70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1158" y="54"/>
      </p:cViewPr>
      <p:guideLst>
        <p:guide orient="horz" pos="2160"/>
        <p:guide pos="2880"/>
        <p:guide pos="340"/>
        <p:guide orient="horz" pos="3952"/>
        <p:guide pos="5420"/>
        <p:guide orient="horz" pos="323"/>
        <p:guide pos="476"/>
        <p:guide orient="horz" pos="482"/>
        <p:guide orient="horz" pos="381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twinkl.co.uk/resources/white-rose-maths-resources/year-6-white-rose-maths-resources-key-stage-1-year-1-year-2/spring-block-3-algebra-year-6-white-rose-maths-supporting-resources-key-stage-1" TargetMode="External"/><Relationship Id="rId4" Type="http://schemas.openxmlformats.org/officeDocument/2006/relationships/hyperlink" Target="https://www.twinkl.co.uk/resources/white-rose-maths-resources/year-5-white-rose-maths-resources-key-stage-1-year-1-year-2/autumn-block-3-statistics-year-5-white-rose-maths-resources-key-stage-1-year-1-year-2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twinkl.co.uk/resources/white-rose-maths-resources/year-6-white-rose-maths-resources-key-stage-1-year-1-year-2/spring-block-3-algebra-year-6-white-rose-maths-supporting-resources-key-stage-1" TargetMode="External"/><Relationship Id="rId4" Type="http://schemas.openxmlformats.org/officeDocument/2006/relationships/hyperlink" Target="https://www.twinkl.co.uk/resources/white-rose-maths-resources/year-5-white-rose-maths-resources-key-stage-1-year-1-year-2/autumn-block-3-statistics-year-5-white-rose-maths-resources-key-stage-1-year-1-year-2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394855" y="5763277"/>
            <a:ext cx="1005840" cy="72320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5" name="Rectangle 4">
            <a:hlinkClick r:id="rId5"/>
          </p:cNvPr>
          <p:cNvSpPr/>
          <p:nvPr userDrawn="1"/>
        </p:nvSpPr>
        <p:spPr>
          <a:xfrm>
            <a:off x="304800" y="5758248"/>
            <a:ext cx="1194486" cy="716692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069080" y="3067397"/>
            <a:ext cx="1005840" cy="72320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5" name="Rectangle 4">
            <a:hlinkClick r:id="rId5"/>
          </p:cNvPr>
          <p:cNvSpPr/>
          <p:nvPr userDrawn="1"/>
        </p:nvSpPr>
        <p:spPr>
          <a:xfrm>
            <a:off x="3979701" y="3067397"/>
            <a:ext cx="1194486" cy="716692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62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30866F-58AA-4213-AFD1-4A7F919ABC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94" y="532799"/>
            <a:ext cx="700156" cy="700156"/>
          </a:xfrm>
          <a:prstGeom prst="rect">
            <a:avLst/>
          </a:prstGeom>
        </p:spPr>
      </p:pic>
      <p:sp>
        <p:nvSpPr>
          <p:cNvPr id="96" name="Rectangle 95"/>
          <p:cNvSpPr/>
          <p:nvPr/>
        </p:nvSpPr>
        <p:spPr>
          <a:xfrm>
            <a:off x="445574" y="702863"/>
            <a:ext cx="2483893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 smtClean="0">
                <a:solidFill>
                  <a:schemeClr val="bg1"/>
                </a:solidFill>
              </a:rPr>
              <a:t>Find a Rule – Two Step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650" y="1232955"/>
            <a:ext cx="76327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/>
              <a:t>This function machines has two steps. </a:t>
            </a:r>
            <a:endParaRPr lang="en-GB" dirty="0" smtClean="0"/>
          </a:p>
          <a:p>
            <a:r>
              <a:rPr lang="en-GB" dirty="0" smtClean="0"/>
              <a:t>Give </a:t>
            </a:r>
            <a:r>
              <a:rPr lang="en-GB" dirty="0"/>
              <a:t>the missing inputs and outputs for the machine. </a:t>
            </a:r>
          </a:p>
        </p:txBody>
      </p:sp>
      <p:sp>
        <p:nvSpPr>
          <p:cNvPr id="97" name="Rectangle 96"/>
          <p:cNvSpPr/>
          <p:nvPr/>
        </p:nvSpPr>
        <p:spPr>
          <a:xfrm>
            <a:off x="2929010" y="702863"/>
            <a:ext cx="976684" cy="355276"/>
          </a:xfrm>
          <a:prstGeom prst="rect">
            <a:avLst/>
          </a:prstGeom>
          <a:solidFill>
            <a:srgbClr val="4EB2E5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 smtClean="0">
                <a:solidFill>
                  <a:schemeClr val="bg1"/>
                </a:solidFill>
              </a:rPr>
              <a:t>Diving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>
            <a:off x="2929010" y="679073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2523066" y="2806621"/>
            <a:ext cx="4097867" cy="2082150"/>
            <a:chOff x="2523066" y="2282224"/>
            <a:chExt cx="4097867" cy="208215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3066" y="2282224"/>
              <a:ext cx="4097867" cy="208215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417352" y="2800079"/>
              <a:ext cx="7535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>
                  <a:solidFill>
                    <a:srgbClr val="2AB99F"/>
                  </a:solidFill>
                </a:rPr>
                <a:t>×4</a:t>
              </a:r>
              <a:endParaRPr lang="en-GB" sz="2800" b="1" dirty="0">
                <a:solidFill>
                  <a:srgbClr val="2AB99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73617" y="2800079"/>
              <a:ext cx="9091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>
                  <a:solidFill>
                    <a:srgbClr val="3FB1E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−</a:t>
              </a:r>
              <a:r>
                <a:rPr lang="en-GB" sz="2800" b="1" dirty="0" smtClean="0">
                  <a:solidFill>
                    <a:srgbClr val="3FB1E5"/>
                  </a:solidFill>
                </a:rPr>
                <a:t>6</a:t>
              </a:r>
              <a:endParaRPr lang="en-GB" sz="2800" b="1" dirty="0">
                <a:solidFill>
                  <a:srgbClr val="3FB1E5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010399" y="2153351"/>
            <a:ext cx="1377950" cy="369332"/>
          </a:xfrm>
          <a:prstGeom prst="rect">
            <a:avLst/>
          </a:prstGeom>
          <a:solidFill>
            <a:srgbClr val="7FC348"/>
          </a:solidFill>
          <a:ln w="31750">
            <a:solidFill>
              <a:srgbClr val="7FC348"/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Output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5650" y="2153351"/>
            <a:ext cx="1377950" cy="369332"/>
          </a:xfrm>
          <a:prstGeom prst="rect">
            <a:avLst/>
          </a:prstGeom>
          <a:solidFill>
            <a:srgbClr val="F69035"/>
          </a:solidFill>
          <a:ln w="31750">
            <a:solidFill>
              <a:srgbClr val="F69035"/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Input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88209" y="2153351"/>
            <a:ext cx="1377950" cy="369332"/>
          </a:xfrm>
          <a:prstGeom prst="rect">
            <a:avLst/>
          </a:prstGeom>
          <a:solidFill>
            <a:srgbClr val="2AB99F"/>
          </a:solidFill>
          <a:ln w="31750">
            <a:solidFill>
              <a:srgbClr val="2AB99F"/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Function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94774" y="2153351"/>
            <a:ext cx="1377950" cy="369332"/>
          </a:xfrm>
          <a:prstGeom prst="rect">
            <a:avLst/>
          </a:prstGeom>
          <a:solidFill>
            <a:srgbClr val="3FB1E5"/>
          </a:solidFill>
          <a:ln w="31750">
            <a:solidFill>
              <a:srgbClr val="3FB1E5"/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Function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5649" y="2603870"/>
            <a:ext cx="1377950" cy="3446739"/>
          </a:xfrm>
          <a:prstGeom prst="rect">
            <a:avLst/>
          </a:prstGeom>
          <a:solidFill>
            <a:schemeClr val="bg1"/>
          </a:solidFill>
          <a:ln w="31750">
            <a:solidFill>
              <a:srgbClr val="F6903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 algn="ctr">
              <a:spcAft>
                <a:spcPts val="1200"/>
              </a:spcAft>
            </a:pPr>
            <a:r>
              <a:rPr lang="en-GB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5</a:t>
            </a:r>
            <a:endParaRPr lang="en-GB" sz="20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ctr">
              <a:spcAft>
                <a:spcPts val="1200"/>
              </a:spcAft>
            </a:pPr>
            <a:r>
              <a:rPr lang="en-GB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9</a:t>
            </a:r>
            <a:endParaRPr lang="en-GB" sz="20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ctr">
              <a:spcAft>
                <a:spcPts val="1200"/>
              </a:spcAft>
            </a:pPr>
            <a:r>
              <a:rPr lang="en-GB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80</a:t>
            </a:r>
          </a:p>
          <a:p>
            <a:pPr algn="ctr">
              <a:spcAft>
                <a:spcPts val="1200"/>
              </a:spcAft>
            </a:pPr>
            <a:r>
              <a:rPr lang="en-GB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700</a:t>
            </a:r>
          </a:p>
          <a:p>
            <a:pPr algn="ctr">
              <a:spcAft>
                <a:spcPts val="1200"/>
              </a:spcAft>
            </a:pPr>
            <a:r>
              <a:rPr lang="en-GB" sz="2000" b="1" dirty="0" smtClean="0">
                <a:solidFill>
                  <a:srgbClr val="00B050"/>
                </a:solidFill>
              </a:rPr>
              <a:t>12</a:t>
            </a:r>
          </a:p>
          <a:p>
            <a:pPr algn="ctr">
              <a:spcAft>
                <a:spcPts val="1200"/>
              </a:spcAft>
            </a:pPr>
            <a:r>
              <a:rPr lang="en-GB" sz="2000" b="1" dirty="0" smtClean="0">
                <a:solidFill>
                  <a:srgbClr val="00B050"/>
                </a:solidFill>
              </a:rPr>
              <a:t>50</a:t>
            </a:r>
          </a:p>
          <a:p>
            <a:pPr algn="ctr">
              <a:spcAft>
                <a:spcPts val="1200"/>
              </a:spcAft>
            </a:pPr>
            <a:r>
              <a:rPr lang="en-GB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2¼</a:t>
            </a:r>
            <a:endParaRPr lang="en-GB" sz="20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10400" y="2603870"/>
            <a:ext cx="1377950" cy="3446739"/>
          </a:xfrm>
          <a:prstGeom prst="rect">
            <a:avLst/>
          </a:prstGeom>
          <a:solidFill>
            <a:schemeClr val="bg1"/>
          </a:solidFill>
          <a:ln w="31750">
            <a:solidFill>
              <a:srgbClr val="7FC34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 algn="ctr">
              <a:spcAft>
                <a:spcPts val="1200"/>
              </a:spcAft>
            </a:pPr>
            <a:r>
              <a:rPr lang="en-GB" sz="2000" b="1" dirty="0">
                <a:solidFill>
                  <a:srgbClr val="00B050"/>
                </a:solidFill>
              </a:rPr>
              <a:t>14</a:t>
            </a:r>
          </a:p>
          <a:p>
            <a:pPr algn="ctr">
              <a:spcAft>
                <a:spcPts val="1200"/>
              </a:spcAft>
            </a:pPr>
            <a:r>
              <a:rPr lang="en-GB" sz="2000" b="1" dirty="0">
                <a:solidFill>
                  <a:srgbClr val="00B050"/>
                </a:solidFill>
              </a:rPr>
              <a:t>30</a:t>
            </a:r>
          </a:p>
          <a:p>
            <a:pPr algn="ctr">
              <a:spcAft>
                <a:spcPts val="1200"/>
              </a:spcAft>
            </a:pPr>
            <a:r>
              <a:rPr lang="en-GB" sz="2000" b="1" dirty="0">
                <a:solidFill>
                  <a:srgbClr val="00B050"/>
                </a:solidFill>
              </a:rPr>
              <a:t>314</a:t>
            </a:r>
          </a:p>
          <a:p>
            <a:pPr algn="ctr">
              <a:spcAft>
                <a:spcPts val="1200"/>
              </a:spcAft>
            </a:pPr>
            <a:r>
              <a:rPr lang="en-GB" sz="2000" b="1" dirty="0">
                <a:solidFill>
                  <a:srgbClr val="00B050"/>
                </a:solidFill>
              </a:rPr>
              <a:t>2794</a:t>
            </a:r>
          </a:p>
          <a:p>
            <a:pPr algn="ctr">
              <a:spcAft>
                <a:spcPts val="1200"/>
              </a:spcAft>
            </a:pPr>
            <a:r>
              <a:rPr lang="en-GB" sz="20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42</a:t>
            </a:r>
          </a:p>
          <a:p>
            <a:pPr algn="ctr">
              <a:spcAft>
                <a:spcPts val="1200"/>
              </a:spcAft>
            </a:pPr>
            <a:r>
              <a:rPr lang="en-GB" sz="20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194</a:t>
            </a:r>
          </a:p>
          <a:p>
            <a:pPr algn="ctr">
              <a:spcAft>
                <a:spcPts val="1200"/>
              </a:spcAft>
            </a:pPr>
            <a:r>
              <a:rPr lang="en-GB" sz="2000" b="1" dirty="0">
                <a:solidFill>
                  <a:srgbClr val="00B050"/>
                </a:solidFill>
              </a:rPr>
              <a:t>3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6467976" y="3900911"/>
            <a:ext cx="525489" cy="257009"/>
            <a:chOff x="6484910" y="3774447"/>
            <a:chExt cx="565972" cy="257009"/>
          </a:xfrm>
        </p:grpSpPr>
        <p:sp>
          <p:nvSpPr>
            <p:cNvPr id="21" name="Freeform 20"/>
            <p:cNvSpPr/>
            <p:nvPr/>
          </p:nvSpPr>
          <p:spPr>
            <a:xfrm>
              <a:off x="6484910" y="3774447"/>
              <a:ext cx="408809" cy="148115"/>
            </a:xfrm>
            <a:custGeom>
              <a:avLst/>
              <a:gdLst>
                <a:gd name="connsiteX0" fmla="*/ 0 w 495300"/>
                <a:gd name="connsiteY0" fmla="*/ 0 h 144780"/>
                <a:gd name="connsiteX1" fmla="*/ 175260 w 495300"/>
                <a:gd name="connsiteY1" fmla="*/ 114300 h 144780"/>
                <a:gd name="connsiteX2" fmla="*/ 495300 w 495300"/>
                <a:gd name="connsiteY2" fmla="*/ 144780 h 144780"/>
                <a:gd name="connsiteX3" fmla="*/ 495300 w 495300"/>
                <a:gd name="connsiteY3" fmla="*/ 144780 h 144780"/>
                <a:gd name="connsiteX0" fmla="*/ 0 w 868680"/>
                <a:gd name="connsiteY0" fmla="*/ 0 h 147037"/>
                <a:gd name="connsiteX1" fmla="*/ 175260 w 868680"/>
                <a:gd name="connsiteY1" fmla="*/ 114300 h 147037"/>
                <a:gd name="connsiteX2" fmla="*/ 495300 w 868680"/>
                <a:gd name="connsiteY2" fmla="*/ 144780 h 147037"/>
                <a:gd name="connsiteX3" fmla="*/ 868680 w 868680"/>
                <a:gd name="connsiteY3" fmla="*/ 144780 h 147037"/>
                <a:gd name="connsiteX0" fmla="*/ 0 w 868680"/>
                <a:gd name="connsiteY0" fmla="*/ 0 h 147037"/>
                <a:gd name="connsiteX1" fmla="*/ 175260 w 868680"/>
                <a:gd name="connsiteY1" fmla="*/ 114300 h 147037"/>
                <a:gd name="connsiteX2" fmla="*/ 495300 w 868680"/>
                <a:gd name="connsiteY2" fmla="*/ 144780 h 147037"/>
                <a:gd name="connsiteX3" fmla="*/ 868680 w 868680"/>
                <a:gd name="connsiteY3" fmla="*/ 144780 h 147037"/>
                <a:gd name="connsiteX0" fmla="*/ 0 w 868680"/>
                <a:gd name="connsiteY0" fmla="*/ 0 h 205820"/>
                <a:gd name="connsiteX1" fmla="*/ 175260 w 868680"/>
                <a:gd name="connsiteY1" fmla="*/ 114300 h 205820"/>
                <a:gd name="connsiteX2" fmla="*/ 426244 w 868680"/>
                <a:gd name="connsiteY2" fmla="*/ 205542 h 205820"/>
                <a:gd name="connsiteX3" fmla="*/ 868680 w 868680"/>
                <a:gd name="connsiteY3" fmla="*/ 144780 h 205820"/>
                <a:gd name="connsiteX0" fmla="*/ 0 w 868680"/>
                <a:gd name="connsiteY0" fmla="*/ 0 h 144780"/>
                <a:gd name="connsiteX1" fmla="*/ 175260 w 868680"/>
                <a:gd name="connsiteY1" fmla="*/ 114300 h 144780"/>
                <a:gd name="connsiteX2" fmla="*/ 868680 w 868680"/>
                <a:gd name="connsiteY2" fmla="*/ 144780 h 144780"/>
                <a:gd name="connsiteX0" fmla="*/ 0 w 868680"/>
                <a:gd name="connsiteY0" fmla="*/ 0 h 201577"/>
                <a:gd name="connsiteX1" fmla="*/ 234791 w 868680"/>
                <a:gd name="connsiteY1" fmla="*/ 197159 h 201577"/>
                <a:gd name="connsiteX2" fmla="*/ 868680 w 868680"/>
                <a:gd name="connsiteY2" fmla="*/ 144780 h 201577"/>
                <a:gd name="connsiteX0" fmla="*/ 0 w 868680"/>
                <a:gd name="connsiteY0" fmla="*/ 0 h 201577"/>
                <a:gd name="connsiteX1" fmla="*/ 234791 w 868680"/>
                <a:gd name="connsiteY1" fmla="*/ 197159 h 201577"/>
                <a:gd name="connsiteX2" fmla="*/ 868680 w 868680"/>
                <a:gd name="connsiteY2" fmla="*/ 144780 h 201577"/>
                <a:gd name="connsiteX0" fmla="*/ 0 w 625793"/>
                <a:gd name="connsiteY0" fmla="*/ 0 h 233163"/>
                <a:gd name="connsiteX1" fmla="*/ 234791 w 625793"/>
                <a:gd name="connsiteY1" fmla="*/ 197159 h 233163"/>
                <a:gd name="connsiteX2" fmla="*/ 625793 w 625793"/>
                <a:gd name="connsiteY2" fmla="*/ 233163 h 233163"/>
                <a:gd name="connsiteX0" fmla="*/ 0 w 628174"/>
                <a:gd name="connsiteY0" fmla="*/ 0 h 222115"/>
                <a:gd name="connsiteX1" fmla="*/ 234791 w 628174"/>
                <a:gd name="connsiteY1" fmla="*/ 197159 h 222115"/>
                <a:gd name="connsiteX2" fmla="*/ 628174 w 628174"/>
                <a:gd name="connsiteY2" fmla="*/ 222115 h 222115"/>
                <a:gd name="connsiteX0" fmla="*/ 0 w 628174"/>
                <a:gd name="connsiteY0" fmla="*/ 0 h 223634"/>
                <a:gd name="connsiteX1" fmla="*/ 234791 w 628174"/>
                <a:gd name="connsiteY1" fmla="*/ 197159 h 223634"/>
                <a:gd name="connsiteX2" fmla="*/ 628174 w 628174"/>
                <a:gd name="connsiteY2" fmla="*/ 222115 h 223634"/>
                <a:gd name="connsiteX0" fmla="*/ 0 w 628174"/>
                <a:gd name="connsiteY0" fmla="*/ 0 h 223635"/>
                <a:gd name="connsiteX1" fmla="*/ 234791 w 628174"/>
                <a:gd name="connsiteY1" fmla="*/ 197159 h 223635"/>
                <a:gd name="connsiteX2" fmla="*/ 628174 w 628174"/>
                <a:gd name="connsiteY2" fmla="*/ 222115 h 223635"/>
                <a:gd name="connsiteX0" fmla="*/ 0 w 628174"/>
                <a:gd name="connsiteY0" fmla="*/ 0 h 223635"/>
                <a:gd name="connsiteX1" fmla="*/ 234791 w 628174"/>
                <a:gd name="connsiteY1" fmla="*/ 197159 h 223635"/>
                <a:gd name="connsiteX2" fmla="*/ 628174 w 628174"/>
                <a:gd name="connsiteY2" fmla="*/ 222115 h 223635"/>
                <a:gd name="connsiteX0" fmla="*/ 0 w 644843"/>
                <a:gd name="connsiteY0" fmla="*/ 0 h 177924"/>
                <a:gd name="connsiteX1" fmla="*/ 251460 w 644843"/>
                <a:gd name="connsiteY1" fmla="*/ 152968 h 177924"/>
                <a:gd name="connsiteX2" fmla="*/ 644843 w 644843"/>
                <a:gd name="connsiteY2" fmla="*/ 177924 h 177924"/>
                <a:gd name="connsiteX0" fmla="*/ 0 w 644843"/>
                <a:gd name="connsiteY0" fmla="*/ 0 h 177924"/>
                <a:gd name="connsiteX1" fmla="*/ 251460 w 644843"/>
                <a:gd name="connsiteY1" fmla="*/ 152968 h 177924"/>
                <a:gd name="connsiteX2" fmla="*/ 644843 w 644843"/>
                <a:gd name="connsiteY2" fmla="*/ 177924 h 177924"/>
                <a:gd name="connsiteX0" fmla="*/ 0 w 501968"/>
                <a:gd name="connsiteY0" fmla="*/ 0 h 171660"/>
                <a:gd name="connsiteX1" fmla="*/ 251460 w 501968"/>
                <a:gd name="connsiteY1" fmla="*/ 152968 h 171660"/>
                <a:gd name="connsiteX2" fmla="*/ 501968 w 501968"/>
                <a:gd name="connsiteY2" fmla="*/ 169638 h 171660"/>
                <a:gd name="connsiteX0" fmla="*/ 0 w 501968"/>
                <a:gd name="connsiteY0" fmla="*/ 0 h 169638"/>
                <a:gd name="connsiteX1" fmla="*/ 194310 w 501968"/>
                <a:gd name="connsiteY1" fmla="*/ 141920 h 169638"/>
                <a:gd name="connsiteX2" fmla="*/ 501968 w 501968"/>
                <a:gd name="connsiteY2" fmla="*/ 169638 h 169638"/>
                <a:gd name="connsiteX0" fmla="*/ 0 w 501968"/>
                <a:gd name="connsiteY0" fmla="*/ 0 h 170586"/>
                <a:gd name="connsiteX1" fmla="*/ 222885 w 501968"/>
                <a:gd name="connsiteY1" fmla="*/ 150207 h 170586"/>
                <a:gd name="connsiteX2" fmla="*/ 501968 w 501968"/>
                <a:gd name="connsiteY2" fmla="*/ 169638 h 170586"/>
                <a:gd name="connsiteX0" fmla="*/ 0 w 501968"/>
                <a:gd name="connsiteY0" fmla="*/ 0 h 170586"/>
                <a:gd name="connsiteX1" fmla="*/ 222885 w 501968"/>
                <a:gd name="connsiteY1" fmla="*/ 150207 h 170586"/>
                <a:gd name="connsiteX2" fmla="*/ 501968 w 501968"/>
                <a:gd name="connsiteY2" fmla="*/ 169638 h 170586"/>
                <a:gd name="connsiteX0" fmla="*/ 0 w 501968"/>
                <a:gd name="connsiteY0" fmla="*/ 0 h 170586"/>
                <a:gd name="connsiteX1" fmla="*/ 222885 w 501968"/>
                <a:gd name="connsiteY1" fmla="*/ 150207 h 170586"/>
                <a:gd name="connsiteX2" fmla="*/ 501968 w 501968"/>
                <a:gd name="connsiteY2" fmla="*/ 169638 h 170586"/>
                <a:gd name="connsiteX0" fmla="*/ 0 w 501968"/>
                <a:gd name="connsiteY0" fmla="*/ 0 h 171795"/>
                <a:gd name="connsiteX1" fmla="*/ 222885 w 501968"/>
                <a:gd name="connsiteY1" fmla="*/ 150207 h 171795"/>
                <a:gd name="connsiteX2" fmla="*/ 501968 w 501968"/>
                <a:gd name="connsiteY2" fmla="*/ 169638 h 171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1968" h="171795">
                  <a:moveTo>
                    <a:pt x="0" y="0"/>
                  </a:moveTo>
                  <a:cubicBezTo>
                    <a:pt x="51118" y="47847"/>
                    <a:pt x="139224" y="121934"/>
                    <a:pt x="222885" y="150207"/>
                  </a:cubicBezTo>
                  <a:cubicBezTo>
                    <a:pt x="306546" y="178480"/>
                    <a:pt x="400369" y="171575"/>
                    <a:pt x="501968" y="169638"/>
                  </a:cubicBezTo>
                </a:path>
              </a:pathLst>
            </a:custGeom>
            <a:noFill/>
            <a:ln w="95250">
              <a:solidFill>
                <a:srgbClr val="7FC3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Isosceles Triangle 21"/>
            <p:cNvSpPr/>
            <p:nvPr/>
          </p:nvSpPr>
          <p:spPr>
            <a:xfrm rot="5230970">
              <a:off x="6848475" y="3829050"/>
              <a:ext cx="219075" cy="185738"/>
            </a:xfrm>
            <a:prstGeom prst="triangle">
              <a:avLst/>
            </a:prstGeom>
            <a:solidFill>
              <a:srgbClr val="7FC3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" name="Group 26"/>
          <p:cNvGrpSpPr/>
          <p:nvPr/>
        </p:nvGrpSpPr>
        <p:grpSpPr>
          <a:xfrm rot="13255447" flipH="1">
            <a:off x="2141200" y="2757833"/>
            <a:ext cx="565972" cy="257009"/>
            <a:chOff x="6484910" y="3774447"/>
            <a:chExt cx="565972" cy="257009"/>
          </a:xfrm>
        </p:grpSpPr>
        <p:sp>
          <p:nvSpPr>
            <p:cNvPr id="28" name="Freeform 27"/>
            <p:cNvSpPr/>
            <p:nvPr/>
          </p:nvSpPr>
          <p:spPr>
            <a:xfrm>
              <a:off x="6484910" y="3774447"/>
              <a:ext cx="408809" cy="148115"/>
            </a:xfrm>
            <a:custGeom>
              <a:avLst/>
              <a:gdLst>
                <a:gd name="connsiteX0" fmla="*/ 0 w 495300"/>
                <a:gd name="connsiteY0" fmla="*/ 0 h 144780"/>
                <a:gd name="connsiteX1" fmla="*/ 175260 w 495300"/>
                <a:gd name="connsiteY1" fmla="*/ 114300 h 144780"/>
                <a:gd name="connsiteX2" fmla="*/ 495300 w 495300"/>
                <a:gd name="connsiteY2" fmla="*/ 144780 h 144780"/>
                <a:gd name="connsiteX3" fmla="*/ 495300 w 495300"/>
                <a:gd name="connsiteY3" fmla="*/ 144780 h 144780"/>
                <a:gd name="connsiteX0" fmla="*/ 0 w 868680"/>
                <a:gd name="connsiteY0" fmla="*/ 0 h 147037"/>
                <a:gd name="connsiteX1" fmla="*/ 175260 w 868680"/>
                <a:gd name="connsiteY1" fmla="*/ 114300 h 147037"/>
                <a:gd name="connsiteX2" fmla="*/ 495300 w 868680"/>
                <a:gd name="connsiteY2" fmla="*/ 144780 h 147037"/>
                <a:gd name="connsiteX3" fmla="*/ 868680 w 868680"/>
                <a:gd name="connsiteY3" fmla="*/ 144780 h 147037"/>
                <a:gd name="connsiteX0" fmla="*/ 0 w 868680"/>
                <a:gd name="connsiteY0" fmla="*/ 0 h 147037"/>
                <a:gd name="connsiteX1" fmla="*/ 175260 w 868680"/>
                <a:gd name="connsiteY1" fmla="*/ 114300 h 147037"/>
                <a:gd name="connsiteX2" fmla="*/ 495300 w 868680"/>
                <a:gd name="connsiteY2" fmla="*/ 144780 h 147037"/>
                <a:gd name="connsiteX3" fmla="*/ 868680 w 868680"/>
                <a:gd name="connsiteY3" fmla="*/ 144780 h 147037"/>
                <a:gd name="connsiteX0" fmla="*/ 0 w 868680"/>
                <a:gd name="connsiteY0" fmla="*/ 0 h 205820"/>
                <a:gd name="connsiteX1" fmla="*/ 175260 w 868680"/>
                <a:gd name="connsiteY1" fmla="*/ 114300 h 205820"/>
                <a:gd name="connsiteX2" fmla="*/ 426244 w 868680"/>
                <a:gd name="connsiteY2" fmla="*/ 205542 h 205820"/>
                <a:gd name="connsiteX3" fmla="*/ 868680 w 868680"/>
                <a:gd name="connsiteY3" fmla="*/ 144780 h 205820"/>
                <a:gd name="connsiteX0" fmla="*/ 0 w 868680"/>
                <a:gd name="connsiteY0" fmla="*/ 0 h 144780"/>
                <a:gd name="connsiteX1" fmla="*/ 175260 w 868680"/>
                <a:gd name="connsiteY1" fmla="*/ 114300 h 144780"/>
                <a:gd name="connsiteX2" fmla="*/ 868680 w 868680"/>
                <a:gd name="connsiteY2" fmla="*/ 144780 h 144780"/>
                <a:gd name="connsiteX0" fmla="*/ 0 w 868680"/>
                <a:gd name="connsiteY0" fmla="*/ 0 h 201577"/>
                <a:gd name="connsiteX1" fmla="*/ 234791 w 868680"/>
                <a:gd name="connsiteY1" fmla="*/ 197159 h 201577"/>
                <a:gd name="connsiteX2" fmla="*/ 868680 w 868680"/>
                <a:gd name="connsiteY2" fmla="*/ 144780 h 201577"/>
                <a:gd name="connsiteX0" fmla="*/ 0 w 868680"/>
                <a:gd name="connsiteY0" fmla="*/ 0 h 201577"/>
                <a:gd name="connsiteX1" fmla="*/ 234791 w 868680"/>
                <a:gd name="connsiteY1" fmla="*/ 197159 h 201577"/>
                <a:gd name="connsiteX2" fmla="*/ 868680 w 868680"/>
                <a:gd name="connsiteY2" fmla="*/ 144780 h 201577"/>
                <a:gd name="connsiteX0" fmla="*/ 0 w 625793"/>
                <a:gd name="connsiteY0" fmla="*/ 0 h 233163"/>
                <a:gd name="connsiteX1" fmla="*/ 234791 w 625793"/>
                <a:gd name="connsiteY1" fmla="*/ 197159 h 233163"/>
                <a:gd name="connsiteX2" fmla="*/ 625793 w 625793"/>
                <a:gd name="connsiteY2" fmla="*/ 233163 h 233163"/>
                <a:gd name="connsiteX0" fmla="*/ 0 w 628174"/>
                <a:gd name="connsiteY0" fmla="*/ 0 h 222115"/>
                <a:gd name="connsiteX1" fmla="*/ 234791 w 628174"/>
                <a:gd name="connsiteY1" fmla="*/ 197159 h 222115"/>
                <a:gd name="connsiteX2" fmla="*/ 628174 w 628174"/>
                <a:gd name="connsiteY2" fmla="*/ 222115 h 222115"/>
                <a:gd name="connsiteX0" fmla="*/ 0 w 628174"/>
                <a:gd name="connsiteY0" fmla="*/ 0 h 223634"/>
                <a:gd name="connsiteX1" fmla="*/ 234791 w 628174"/>
                <a:gd name="connsiteY1" fmla="*/ 197159 h 223634"/>
                <a:gd name="connsiteX2" fmla="*/ 628174 w 628174"/>
                <a:gd name="connsiteY2" fmla="*/ 222115 h 223634"/>
                <a:gd name="connsiteX0" fmla="*/ 0 w 628174"/>
                <a:gd name="connsiteY0" fmla="*/ 0 h 223635"/>
                <a:gd name="connsiteX1" fmla="*/ 234791 w 628174"/>
                <a:gd name="connsiteY1" fmla="*/ 197159 h 223635"/>
                <a:gd name="connsiteX2" fmla="*/ 628174 w 628174"/>
                <a:gd name="connsiteY2" fmla="*/ 222115 h 223635"/>
                <a:gd name="connsiteX0" fmla="*/ 0 w 628174"/>
                <a:gd name="connsiteY0" fmla="*/ 0 h 223635"/>
                <a:gd name="connsiteX1" fmla="*/ 234791 w 628174"/>
                <a:gd name="connsiteY1" fmla="*/ 197159 h 223635"/>
                <a:gd name="connsiteX2" fmla="*/ 628174 w 628174"/>
                <a:gd name="connsiteY2" fmla="*/ 222115 h 223635"/>
                <a:gd name="connsiteX0" fmla="*/ 0 w 644843"/>
                <a:gd name="connsiteY0" fmla="*/ 0 h 177924"/>
                <a:gd name="connsiteX1" fmla="*/ 251460 w 644843"/>
                <a:gd name="connsiteY1" fmla="*/ 152968 h 177924"/>
                <a:gd name="connsiteX2" fmla="*/ 644843 w 644843"/>
                <a:gd name="connsiteY2" fmla="*/ 177924 h 177924"/>
                <a:gd name="connsiteX0" fmla="*/ 0 w 644843"/>
                <a:gd name="connsiteY0" fmla="*/ 0 h 177924"/>
                <a:gd name="connsiteX1" fmla="*/ 251460 w 644843"/>
                <a:gd name="connsiteY1" fmla="*/ 152968 h 177924"/>
                <a:gd name="connsiteX2" fmla="*/ 644843 w 644843"/>
                <a:gd name="connsiteY2" fmla="*/ 177924 h 177924"/>
                <a:gd name="connsiteX0" fmla="*/ 0 w 501968"/>
                <a:gd name="connsiteY0" fmla="*/ 0 h 171660"/>
                <a:gd name="connsiteX1" fmla="*/ 251460 w 501968"/>
                <a:gd name="connsiteY1" fmla="*/ 152968 h 171660"/>
                <a:gd name="connsiteX2" fmla="*/ 501968 w 501968"/>
                <a:gd name="connsiteY2" fmla="*/ 169638 h 171660"/>
                <a:gd name="connsiteX0" fmla="*/ 0 w 501968"/>
                <a:gd name="connsiteY0" fmla="*/ 0 h 169638"/>
                <a:gd name="connsiteX1" fmla="*/ 194310 w 501968"/>
                <a:gd name="connsiteY1" fmla="*/ 141920 h 169638"/>
                <a:gd name="connsiteX2" fmla="*/ 501968 w 501968"/>
                <a:gd name="connsiteY2" fmla="*/ 169638 h 169638"/>
                <a:gd name="connsiteX0" fmla="*/ 0 w 501968"/>
                <a:gd name="connsiteY0" fmla="*/ 0 h 170586"/>
                <a:gd name="connsiteX1" fmla="*/ 222885 w 501968"/>
                <a:gd name="connsiteY1" fmla="*/ 150207 h 170586"/>
                <a:gd name="connsiteX2" fmla="*/ 501968 w 501968"/>
                <a:gd name="connsiteY2" fmla="*/ 169638 h 170586"/>
                <a:gd name="connsiteX0" fmla="*/ 0 w 501968"/>
                <a:gd name="connsiteY0" fmla="*/ 0 h 170586"/>
                <a:gd name="connsiteX1" fmla="*/ 222885 w 501968"/>
                <a:gd name="connsiteY1" fmla="*/ 150207 h 170586"/>
                <a:gd name="connsiteX2" fmla="*/ 501968 w 501968"/>
                <a:gd name="connsiteY2" fmla="*/ 169638 h 170586"/>
                <a:gd name="connsiteX0" fmla="*/ 0 w 501968"/>
                <a:gd name="connsiteY0" fmla="*/ 0 h 170586"/>
                <a:gd name="connsiteX1" fmla="*/ 222885 w 501968"/>
                <a:gd name="connsiteY1" fmla="*/ 150207 h 170586"/>
                <a:gd name="connsiteX2" fmla="*/ 501968 w 501968"/>
                <a:gd name="connsiteY2" fmla="*/ 169638 h 170586"/>
                <a:gd name="connsiteX0" fmla="*/ 0 w 501968"/>
                <a:gd name="connsiteY0" fmla="*/ 0 h 171795"/>
                <a:gd name="connsiteX1" fmla="*/ 222885 w 501968"/>
                <a:gd name="connsiteY1" fmla="*/ 150207 h 171795"/>
                <a:gd name="connsiteX2" fmla="*/ 501968 w 501968"/>
                <a:gd name="connsiteY2" fmla="*/ 169638 h 171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1968" h="171795">
                  <a:moveTo>
                    <a:pt x="0" y="0"/>
                  </a:moveTo>
                  <a:cubicBezTo>
                    <a:pt x="51118" y="47847"/>
                    <a:pt x="139224" y="121934"/>
                    <a:pt x="222885" y="150207"/>
                  </a:cubicBezTo>
                  <a:cubicBezTo>
                    <a:pt x="306546" y="178480"/>
                    <a:pt x="400369" y="171575"/>
                    <a:pt x="501968" y="169638"/>
                  </a:cubicBezTo>
                </a:path>
              </a:pathLst>
            </a:custGeom>
            <a:noFill/>
            <a:ln w="95250">
              <a:solidFill>
                <a:srgbClr val="F690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Isosceles Triangle 28"/>
            <p:cNvSpPr/>
            <p:nvPr/>
          </p:nvSpPr>
          <p:spPr>
            <a:xfrm rot="5230970">
              <a:off x="6848475" y="3829050"/>
              <a:ext cx="219075" cy="185738"/>
            </a:xfrm>
            <a:prstGeom prst="triangle">
              <a:avLst/>
            </a:prstGeom>
            <a:solidFill>
              <a:srgbClr val="F690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0891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2929010" y="702863"/>
            <a:ext cx="1063301" cy="355276"/>
          </a:xfrm>
          <a:prstGeom prst="rect">
            <a:avLst/>
          </a:prstGeom>
          <a:solidFill>
            <a:srgbClr val="007AC3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 smtClean="0">
                <a:solidFill>
                  <a:schemeClr val="bg1"/>
                </a:solidFill>
              </a:rPr>
              <a:t>Deeper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5574" y="702863"/>
            <a:ext cx="2483893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 smtClean="0">
                <a:solidFill>
                  <a:schemeClr val="bg1"/>
                </a:solidFill>
              </a:rPr>
              <a:t>Find a Rule – Two Step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929010" y="679073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55650" y="1203475"/>
            <a:ext cx="3196517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/>
              <a:t>Emily and Jamal </a:t>
            </a:r>
            <a:r>
              <a:rPr lang="en-GB" dirty="0" smtClean="0"/>
              <a:t>are thinking </a:t>
            </a:r>
            <a:r>
              <a:rPr lang="en-GB" dirty="0"/>
              <a:t>how they </a:t>
            </a:r>
            <a:r>
              <a:rPr lang="en-GB" dirty="0" smtClean="0"/>
              <a:t>could </a:t>
            </a:r>
            <a:r>
              <a:rPr lang="en-GB" dirty="0"/>
              <a:t>change this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two-step </a:t>
            </a:r>
            <a:r>
              <a:rPr lang="en-GB" dirty="0"/>
              <a:t>function machine into a one step-function machine.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55651" y="2465496"/>
            <a:ext cx="7645206" cy="369332"/>
          </a:xfrm>
          <a:prstGeom prst="rect">
            <a:avLst/>
          </a:prstGeom>
          <a:solidFill>
            <a:srgbClr val="2AB99F"/>
          </a:solidFill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Do you agree or disagree with each child’s statement? Explain why.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963292" y="2937601"/>
            <a:ext cx="6426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69035"/>
                </a:solidFill>
              </a:rPr>
              <a:t>Emily:</a:t>
            </a:r>
            <a:r>
              <a:rPr lang="en-GB" b="1" dirty="0">
                <a:solidFill>
                  <a:srgbClr val="F69035"/>
                </a:solidFill>
              </a:rPr>
              <a:t> </a:t>
            </a:r>
            <a:r>
              <a:rPr lang="en-GB" dirty="0" smtClean="0"/>
              <a:t>I </a:t>
            </a:r>
            <a:r>
              <a:rPr lang="en-GB" dirty="0"/>
              <a:t>think that this function machine could be changed to a one-step machine if we add the ×5 and ×2 together to make one function of ×7. The output would still be the same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4" name="Rectangle 33"/>
          <p:cNvSpPr/>
          <p:nvPr/>
        </p:nvSpPr>
        <p:spPr>
          <a:xfrm>
            <a:off x="1963293" y="4548863"/>
            <a:ext cx="65107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9E73B2"/>
                </a:solidFill>
              </a:rPr>
              <a:t>Jamal: </a:t>
            </a:r>
            <a:r>
              <a:rPr lang="en-GB" dirty="0" smtClean="0"/>
              <a:t>I </a:t>
            </a:r>
            <a:r>
              <a:rPr lang="en-GB" dirty="0"/>
              <a:t>think that this function machine could be changed </a:t>
            </a:r>
            <a:r>
              <a:rPr lang="en-GB" dirty="0" smtClean="0"/>
              <a:t>to a </a:t>
            </a:r>
            <a:r>
              <a:rPr lang="en-GB" dirty="0"/>
              <a:t>one-step machine by having the function of ×10. It would then give the same answer as the two-step function </a:t>
            </a:r>
            <a:r>
              <a:rPr lang="en-GB" dirty="0" smtClean="0"/>
              <a:t>machine.</a:t>
            </a:r>
            <a:endParaRPr lang="en-GB" dirty="0"/>
          </a:p>
        </p:txBody>
      </p:sp>
      <p:grpSp>
        <p:nvGrpSpPr>
          <p:cNvPr id="35" name="Group 34"/>
          <p:cNvGrpSpPr/>
          <p:nvPr/>
        </p:nvGrpSpPr>
        <p:grpSpPr>
          <a:xfrm>
            <a:off x="3909779" y="1084862"/>
            <a:ext cx="4548228" cy="1220929"/>
            <a:chOff x="639471" y="1221420"/>
            <a:chExt cx="4548229" cy="1220929"/>
          </a:xfrm>
        </p:grpSpPr>
        <p:grpSp>
          <p:nvGrpSpPr>
            <p:cNvPr id="5" name="Group 4"/>
            <p:cNvGrpSpPr/>
            <p:nvPr/>
          </p:nvGrpSpPr>
          <p:grpSpPr>
            <a:xfrm>
              <a:off x="755651" y="1221420"/>
              <a:ext cx="4335018" cy="1220929"/>
              <a:chOff x="3020236" y="1164279"/>
              <a:chExt cx="5405224" cy="1522346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4151375" y="1164279"/>
                <a:ext cx="2996122" cy="1522346"/>
                <a:chOff x="2523066" y="2282224"/>
                <a:chExt cx="4097867" cy="2082150"/>
              </a:xfrm>
            </p:grpSpPr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23066" y="2282224"/>
                  <a:ext cx="4097867" cy="2082150"/>
                </a:xfrm>
                <a:prstGeom prst="rect">
                  <a:avLst/>
                </a:prstGeom>
              </p:spPr>
            </p:pic>
            <p:sp>
              <p:nvSpPr>
                <p:cNvPr id="12" name="TextBox 11"/>
                <p:cNvSpPr txBox="1"/>
                <p:nvPr/>
              </p:nvSpPr>
              <p:spPr>
                <a:xfrm>
                  <a:off x="3217785" y="2655271"/>
                  <a:ext cx="1154648" cy="7873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400" b="1" dirty="0" smtClean="0">
                      <a:solidFill>
                        <a:srgbClr val="2AB99F"/>
                      </a:solidFill>
                    </a:rPr>
                    <a:t>×5</a:t>
                  </a:r>
                  <a:endParaRPr lang="en-GB" sz="2400" b="1" dirty="0">
                    <a:solidFill>
                      <a:srgbClr val="2AB99F"/>
                    </a:solidFill>
                  </a:endParaRP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4780480" y="2641967"/>
                  <a:ext cx="1135295" cy="7873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400" b="1" dirty="0" smtClean="0">
                      <a:solidFill>
                        <a:srgbClr val="3FB1E5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×2</a:t>
                  </a:r>
                  <a:endParaRPr lang="en-GB" sz="2400" b="1" dirty="0">
                    <a:solidFill>
                      <a:srgbClr val="3FB1E5"/>
                    </a:solidFill>
                  </a:endParaRPr>
                </a:p>
              </p:txBody>
            </p:sp>
          </p:grpSp>
          <p:sp>
            <p:nvSpPr>
              <p:cNvPr id="4" name="Oval 3"/>
              <p:cNvSpPr/>
              <p:nvPr/>
            </p:nvSpPr>
            <p:spPr>
              <a:xfrm>
                <a:off x="3020236" y="1234799"/>
                <a:ext cx="837535" cy="837535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rgbClr val="7FC34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587925" y="1620327"/>
                <a:ext cx="837535" cy="837535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rgbClr val="3FB1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7074661" y="1892489"/>
                <a:ext cx="498082" cy="256143"/>
                <a:chOff x="6487811" y="3777885"/>
                <a:chExt cx="536453" cy="256143"/>
              </a:xfrm>
            </p:grpSpPr>
            <p:sp>
              <p:nvSpPr>
                <p:cNvPr id="15" name="Freeform 14"/>
                <p:cNvSpPr/>
                <p:nvPr/>
              </p:nvSpPr>
              <p:spPr>
                <a:xfrm rot="21025142">
                  <a:off x="6487811" y="3777885"/>
                  <a:ext cx="387005" cy="176809"/>
                </a:xfrm>
                <a:custGeom>
                  <a:avLst/>
                  <a:gdLst>
                    <a:gd name="connsiteX0" fmla="*/ 0 w 495300"/>
                    <a:gd name="connsiteY0" fmla="*/ 0 h 144780"/>
                    <a:gd name="connsiteX1" fmla="*/ 175260 w 495300"/>
                    <a:gd name="connsiteY1" fmla="*/ 114300 h 144780"/>
                    <a:gd name="connsiteX2" fmla="*/ 495300 w 495300"/>
                    <a:gd name="connsiteY2" fmla="*/ 144780 h 144780"/>
                    <a:gd name="connsiteX3" fmla="*/ 495300 w 495300"/>
                    <a:gd name="connsiteY3" fmla="*/ 144780 h 144780"/>
                    <a:gd name="connsiteX0" fmla="*/ 0 w 868680"/>
                    <a:gd name="connsiteY0" fmla="*/ 0 h 147037"/>
                    <a:gd name="connsiteX1" fmla="*/ 175260 w 868680"/>
                    <a:gd name="connsiteY1" fmla="*/ 114300 h 147037"/>
                    <a:gd name="connsiteX2" fmla="*/ 495300 w 868680"/>
                    <a:gd name="connsiteY2" fmla="*/ 144780 h 147037"/>
                    <a:gd name="connsiteX3" fmla="*/ 868680 w 868680"/>
                    <a:gd name="connsiteY3" fmla="*/ 144780 h 147037"/>
                    <a:gd name="connsiteX0" fmla="*/ 0 w 868680"/>
                    <a:gd name="connsiteY0" fmla="*/ 0 h 147037"/>
                    <a:gd name="connsiteX1" fmla="*/ 175260 w 868680"/>
                    <a:gd name="connsiteY1" fmla="*/ 114300 h 147037"/>
                    <a:gd name="connsiteX2" fmla="*/ 495300 w 868680"/>
                    <a:gd name="connsiteY2" fmla="*/ 144780 h 147037"/>
                    <a:gd name="connsiteX3" fmla="*/ 868680 w 868680"/>
                    <a:gd name="connsiteY3" fmla="*/ 144780 h 147037"/>
                    <a:gd name="connsiteX0" fmla="*/ 0 w 868680"/>
                    <a:gd name="connsiteY0" fmla="*/ 0 h 205820"/>
                    <a:gd name="connsiteX1" fmla="*/ 175260 w 868680"/>
                    <a:gd name="connsiteY1" fmla="*/ 114300 h 205820"/>
                    <a:gd name="connsiteX2" fmla="*/ 426244 w 868680"/>
                    <a:gd name="connsiteY2" fmla="*/ 205542 h 205820"/>
                    <a:gd name="connsiteX3" fmla="*/ 868680 w 868680"/>
                    <a:gd name="connsiteY3" fmla="*/ 144780 h 205820"/>
                    <a:gd name="connsiteX0" fmla="*/ 0 w 868680"/>
                    <a:gd name="connsiteY0" fmla="*/ 0 h 144780"/>
                    <a:gd name="connsiteX1" fmla="*/ 175260 w 868680"/>
                    <a:gd name="connsiteY1" fmla="*/ 114300 h 144780"/>
                    <a:gd name="connsiteX2" fmla="*/ 868680 w 868680"/>
                    <a:gd name="connsiteY2" fmla="*/ 144780 h 144780"/>
                    <a:gd name="connsiteX0" fmla="*/ 0 w 868680"/>
                    <a:gd name="connsiteY0" fmla="*/ 0 h 201577"/>
                    <a:gd name="connsiteX1" fmla="*/ 234791 w 868680"/>
                    <a:gd name="connsiteY1" fmla="*/ 197159 h 201577"/>
                    <a:gd name="connsiteX2" fmla="*/ 868680 w 868680"/>
                    <a:gd name="connsiteY2" fmla="*/ 144780 h 201577"/>
                    <a:gd name="connsiteX0" fmla="*/ 0 w 868680"/>
                    <a:gd name="connsiteY0" fmla="*/ 0 h 201577"/>
                    <a:gd name="connsiteX1" fmla="*/ 234791 w 868680"/>
                    <a:gd name="connsiteY1" fmla="*/ 197159 h 201577"/>
                    <a:gd name="connsiteX2" fmla="*/ 868680 w 868680"/>
                    <a:gd name="connsiteY2" fmla="*/ 144780 h 201577"/>
                    <a:gd name="connsiteX0" fmla="*/ 0 w 625793"/>
                    <a:gd name="connsiteY0" fmla="*/ 0 h 233163"/>
                    <a:gd name="connsiteX1" fmla="*/ 234791 w 625793"/>
                    <a:gd name="connsiteY1" fmla="*/ 197159 h 233163"/>
                    <a:gd name="connsiteX2" fmla="*/ 625793 w 625793"/>
                    <a:gd name="connsiteY2" fmla="*/ 233163 h 233163"/>
                    <a:gd name="connsiteX0" fmla="*/ 0 w 628174"/>
                    <a:gd name="connsiteY0" fmla="*/ 0 h 222115"/>
                    <a:gd name="connsiteX1" fmla="*/ 234791 w 628174"/>
                    <a:gd name="connsiteY1" fmla="*/ 197159 h 222115"/>
                    <a:gd name="connsiteX2" fmla="*/ 628174 w 628174"/>
                    <a:gd name="connsiteY2" fmla="*/ 222115 h 222115"/>
                    <a:gd name="connsiteX0" fmla="*/ 0 w 628174"/>
                    <a:gd name="connsiteY0" fmla="*/ 0 h 223634"/>
                    <a:gd name="connsiteX1" fmla="*/ 234791 w 628174"/>
                    <a:gd name="connsiteY1" fmla="*/ 197159 h 223634"/>
                    <a:gd name="connsiteX2" fmla="*/ 628174 w 628174"/>
                    <a:gd name="connsiteY2" fmla="*/ 222115 h 223634"/>
                    <a:gd name="connsiteX0" fmla="*/ 0 w 628174"/>
                    <a:gd name="connsiteY0" fmla="*/ 0 h 223635"/>
                    <a:gd name="connsiteX1" fmla="*/ 234791 w 628174"/>
                    <a:gd name="connsiteY1" fmla="*/ 197159 h 223635"/>
                    <a:gd name="connsiteX2" fmla="*/ 628174 w 628174"/>
                    <a:gd name="connsiteY2" fmla="*/ 222115 h 223635"/>
                    <a:gd name="connsiteX0" fmla="*/ 0 w 628174"/>
                    <a:gd name="connsiteY0" fmla="*/ 0 h 223635"/>
                    <a:gd name="connsiteX1" fmla="*/ 234791 w 628174"/>
                    <a:gd name="connsiteY1" fmla="*/ 197159 h 223635"/>
                    <a:gd name="connsiteX2" fmla="*/ 628174 w 628174"/>
                    <a:gd name="connsiteY2" fmla="*/ 222115 h 223635"/>
                    <a:gd name="connsiteX0" fmla="*/ 0 w 644843"/>
                    <a:gd name="connsiteY0" fmla="*/ 0 h 177924"/>
                    <a:gd name="connsiteX1" fmla="*/ 251460 w 644843"/>
                    <a:gd name="connsiteY1" fmla="*/ 152968 h 177924"/>
                    <a:gd name="connsiteX2" fmla="*/ 644843 w 644843"/>
                    <a:gd name="connsiteY2" fmla="*/ 177924 h 177924"/>
                    <a:gd name="connsiteX0" fmla="*/ 0 w 644843"/>
                    <a:gd name="connsiteY0" fmla="*/ 0 h 177924"/>
                    <a:gd name="connsiteX1" fmla="*/ 251460 w 644843"/>
                    <a:gd name="connsiteY1" fmla="*/ 152968 h 177924"/>
                    <a:gd name="connsiteX2" fmla="*/ 644843 w 644843"/>
                    <a:gd name="connsiteY2" fmla="*/ 177924 h 177924"/>
                    <a:gd name="connsiteX0" fmla="*/ 0 w 501968"/>
                    <a:gd name="connsiteY0" fmla="*/ 0 h 171660"/>
                    <a:gd name="connsiteX1" fmla="*/ 251460 w 501968"/>
                    <a:gd name="connsiteY1" fmla="*/ 152968 h 171660"/>
                    <a:gd name="connsiteX2" fmla="*/ 501968 w 501968"/>
                    <a:gd name="connsiteY2" fmla="*/ 169638 h 171660"/>
                    <a:gd name="connsiteX0" fmla="*/ 0 w 501968"/>
                    <a:gd name="connsiteY0" fmla="*/ 0 h 169638"/>
                    <a:gd name="connsiteX1" fmla="*/ 194310 w 501968"/>
                    <a:gd name="connsiteY1" fmla="*/ 141920 h 169638"/>
                    <a:gd name="connsiteX2" fmla="*/ 501968 w 501968"/>
                    <a:gd name="connsiteY2" fmla="*/ 169638 h 169638"/>
                    <a:gd name="connsiteX0" fmla="*/ 0 w 501968"/>
                    <a:gd name="connsiteY0" fmla="*/ 0 h 170586"/>
                    <a:gd name="connsiteX1" fmla="*/ 222885 w 501968"/>
                    <a:gd name="connsiteY1" fmla="*/ 150207 h 170586"/>
                    <a:gd name="connsiteX2" fmla="*/ 501968 w 501968"/>
                    <a:gd name="connsiteY2" fmla="*/ 169638 h 170586"/>
                    <a:gd name="connsiteX0" fmla="*/ 0 w 501968"/>
                    <a:gd name="connsiteY0" fmla="*/ 0 h 170586"/>
                    <a:gd name="connsiteX1" fmla="*/ 222885 w 501968"/>
                    <a:gd name="connsiteY1" fmla="*/ 150207 h 170586"/>
                    <a:gd name="connsiteX2" fmla="*/ 501968 w 501968"/>
                    <a:gd name="connsiteY2" fmla="*/ 169638 h 170586"/>
                    <a:gd name="connsiteX0" fmla="*/ 0 w 501968"/>
                    <a:gd name="connsiteY0" fmla="*/ 0 h 170586"/>
                    <a:gd name="connsiteX1" fmla="*/ 222885 w 501968"/>
                    <a:gd name="connsiteY1" fmla="*/ 150207 h 170586"/>
                    <a:gd name="connsiteX2" fmla="*/ 501968 w 501968"/>
                    <a:gd name="connsiteY2" fmla="*/ 169638 h 170586"/>
                    <a:gd name="connsiteX0" fmla="*/ 0 w 501968"/>
                    <a:gd name="connsiteY0" fmla="*/ 0 h 171795"/>
                    <a:gd name="connsiteX1" fmla="*/ 222885 w 501968"/>
                    <a:gd name="connsiteY1" fmla="*/ 150207 h 171795"/>
                    <a:gd name="connsiteX2" fmla="*/ 501968 w 501968"/>
                    <a:gd name="connsiteY2" fmla="*/ 169638 h 171795"/>
                    <a:gd name="connsiteX0" fmla="*/ 0 w 515351"/>
                    <a:gd name="connsiteY0" fmla="*/ 0 h 205191"/>
                    <a:gd name="connsiteX1" fmla="*/ 222885 w 515351"/>
                    <a:gd name="connsiteY1" fmla="*/ 150207 h 205191"/>
                    <a:gd name="connsiteX2" fmla="*/ 515351 w 515351"/>
                    <a:gd name="connsiteY2" fmla="*/ 205076 h 205191"/>
                    <a:gd name="connsiteX0" fmla="*/ 0 w 515351"/>
                    <a:gd name="connsiteY0" fmla="*/ 0 h 205076"/>
                    <a:gd name="connsiteX1" fmla="*/ 222885 w 515351"/>
                    <a:gd name="connsiteY1" fmla="*/ 150207 h 205076"/>
                    <a:gd name="connsiteX2" fmla="*/ 515351 w 515351"/>
                    <a:gd name="connsiteY2" fmla="*/ 205076 h 205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15351" h="205076">
                      <a:moveTo>
                        <a:pt x="0" y="0"/>
                      </a:moveTo>
                      <a:cubicBezTo>
                        <a:pt x="51118" y="47847"/>
                        <a:pt x="136993" y="116028"/>
                        <a:pt x="222885" y="150207"/>
                      </a:cubicBezTo>
                      <a:cubicBezTo>
                        <a:pt x="308777" y="184386"/>
                        <a:pt x="394684" y="198808"/>
                        <a:pt x="515351" y="205076"/>
                      </a:cubicBezTo>
                    </a:path>
                  </a:pathLst>
                </a:custGeom>
                <a:noFill/>
                <a:ln w="95250">
                  <a:solidFill>
                    <a:srgbClr val="3FB1E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" name="Isosceles Triangle 15"/>
                <p:cNvSpPr/>
                <p:nvPr/>
              </p:nvSpPr>
              <p:spPr>
                <a:xfrm rot="5230970">
                  <a:off x="6821857" y="3831622"/>
                  <a:ext cx="219075" cy="185738"/>
                </a:xfrm>
                <a:prstGeom prst="triangle">
                  <a:avLst/>
                </a:prstGeom>
                <a:solidFill>
                  <a:srgbClr val="3FB1E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6" name="Group 25"/>
              <p:cNvGrpSpPr/>
              <p:nvPr/>
            </p:nvGrpSpPr>
            <p:grpSpPr>
              <a:xfrm flipV="1">
                <a:off x="3785981" y="1209358"/>
                <a:ext cx="498082" cy="256143"/>
                <a:chOff x="6487811" y="3777885"/>
                <a:chExt cx="536453" cy="256143"/>
              </a:xfrm>
            </p:grpSpPr>
            <p:sp>
              <p:nvSpPr>
                <p:cNvPr id="27" name="Freeform 26"/>
                <p:cNvSpPr/>
                <p:nvPr/>
              </p:nvSpPr>
              <p:spPr>
                <a:xfrm rot="21025142">
                  <a:off x="6487811" y="3777885"/>
                  <a:ext cx="387005" cy="176809"/>
                </a:xfrm>
                <a:custGeom>
                  <a:avLst/>
                  <a:gdLst>
                    <a:gd name="connsiteX0" fmla="*/ 0 w 495300"/>
                    <a:gd name="connsiteY0" fmla="*/ 0 h 144780"/>
                    <a:gd name="connsiteX1" fmla="*/ 175260 w 495300"/>
                    <a:gd name="connsiteY1" fmla="*/ 114300 h 144780"/>
                    <a:gd name="connsiteX2" fmla="*/ 495300 w 495300"/>
                    <a:gd name="connsiteY2" fmla="*/ 144780 h 144780"/>
                    <a:gd name="connsiteX3" fmla="*/ 495300 w 495300"/>
                    <a:gd name="connsiteY3" fmla="*/ 144780 h 144780"/>
                    <a:gd name="connsiteX0" fmla="*/ 0 w 868680"/>
                    <a:gd name="connsiteY0" fmla="*/ 0 h 147037"/>
                    <a:gd name="connsiteX1" fmla="*/ 175260 w 868680"/>
                    <a:gd name="connsiteY1" fmla="*/ 114300 h 147037"/>
                    <a:gd name="connsiteX2" fmla="*/ 495300 w 868680"/>
                    <a:gd name="connsiteY2" fmla="*/ 144780 h 147037"/>
                    <a:gd name="connsiteX3" fmla="*/ 868680 w 868680"/>
                    <a:gd name="connsiteY3" fmla="*/ 144780 h 147037"/>
                    <a:gd name="connsiteX0" fmla="*/ 0 w 868680"/>
                    <a:gd name="connsiteY0" fmla="*/ 0 h 147037"/>
                    <a:gd name="connsiteX1" fmla="*/ 175260 w 868680"/>
                    <a:gd name="connsiteY1" fmla="*/ 114300 h 147037"/>
                    <a:gd name="connsiteX2" fmla="*/ 495300 w 868680"/>
                    <a:gd name="connsiteY2" fmla="*/ 144780 h 147037"/>
                    <a:gd name="connsiteX3" fmla="*/ 868680 w 868680"/>
                    <a:gd name="connsiteY3" fmla="*/ 144780 h 147037"/>
                    <a:gd name="connsiteX0" fmla="*/ 0 w 868680"/>
                    <a:gd name="connsiteY0" fmla="*/ 0 h 205820"/>
                    <a:gd name="connsiteX1" fmla="*/ 175260 w 868680"/>
                    <a:gd name="connsiteY1" fmla="*/ 114300 h 205820"/>
                    <a:gd name="connsiteX2" fmla="*/ 426244 w 868680"/>
                    <a:gd name="connsiteY2" fmla="*/ 205542 h 205820"/>
                    <a:gd name="connsiteX3" fmla="*/ 868680 w 868680"/>
                    <a:gd name="connsiteY3" fmla="*/ 144780 h 205820"/>
                    <a:gd name="connsiteX0" fmla="*/ 0 w 868680"/>
                    <a:gd name="connsiteY0" fmla="*/ 0 h 144780"/>
                    <a:gd name="connsiteX1" fmla="*/ 175260 w 868680"/>
                    <a:gd name="connsiteY1" fmla="*/ 114300 h 144780"/>
                    <a:gd name="connsiteX2" fmla="*/ 868680 w 868680"/>
                    <a:gd name="connsiteY2" fmla="*/ 144780 h 144780"/>
                    <a:gd name="connsiteX0" fmla="*/ 0 w 868680"/>
                    <a:gd name="connsiteY0" fmla="*/ 0 h 201577"/>
                    <a:gd name="connsiteX1" fmla="*/ 234791 w 868680"/>
                    <a:gd name="connsiteY1" fmla="*/ 197159 h 201577"/>
                    <a:gd name="connsiteX2" fmla="*/ 868680 w 868680"/>
                    <a:gd name="connsiteY2" fmla="*/ 144780 h 201577"/>
                    <a:gd name="connsiteX0" fmla="*/ 0 w 868680"/>
                    <a:gd name="connsiteY0" fmla="*/ 0 h 201577"/>
                    <a:gd name="connsiteX1" fmla="*/ 234791 w 868680"/>
                    <a:gd name="connsiteY1" fmla="*/ 197159 h 201577"/>
                    <a:gd name="connsiteX2" fmla="*/ 868680 w 868680"/>
                    <a:gd name="connsiteY2" fmla="*/ 144780 h 201577"/>
                    <a:gd name="connsiteX0" fmla="*/ 0 w 625793"/>
                    <a:gd name="connsiteY0" fmla="*/ 0 h 233163"/>
                    <a:gd name="connsiteX1" fmla="*/ 234791 w 625793"/>
                    <a:gd name="connsiteY1" fmla="*/ 197159 h 233163"/>
                    <a:gd name="connsiteX2" fmla="*/ 625793 w 625793"/>
                    <a:gd name="connsiteY2" fmla="*/ 233163 h 233163"/>
                    <a:gd name="connsiteX0" fmla="*/ 0 w 628174"/>
                    <a:gd name="connsiteY0" fmla="*/ 0 h 222115"/>
                    <a:gd name="connsiteX1" fmla="*/ 234791 w 628174"/>
                    <a:gd name="connsiteY1" fmla="*/ 197159 h 222115"/>
                    <a:gd name="connsiteX2" fmla="*/ 628174 w 628174"/>
                    <a:gd name="connsiteY2" fmla="*/ 222115 h 222115"/>
                    <a:gd name="connsiteX0" fmla="*/ 0 w 628174"/>
                    <a:gd name="connsiteY0" fmla="*/ 0 h 223634"/>
                    <a:gd name="connsiteX1" fmla="*/ 234791 w 628174"/>
                    <a:gd name="connsiteY1" fmla="*/ 197159 h 223634"/>
                    <a:gd name="connsiteX2" fmla="*/ 628174 w 628174"/>
                    <a:gd name="connsiteY2" fmla="*/ 222115 h 223634"/>
                    <a:gd name="connsiteX0" fmla="*/ 0 w 628174"/>
                    <a:gd name="connsiteY0" fmla="*/ 0 h 223635"/>
                    <a:gd name="connsiteX1" fmla="*/ 234791 w 628174"/>
                    <a:gd name="connsiteY1" fmla="*/ 197159 h 223635"/>
                    <a:gd name="connsiteX2" fmla="*/ 628174 w 628174"/>
                    <a:gd name="connsiteY2" fmla="*/ 222115 h 223635"/>
                    <a:gd name="connsiteX0" fmla="*/ 0 w 628174"/>
                    <a:gd name="connsiteY0" fmla="*/ 0 h 223635"/>
                    <a:gd name="connsiteX1" fmla="*/ 234791 w 628174"/>
                    <a:gd name="connsiteY1" fmla="*/ 197159 h 223635"/>
                    <a:gd name="connsiteX2" fmla="*/ 628174 w 628174"/>
                    <a:gd name="connsiteY2" fmla="*/ 222115 h 223635"/>
                    <a:gd name="connsiteX0" fmla="*/ 0 w 644843"/>
                    <a:gd name="connsiteY0" fmla="*/ 0 h 177924"/>
                    <a:gd name="connsiteX1" fmla="*/ 251460 w 644843"/>
                    <a:gd name="connsiteY1" fmla="*/ 152968 h 177924"/>
                    <a:gd name="connsiteX2" fmla="*/ 644843 w 644843"/>
                    <a:gd name="connsiteY2" fmla="*/ 177924 h 177924"/>
                    <a:gd name="connsiteX0" fmla="*/ 0 w 644843"/>
                    <a:gd name="connsiteY0" fmla="*/ 0 h 177924"/>
                    <a:gd name="connsiteX1" fmla="*/ 251460 w 644843"/>
                    <a:gd name="connsiteY1" fmla="*/ 152968 h 177924"/>
                    <a:gd name="connsiteX2" fmla="*/ 644843 w 644843"/>
                    <a:gd name="connsiteY2" fmla="*/ 177924 h 177924"/>
                    <a:gd name="connsiteX0" fmla="*/ 0 w 501968"/>
                    <a:gd name="connsiteY0" fmla="*/ 0 h 171660"/>
                    <a:gd name="connsiteX1" fmla="*/ 251460 w 501968"/>
                    <a:gd name="connsiteY1" fmla="*/ 152968 h 171660"/>
                    <a:gd name="connsiteX2" fmla="*/ 501968 w 501968"/>
                    <a:gd name="connsiteY2" fmla="*/ 169638 h 171660"/>
                    <a:gd name="connsiteX0" fmla="*/ 0 w 501968"/>
                    <a:gd name="connsiteY0" fmla="*/ 0 h 169638"/>
                    <a:gd name="connsiteX1" fmla="*/ 194310 w 501968"/>
                    <a:gd name="connsiteY1" fmla="*/ 141920 h 169638"/>
                    <a:gd name="connsiteX2" fmla="*/ 501968 w 501968"/>
                    <a:gd name="connsiteY2" fmla="*/ 169638 h 169638"/>
                    <a:gd name="connsiteX0" fmla="*/ 0 w 501968"/>
                    <a:gd name="connsiteY0" fmla="*/ 0 h 170586"/>
                    <a:gd name="connsiteX1" fmla="*/ 222885 w 501968"/>
                    <a:gd name="connsiteY1" fmla="*/ 150207 h 170586"/>
                    <a:gd name="connsiteX2" fmla="*/ 501968 w 501968"/>
                    <a:gd name="connsiteY2" fmla="*/ 169638 h 170586"/>
                    <a:gd name="connsiteX0" fmla="*/ 0 w 501968"/>
                    <a:gd name="connsiteY0" fmla="*/ 0 h 170586"/>
                    <a:gd name="connsiteX1" fmla="*/ 222885 w 501968"/>
                    <a:gd name="connsiteY1" fmla="*/ 150207 h 170586"/>
                    <a:gd name="connsiteX2" fmla="*/ 501968 w 501968"/>
                    <a:gd name="connsiteY2" fmla="*/ 169638 h 170586"/>
                    <a:gd name="connsiteX0" fmla="*/ 0 w 501968"/>
                    <a:gd name="connsiteY0" fmla="*/ 0 h 170586"/>
                    <a:gd name="connsiteX1" fmla="*/ 222885 w 501968"/>
                    <a:gd name="connsiteY1" fmla="*/ 150207 h 170586"/>
                    <a:gd name="connsiteX2" fmla="*/ 501968 w 501968"/>
                    <a:gd name="connsiteY2" fmla="*/ 169638 h 170586"/>
                    <a:gd name="connsiteX0" fmla="*/ 0 w 501968"/>
                    <a:gd name="connsiteY0" fmla="*/ 0 h 171795"/>
                    <a:gd name="connsiteX1" fmla="*/ 222885 w 501968"/>
                    <a:gd name="connsiteY1" fmla="*/ 150207 h 171795"/>
                    <a:gd name="connsiteX2" fmla="*/ 501968 w 501968"/>
                    <a:gd name="connsiteY2" fmla="*/ 169638 h 171795"/>
                    <a:gd name="connsiteX0" fmla="*/ 0 w 515351"/>
                    <a:gd name="connsiteY0" fmla="*/ 0 h 205191"/>
                    <a:gd name="connsiteX1" fmla="*/ 222885 w 515351"/>
                    <a:gd name="connsiteY1" fmla="*/ 150207 h 205191"/>
                    <a:gd name="connsiteX2" fmla="*/ 515351 w 515351"/>
                    <a:gd name="connsiteY2" fmla="*/ 205076 h 205191"/>
                    <a:gd name="connsiteX0" fmla="*/ 0 w 515351"/>
                    <a:gd name="connsiteY0" fmla="*/ 0 h 205076"/>
                    <a:gd name="connsiteX1" fmla="*/ 222885 w 515351"/>
                    <a:gd name="connsiteY1" fmla="*/ 150207 h 205076"/>
                    <a:gd name="connsiteX2" fmla="*/ 515351 w 515351"/>
                    <a:gd name="connsiteY2" fmla="*/ 205076 h 205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15351" h="205076">
                      <a:moveTo>
                        <a:pt x="0" y="0"/>
                      </a:moveTo>
                      <a:cubicBezTo>
                        <a:pt x="51118" y="47847"/>
                        <a:pt x="136993" y="116028"/>
                        <a:pt x="222885" y="150207"/>
                      </a:cubicBezTo>
                      <a:cubicBezTo>
                        <a:pt x="308777" y="184386"/>
                        <a:pt x="394684" y="198808"/>
                        <a:pt x="515351" y="205076"/>
                      </a:cubicBezTo>
                    </a:path>
                  </a:pathLst>
                </a:custGeom>
                <a:noFill/>
                <a:ln w="95250">
                  <a:solidFill>
                    <a:srgbClr val="7FC34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" name="Isosceles Triangle 27"/>
                <p:cNvSpPr/>
                <p:nvPr/>
              </p:nvSpPr>
              <p:spPr>
                <a:xfrm rot="5230970">
                  <a:off x="6821857" y="3831622"/>
                  <a:ext cx="219075" cy="185738"/>
                </a:xfrm>
                <a:prstGeom prst="triangle">
                  <a:avLst/>
                </a:prstGeom>
                <a:solidFill>
                  <a:srgbClr val="7FC34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32" name="TextBox 31"/>
            <p:cNvSpPr txBox="1"/>
            <p:nvPr/>
          </p:nvSpPr>
          <p:spPr>
            <a:xfrm>
              <a:off x="639471" y="1448095"/>
              <a:ext cx="8815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rgbClr val="7FC348"/>
                  </a:solidFill>
                </a:rPr>
                <a:t>Input</a:t>
              </a:r>
              <a:endParaRPr lang="en-GB" sz="1600" dirty="0">
                <a:solidFill>
                  <a:srgbClr val="7FC348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306195" y="1766025"/>
              <a:ext cx="8815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rgbClr val="3FB1E5"/>
                  </a:solidFill>
                </a:rPr>
                <a:t>Output</a:t>
              </a:r>
              <a:endParaRPr lang="en-GB" sz="1400" dirty="0">
                <a:solidFill>
                  <a:srgbClr val="3FB1E5"/>
                </a:solidFill>
              </a:endParaRPr>
            </a:p>
          </p:txBody>
        </p:sp>
      </p:grpSp>
      <p:sp>
        <p:nvSpPr>
          <p:cNvPr id="33" name="Oval 32"/>
          <p:cNvSpPr/>
          <p:nvPr/>
        </p:nvSpPr>
        <p:spPr>
          <a:xfrm>
            <a:off x="817860" y="4644113"/>
            <a:ext cx="923330" cy="923330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1142" t="3637" r="-28182" b="-251549"/>
            </a:stretch>
          </a:blipFill>
          <a:ln w="25400">
            <a:solidFill>
              <a:srgbClr val="9E73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817861" y="3018861"/>
            <a:ext cx="923330" cy="923330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09" t="7648" r="909" b="-257806"/>
            </a:stretch>
          </a:blipFill>
          <a:ln w="25400">
            <a:solidFill>
              <a:srgbClr val="F690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1963292" y="3777451"/>
            <a:ext cx="65107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B050"/>
                </a:solidFill>
              </a:rPr>
              <a:t>Emily is </a:t>
            </a:r>
            <a:r>
              <a:rPr lang="en-GB" sz="1600" dirty="0" smtClean="0">
                <a:solidFill>
                  <a:srgbClr val="00B050"/>
                </a:solidFill>
              </a:rPr>
              <a:t>incorrect, </a:t>
            </a:r>
            <a:r>
              <a:rPr lang="en-GB" sz="1600" dirty="0">
                <a:solidFill>
                  <a:srgbClr val="00B050"/>
                </a:solidFill>
              </a:rPr>
              <a:t>as when we multiply a number by </a:t>
            </a:r>
            <a:r>
              <a:rPr lang="en-GB" sz="1600" dirty="0" smtClean="0">
                <a:solidFill>
                  <a:srgbClr val="00B050"/>
                </a:solidFill>
              </a:rPr>
              <a:t>5, </a:t>
            </a:r>
            <a:r>
              <a:rPr lang="en-GB" sz="1600" dirty="0">
                <a:solidFill>
                  <a:srgbClr val="00B050"/>
                </a:solidFill>
              </a:rPr>
              <a:t>then multiply it by </a:t>
            </a:r>
            <a:r>
              <a:rPr lang="en-GB" sz="1600" dirty="0" smtClean="0">
                <a:solidFill>
                  <a:srgbClr val="00B050"/>
                </a:solidFill>
              </a:rPr>
              <a:t>2, </a:t>
            </a:r>
            <a:r>
              <a:rPr lang="en-GB" sz="1600" dirty="0">
                <a:solidFill>
                  <a:srgbClr val="00B050"/>
                </a:solidFill>
              </a:rPr>
              <a:t>this is not the same as multiplying by 7. For example, if the input was </a:t>
            </a:r>
            <a:r>
              <a:rPr lang="en-GB" sz="1600" dirty="0" smtClean="0">
                <a:solidFill>
                  <a:srgbClr val="00B050"/>
                </a:solidFill>
              </a:rPr>
              <a:t>two, </a:t>
            </a:r>
            <a:r>
              <a:rPr lang="en-GB" sz="1600" dirty="0">
                <a:solidFill>
                  <a:srgbClr val="00B050"/>
                </a:solidFill>
              </a:rPr>
              <a:t>then 2 × 5 × 2 = 20, whereas 2 × 7 = 14.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951930" y="5373779"/>
            <a:ext cx="6652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B050"/>
                </a:solidFill>
              </a:rPr>
              <a:t>Jamal is </a:t>
            </a:r>
            <a:r>
              <a:rPr lang="en-GB" sz="1600" dirty="0" smtClean="0">
                <a:solidFill>
                  <a:srgbClr val="00B050"/>
                </a:solidFill>
              </a:rPr>
              <a:t>correct, </a:t>
            </a:r>
            <a:r>
              <a:rPr lang="en-GB" sz="1600" dirty="0">
                <a:solidFill>
                  <a:srgbClr val="00B050"/>
                </a:solidFill>
              </a:rPr>
              <a:t>as when we multiply by a number by </a:t>
            </a:r>
            <a:r>
              <a:rPr lang="en-GB" sz="1600" dirty="0" smtClean="0">
                <a:solidFill>
                  <a:srgbClr val="00B050"/>
                </a:solidFill>
              </a:rPr>
              <a:t>5, </a:t>
            </a:r>
            <a:r>
              <a:rPr lang="en-GB" sz="1600" dirty="0">
                <a:solidFill>
                  <a:srgbClr val="00B050"/>
                </a:solidFill>
              </a:rPr>
              <a:t>then multiply it by </a:t>
            </a:r>
            <a:r>
              <a:rPr lang="en-GB" sz="1600" dirty="0" smtClean="0">
                <a:solidFill>
                  <a:srgbClr val="00B050"/>
                </a:solidFill>
              </a:rPr>
              <a:t>2, </a:t>
            </a:r>
            <a:r>
              <a:rPr lang="en-GB" sz="1600" dirty="0">
                <a:solidFill>
                  <a:srgbClr val="00B050"/>
                </a:solidFill>
              </a:rPr>
              <a:t>this is the same as when we multiply by 10. For example, if the input was </a:t>
            </a:r>
            <a:r>
              <a:rPr lang="en-GB" sz="1600" dirty="0" smtClean="0">
                <a:solidFill>
                  <a:srgbClr val="00B050"/>
                </a:solidFill>
              </a:rPr>
              <a:t>five, </a:t>
            </a:r>
            <a:r>
              <a:rPr lang="en-GB" sz="1600" dirty="0">
                <a:solidFill>
                  <a:srgbClr val="00B050"/>
                </a:solidFill>
              </a:rPr>
              <a:t>then 5 × 5 × 2 = 50 and 5 × 10 = 50.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269816" y="747078"/>
            <a:ext cx="818443" cy="288147"/>
          </a:xfrm>
          <a:prstGeom prst="rect">
            <a:avLst/>
          </a:prstGeom>
          <a:solidFill>
            <a:srgbClr val="2AB99F"/>
          </a:solidFill>
          <a:ln w="31750">
            <a:solidFill>
              <a:srgbClr val="2AB99F"/>
            </a:solidFill>
            <a:miter lim="800000"/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Function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176811" y="747077"/>
            <a:ext cx="818443" cy="288147"/>
          </a:xfrm>
          <a:prstGeom prst="rect">
            <a:avLst/>
          </a:prstGeom>
          <a:solidFill>
            <a:srgbClr val="3FB1E5"/>
          </a:solidFill>
          <a:ln w="31750">
            <a:solidFill>
              <a:srgbClr val="3FB1E5"/>
            </a:solidFill>
            <a:miter lim="800000"/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Function</a:t>
            </a:r>
          </a:p>
        </p:txBody>
      </p:sp>
    </p:spTree>
    <p:extLst>
      <p:ext uri="{BB962C8B-B14F-4D97-AF65-F5344CB8AC3E}">
        <p14:creationId xmlns:p14="http://schemas.microsoft.com/office/powerpoint/2010/main" val="254723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sp>
        <p:nvSpPr>
          <p:cNvPr id="75" name="Rectangle 74"/>
          <p:cNvSpPr/>
          <p:nvPr/>
        </p:nvSpPr>
        <p:spPr>
          <a:xfrm>
            <a:off x="2928554" y="702863"/>
            <a:ext cx="1141417" cy="355276"/>
          </a:xfrm>
          <a:prstGeom prst="rect">
            <a:avLst/>
          </a:prstGeom>
          <a:solidFill>
            <a:srgbClr val="00529C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 smtClean="0">
                <a:solidFill>
                  <a:schemeClr val="bg1"/>
                </a:solidFill>
              </a:rPr>
              <a:t>Deepest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5574" y="702863"/>
            <a:ext cx="2483893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 smtClean="0">
                <a:solidFill>
                  <a:schemeClr val="bg1"/>
                </a:solidFill>
              </a:rPr>
              <a:t>Find a Rule – Two Step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929010" y="679073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2499626" y="2456088"/>
            <a:ext cx="4153252" cy="2110292"/>
            <a:chOff x="2523066" y="2282224"/>
            <a:chExt cx="4097867" cy="208215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3066" y="2282224"/>
              <a:ext cx="4097867" cy="208215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239014" y="2589456"/>
              <a:ext cx="1085850" cy="814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GB" dirty="0" smtClean="0">
                  <a:solidFill>
                    <a:srgbClr val="2AB99F"/>
                  </a:solidFill>
                </a:rPr>
                <a:t>× any multiple of 4</a:t>
              </a:r>
              <a:endParaRPr lang="en-GB" dirty="0">
                <a:solidFill>
                  <a:srgbClr val="2AB99F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812423" y="2589456"/>
              <a:ext cx="1038769" cy="814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GB" dirty="0">
                  <a:solidFill>
                    <a:srgbClr val="3FB1E5"/>
                  </a:solidFill>
                </a:rPr>
                <a:t>− any multiple of 6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755649" y="2365746"/>
            <a:ext cx="1377950" cy="1445156"/>
          </a:xfrm>
          <a:prstGeom prst="rect">
            <a:avLst/>
          </a:prstGeom>
          <a:solidFill>
            <a:schemeClr val="bg1"/>
          </a:solidFill>
          <a:ln w="31750">
            <a:solidFill>
              <a:srgbClr val="F6903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 algn="ctr">
              <a:spcAft>
                <a:spcPts val="1200"/>
              </a:spcAft>
            </a:pPr>
            <a:r>
              <a:rPr lang="en-GB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Any whole number up to 100</a:t>
            </a:r>
            <a:endParaRPr lang="en-GB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10400" y="3042021"/>
            <a:ext cx="1377950" cy="1437175"/>
          </a:xfrm>
          <a:prstGeom prst="rect">
            <a:avLst/>
          </a:prstGeom>
          <a:solidFill>
            <a:schemeClr val="bg1"/>
          </a:solidFill>
          <a:ln w="31750">
            <a:solidFill>
              <a:srgbClr val="7FC34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 algn="ctr">
              <a:spcAft>
                <a:spcPts val="1200"/>
              </a:spcAft>
            </a:pPr>
            <a:r>
              <a:rPr lang="en-GB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6</a:t>
            </a:r>
          </a:p>
          <a:p>
            <a:pPr algn="ctr">
              <a:spcAft>
                <a:spcPts val="1200"/>
              </a:spcAft>
            </a:pPr>
            <a:r>
              <a:rPr lang="en-GB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18</a:t>
            </a:r>
          </a:p>
          <a:p>
            <a:pPr algn="ctr">
              <a:spcAft>
                <a:spcPts val="1200"/>
              </a:spcAft>
            </a:pPr>
            <a:r>
              <a:rPr lang="en-GB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30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487026" y="3596111"/>
            <a:ext cx="525489" cy="257009"/>
            <a:chOff x="6484910" y="3774447"/>
            <a:chExt cx="565972" cy="257009"/>
          </a:xfrm>
        </p:grpSpPr>
        <p:sp>
          <p:nvSpPr>
            <p:cNvPr id="17" name="Freeform 16"/>
            <p:cNvSpPr/>
            <p:nvPr/>
          </p:nvSpPr>
          <p:spPr>
            <a:xfrm>
              <a:off x="6484910" y="3774447"/>
              <a:ext cx="408809" cy="148115"/>
            </a:xfrm>
            <a:custGeom>
              <a:avLst/>
              <a:gdLst>
                <a:gd name="connsiteX0" fmla="*/ 0 w 495300"/>
                <a:gd name="connsiteY0" fmla="*/ 0 h 144780"/>
                <a:gd name="connsiteX1" fmla="*/ 175260 w 495300"/>
                <a:gd name="connsiteY1" fmla="*/ 114300 h 144780"/>
                <a:gd name="connsiteX2" fmla="*/ 495300 w 495300"/>
                <a:gd name="connsiteY2" fmla="*/ 144780 h 144780"/>
                <a:gd name="connsiteX3" fmla="*/ 495300 w 495300"/>
                <a:gd name="connsiteY3" fmla="*/ 144780 h 144780"/>
                <a:gd name="connsiteX0" fmla="*/ 0 w 868680"/>
                <a:gd name="connsiteY0" fmla="*/ 0 h 147037"/>
                <a:gd name="connsiteX1" fmla="*/ 175260 w 868680"/>
                <a:gd name="connsiteY1" fmla="*/ 114300 h 147037"/>
                <a:gd name="connsiteX2" fmla="*/ 495300 w 868680"/>
                <a:gd name="connsiteY2" fmla="*/ 144780 h 147037"/>
                <a:gd name="connsiteX3" fmla="*/ 868680 w 868680"/>
                <a:gd name="connsiteY3" fmla="*/ 144780 h 147037"/>
                <a:gd name="connsiteX0" fmla="*/ 0 w 868680"/>
                <a:gd name="connsiteY0" fmla="*/ 0 h 147037"/>
                <a:gd name="connsiteX1" fmla="*/ 175260 w 868680"/>
                <a:gd name="connsiteY1" fmla="*/ 114300 h 147037"/>
                <a:gd name="connsiteX2" fmla="*/ 495300 w 868680"/>
                <a:gd name="connsiteY2" fmla="*/ 144780 h 147037"/>
                <a:gd name="connsiteX3" fmla="*/ 868680 w 868680"/>
                <a:gd name="connsiteY3" fmla="*/ 144780 h 147037"/>
                <a:gd name="connsiteX0" fmla="*/ 0 w 868680"/>
                <a:gd name="connsiteY0" fmla="*/ 0 h 205820"/>
                <a:gd name="connsiteX1" fmla="*/ 175260 w 868680"/>
                <a:gd name="connsiteY1" fmla="*/ 114300 h 205820"/>
                <a:gd name="connsiteX2" fmla="*/ 426244 w 868680"/>
                <a:gd name="connsiteY2" fmla="*/ 205542 h 205820"/>
                <a:gd name="connsiteX3" fmla="*/ 868680 w 868680"/>
                <a:gd name="connsiteY3" fmla="*/ 144780 h 205820"/>
                <a:gd name="connsiteX0" fmla="*/ 0 w 868680"/>
                <a:gd name="connsiteY0" fmla="*/ 0 h 144780"/>
                <a:gd name="connsiteX1" fmla="*/ 175260 w 868680"/>
                <a:gd name="connsiteY1" fmla="*/ 114300 h 144780"/>
                <a:gd name="connsiteX2" fmla="*/ 868680 w 868680"/>
                <a:gd name="connsiteY2" fmla="*/ 144780 h 144780"/>
                <a:gd name="connsiteX0" fmla="*/ 0 w 868680"/>
                <a:gd name="connsiteY0" fmla="*/ 0 h 201577"/>
                <a:gd name="connsiteX1" fmla="*/ 234791 w 868680"/>
                <a:gd name="connsiteY1" fmla="*/ 197159 h 201577"/>
                <a:gd name="connsiteX2" fmla="*/ 868680 w 868680"/>
                <a:gd name="connsiteY2" fmla="*/ 144780 h 201577"/>
                <a:gd name="connsiteX0" fmla="*/ 0 w 868680"/>
                <a:gd name="connsiteY0" fmla="*/ 0 h 201577"/>
                <a:gd name="connsiteX1" fmla="*/ 234791 w 868680"/>
                <a:gd name="connsiteY1" fmla="*/ 197159 h 201577"/>
                <a:gd name="connsiteX2" fmla="*/ 868680 w 868680"/>
                <a:gd name="connsiteY2" fmla="*/ 144780 h 201577"/>
                <a:gd name="connsiteX0" fmla="*/ 0 w 625793"/>
                <a:gd name="connsiteY0" fmla="*/ 0 h 233163"/>
                <a:gd name="connsiteX1" fmla="*/ 234791 w 625793"/>
                <a:gd name="connsiteY1" fmla="*/ 197159 h 233163"/>
                <a:gd name="connsiteX2" fmla="*/ 625793 w 625793"/>
                <a:gd name="connsiteY2" fmla="*/ 233163 h 233163"/>
                <a:gd name="connsiteX0" fmla="*/ 0 w 628174"/>
                <a:gd name="connsiteY0" fmla="*/ 0 h 222115"/>
                <a:gd name="connsiteX1" fmla="*/ 234791 w 628174"/>
                <a:gd name="connsiteY1" fmla="*/ 197159 h 222115"/>
                <a:gd name="connsiteX2" fmla="*/ 628174 w 628174"/>
                <a:gd name="connsiteY2" fmla="*/ 222115 h 222115"/>
                <a:gd name="connsiteX0" fmla="*/ 0 w 628174"/>
                <a:gd name="connsiteY0" fmla="*/ 0 h 223634"/>
                <a:gd name="connsiteX1" fmla="*/ 234791 w 628174"/>
                <a:gd name="connsiteY1" fmla="*/ 197159 h 223634"/>
                <a:gd name="connsiteX2" fmla="*/ 628174 w 628174"/>
                <a:gd name="connsiteY2" fmla="*/ 222115 h 223634"/>
                <a:gd name="connsiteX0" fmla="*/ 0 w 628174"/>
                <a:gd name="connsiteY0" fmla="*/ 0 h 223635"/>
                <a:gd name="connsiteX1" fmla="*/ 234791 w 628174"/>
                <a:gd name="connsiteY1" fmla="*/ 197159 h 223635"/>
                <a:gd name="connsiteX2" fmla="*/ 628174 w 628174"/>
                <a:gd name="connsiteY2" fmla="*/ 222115 h 223635"/>
                <a:gd name="connsiteX0" fmla="*/ 0 w 628174"/>
                <a:gd name="connsiteY0" fmla="*/ 0 h 223635"/>
                <a:gd name="connsiteX1" fmla="*/ 234791 w 628174"/>
                <a:gd name="connsiteY1" fmla="*/ 197159 h 223635"/>
                <a:gd name="connsiteX2" fmla="*/ 628174 w 628174"/>
                <a:gd name="connsiteY2" fmla="*/ 222115 h 223635"/>
                <a:gd name="connsiteX0" fmla="*/ 0 w 644843"/>
                <a:gd name="connsiteY0" fmla="*/ 0 h 177924"/>
                <a:gd name="connsiteX1" fmla="*/ 251460 w 644843"/>
                <a:gd name="connsiteY1" fmla="*/ 152968 h 177924"/>
                <a:gd name="connsiteX2" fmla="*/ 644843 w 644843"/>
                <a:gd name="connsiteY2" fmla="*/ 177924 h 177924"/>
                <a:gd name="connsiteX0" fmla="*/ 0 w 644843"/>
                <a:gd name="connsiteY0" fmla="*/ 0 h 177924"/>
                <a:gd name="connsiteX1" fmla="*/ 251460 w 644843"/>
                <a:gd name="connsiteY1" fmla="*/ 152968 h 177924"/>
                <a:gd name="connsiteX2" fmla="*/ 644843 w 644843"/>
                <a:gd name="connsiteY2" fmla="*/ 177924 h 177924"/>
                <a:gd name="connsiteX0" fmla="*/ 0 w 501968"/>
                <a:gd name="connsiteY0" fmla="*/ 0 h 171660"/>
                <a:gd name="connsiteX1" fmla="*/ 251460 w 501968"/>
                <a:gd name="connsiteY1" fmla="*/ 152968 h 171660"/>
                <a:gd name="connsiteX2" fmla="*/ 501968 w 501968"/>
                <a:gd name="connsiteY2" fmla="*/ 169638 h 171660"/>
                <a:gd name="connsiteX0" fmla="*/ 0 w 501968"/>
                <a:gd name="connsiteY0" fmla="*/ 0 h 169638"/>
                <a:gd name="connsiteX1" fmla="*/ 194310 w 501968"/>
                <a:gd name="connsiteY1" fmla="*/ 141920 h 169638"/>
                <a:gd name="connsiteX2" fmla="*/ 501968 w 501968"/>
                <a:gd name="connsiteY2" fmla="*/ 169638 h 169638"/>
                <a:gd name="connsiteX0" fmla="*/ 0 w 501968"/>
                <a:gd name="connsiteY0" fmla="*/ 0 h 170586"/>
                <a:gd name="connsiteX1" fmla="*/ 222885 w 501968"/>
                <a:gd name="connsiteY1" fmla="*/ 150207 h 170586"/>
                <a:gd name="connsiteX2" fmla="*/ 501968 w 501968"/>
                <a:gd name="connsiteY2" fmla="*/ 169638 h 170586"/>
                <a:gd name="connsiteX0" fmla="*/ 0 w 501968"/>
                <a:gd name="connsiteY0" fmla="*/ 0 h 170586"/>
                <a:gd name="connsiteX1" fmla="*/ 222885 w 501968"/>
                <a:gd name="connsiteY1" fmla="*/ 150207 h 170586"/>
                <a:gd name="connsiteX2" fmla="*/ 501968 w 501968"/>
                <a:gd name="connsiteY2" fmla="*/ 169638 h 170586"/>
                <a:gd name="connsiteX0" fmla="*/ 0 w 501968"/>
                <a:gd name="connsiteY0" fmla="*/ 0 h 170586"/>
                <a:gd name="connsiteX1" fmla="*/ 222885 w 501968"/>
                <a:gd name="connsiteY1" fmla="*/ 150207 h 170586"/>
                <a:gd name="connsiteX2" fmla="*/ 501968 w 501968"/>
                <a:gd name="connsiteY2" fmla="*/ 169638 h 170586"/>
                <a:gd name="connsiteX0" fmla="*/ 0 w 501968"/>
                <a:gd name="connsiteY0" fmla="*/ 0 h 171795"/>
                <a:gd name="connsiteX1" fmla="*/ 222885 w 501968"/>
                <a:gd name="connsiteY1" fmla="*/ 150207 h 171795"/>
                <a:gd name="connsiteX2" fmla="*/ 501968 w 501968"/>
                <a:gd name="connsiteY2" fmla="*/ 169638 h 171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1968" h="171795">
                  <a:moveTo>
                    <a:pt x="0" y="0"/>
                  </a:moveTo>
                  <a:cubicBezTo>
                    <a:pt x="51118" y="47847"/>
                    <a:pt x="139224" y="121934"/>
                    <a:pt x="222885" y="150207"/>
                  </a:cubicBezTo>
                  <a:cubicBezTo>
                    <a:pt x="306546" y="178480"/>
                    <a:pt x="400369" y="171575"/>
                    <a:pt x="501968" y="169638"/>
                  </a:cubicBezTo>
                </a:path>
              </a:pathLst>
            </a:custGeom>
            <a:noFill/>
            <a:ln w="95250">
              <a:solidFill>
                <a:srgbClr val="7FC3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Isosceles Triangle 17"/>
            <p:cNvSpPr/>
            <p:nvPr/>
          </p:nvSpPr>
          <p:spPr>
            <a:xfrm rot="5230970">
              <a:off x="6848475" y="3829050"/>
              <a:ext cx="219075" cy="185738"/>
            </a:xfrm>
            <a:prstGeom prst="triangle">
              <a:avLst/>
            </a:prstGeom>
            <a:solidFill>
              <a:srgbClr val="7FC3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" name="Group 18"/>
          <p:cNvGrpSpPr/>
          <p:nvPr/>
        </p:nvGrpSpPr>
        <p:grpSpPr>
          <a:xfrm rot="13255447" flipH="1">
            <a:off x="2141200" y="2443508"/>
            <a:ext cx="565972" cy="257009"/>
            <a:chOff x="6484910" y="3774447"/>
            <a:chExt cx="565972" cy="257009"/>
          </a:xfrm>
        </p:grpSpPr>
        <p:sp>
          <p:nvSpPr>
            <p:cNvPr id="20" name="Freeform 19"/>
            <p:cNvSpPr/>
            <p:nvPr/>
          </p:nvSpPr>
          <p:spPr>
            <a:xfrm>
              <a:off x="6484910" y="3774447"/>
              <a:ext cx="408809" cy="148115"/>
            </a:xfrm>
            <a:custGeom>
              <a:avLst/>
              <a:gdLst>
                <a:gd name="connsiteX0" fmla="*/ 0 w 495300"/>
                <a:gd name="connsiteY0" fmla="*/ 0 h 144780"/>
                <a:gd name="connsiteX1" fmla="*/ 175260 w 495300"/>
                <a:gd name="connsiteY1" fmla="*/ 114300 h 144780"/>
                <a:gd name="connsiteX2" fmla="*/ 495300 w 495300"/>
                <a:gd name="connsiteY2" fmla="*/ 144780 h 144780"/>
                <a:gd name="connsiteX3" fmla="*/ 495300 w 495300"/>
                <a:gd name="connsiteY3" fmla="*/ 144780 h 144780"/>
                <a:gd name="connsiteX0" fmla="*/ 0 w 868680"/>
                <a:gd name="connsiteY0" fmla="*/ 0 h 147037"/>
                <a:gd name="connsiteX1" fmla="*/ 175260 w 868680"/>
                <a:gd name="connsiteY1" fmla="*/ 114300 h 147037"/>
                <a:gd name="connsiteX2" fmla="*/ 495300 w 868680"/>
                <a:gd name="connsiteY2" fmla="*/ 144780 h 147037"/>
                <a:gd name="connsiteX3" fmla="*/ 868680 w 868680"/>
                <a:gd name="connsiteY3" fmla="*/ 144780 h 147037"/>
                <a:gd name="connsiteX0" fmla="*/ 0 w 868680"/>
                <a:gd name="connsiteY0" fmla="*/ 0 h 147037"/>
                <a:gd name="connsiteX1" fmla="*/ 175260 w 868680"/>
                <a:gd name="connsiteY1" fmla="*/ 114300 h 147037"/>
                <a:gd name="connsiteX2" fmla="*/ 495300 w 868680"/>
                <a:gd name="connsiteY2" fmla="*/ 144780 h 147037"/>
                <a:gd name="connsiteX3" fmla="*/ 868680 w 868680"/>
                <a:gd name="connsiteY3" fmla="*/ 144780 h 147037"/>
                <a:gd name="connsiteX0" fmla="*/ 0 w 868680"/>
                <a:gd name="connsiteY0" fmla="*/ 0 h 205820"/>
                <a:gd name="connsiteX1" fmla="*/ 175260 w 868680"/>
                <a:gd name="connsiteY1" fmla="*/ 114300 h 205820"/>
                <a:gd name="connsiteX2" fmla="*/ 426244 w 868680"/>
                <a:gd name="connsiteY2" fmla="*/ 205542 h 205820"/>
                <a:gd name="connsiteX3" fmla="*/ 868680 w 868680"/>
                <a:gd name="connsiteY3" fmla="*/ 144780 h 205820"/>
                <a:gd name="connsiteX0" fmla="*/ 0 w 868680"/>
                <a:gd name="connsiteY0" fmla="*/ 0 h 144780"/>
                <a:gd name="connsiteX1" fmla="*/ 175260 w 868680"/>
                <a:gd name="connsiteY1" fmla="*/ 114300 h 144780"/>
                <a:gd name="connsiteX2" fmla="*/ 868680 w 868680"/>
                <a:gd name="connsiteY2" fmla="*/ 144780 h 144780"/>
                <a:gd name="connsiteX0" fmla="*/ 0 w 868680"/>
                <a:gd name="connsiteY0" fmla="*/ 0 h 201577"/>
                <a:gd name="connsiteX1" fmla="*/ 234791 w 868680"/>
                <a:gd name="connsiteY1" fmla="*/ 197159 h 201577"/>
                <a:gd name="connsiteX2" fmla="*/ 868680 w 868680"/>
                <a:gd name="connsiteY2" fmla="*/ 144780 h 201577"/>
                <a:gd name="connsiteX0" fmla="*/ 0 w 868680"/>
                <a:gd name="connsiteY0" fmla="*/ 0 h 201577"/>
                <a:gd name="connsiteX1" fmla="*/ 234791 w 868680"/>
                <a:gd name="connsiteY1" fmla="*/ 197159 h 201577"/>
                <a:gd name="connsiteX2" fmla="*/ 868680 w 868680"/>
                <a:gd name="connsiteY2" fmla="*/ 144780 h 201577"/>
                <a:gd name="connsiteX0" fmla="*/ 0 w 625793"/>
                <a:gd name="connsiteY0" fmla="*/ 0 h 233163"/>
                <a:gd name="connsiteX1" fmla="*/ 234791 w 625793"/>
                <a:gd name="connsiteY1" fmla="*/ 197159 h 233163"/>
                <a:gd name="connsiteX2" fmla="*/ 625793 w 625793"/>
                <a:gd name="connsiteY2" fmla="*/ 233163 h 233163"/>
                <a:gd name="connsiteX0" fmla="*/ 0 w 628174"/>
                <a:gd name="connsiteY0" fmla="*/ 0 h 222115"/>
                <a:gd name="connsiteX1" fmla="*/ 234791 w 628174"/>
                <a:gd name="connsiteY1" fmla="*/ 197159 h 222115"/>
                <a:gd name="connsiteX2" fmla="*/ 628174 w 628174"/>
                <a:gd name="connsiteY2" fmla="*/ 222115 h 222115"/>
                <a:gd name="connsiteX0" fmla="*/ 0 w 628174"/>
                <a:gd name="connsiteY0" fmla="*/ 0 h 223634"/>
                <a:gd name="connsiteX1" fmla="*/ 234791 w 628174"/>
                <a:gd name="connsiteY1" fmla="*/ 197159 h 223634"/>
                <a:gd name="connsiteX2" fmla="*/ 628174 w 628174"/>
                <a:gd name="connsiteY2" fmla="*/ 222115 h 223634"/>
                <a:gd name="connsiteX0" fmla="*/ 0 w 628174"/>
                <a:gd name="connsiteY0" fmla="*/ 0 h 223635"/>
                <a:gd name="connsiteX1" fmla="*/ 234791 w 628174"/>
                <a:gd name="connsiteY1" fmla="*/ 197159 h 223635"/>
                <a:gd name="connsiteX2" fmla="*/ 628174 w 628174"/>
                <a:gd name="connsiteY2" fmla="*/ 222115 h 223635"/>
                <a:gd name="connsiteX0" fmla="*/ 0 w 628174"/>
                <a:gd name="connsiteY0" fmla="*/ 0 h 223635"/>
                <a:gd name="connsiteX1" fmla="*/ 234791 w 628174"/>
                <a:gd name="connsiteY1" fmla="*/ 197159 h 223635"/>
                <a:gd name="connsiteX2" fmla="*/ 628174 w 628174"/>
                <a:gd name="connsiteY2" fmla="*/ 222115 h 223635"/>
                <a:gd name="connsiteX0" fmla="*/ 0 w 644843"/>
                <a:gd name="connsiteY0" fmla="*/ 0 h 177924"/>
                <a:gd name="connsiteX1" fmla="*/ 251460 w 644843"/>
                <a:gd name="connsiteY1" fmla="*/ 152968 h 177924"/>
                <a:gd name="connsiteX2" fmla="*/ 644843 w 644843"/>
                <a:gd name="connsiteY2" fmla="*/ 177924 h 177924"/>
                <a:gd name="connsiteX0" fmla="*/ 0 w 644843"/>
                <a:gd name="connsiteY0" fmla="*/ 0 h 177924"/>
                <a:gd name="connsiteX1" fmla="*/ 251460 w 644843"/>
                <a:gd name="connsiteY1" fmla="*/ 152968 h 177924"/>
                <a:gd name="connsiteX2" fmla="*/ 644843 w 644843"/>
                <a:gd name="connsiteY2" fmla="*/ 177924 h 177924"/>
                <a:gd name="connsiteX0" fmla="*/ 0 w 501968"/>
                <a:gd name="connsiteY0" fmla="*/ 0 h 171660"/>
                <a:gd name="connsiteX1" fmla="*/ 251460 w 501968"/>
                <a:gd name="connsiteY1" fmla="*/ 152968 h 171660"/>
                <a:gd name="connsiteX2" fmla="*/ 501968 w 501968"/>
                <a:gd name="connsiteY2" fmla="*/ 169638 h 171660"/>
                <a:gd name="connsiteX0" fmla="*/ 0 w 501968"/>
                <a:gd name="connsiteY0" fmla="*/ 0 h 169638"/>
                <a:gd name="connsiteX1" fmla="*/ 194310 w 501968"/>
                <a:gd name="connsiteY1" fmla="*/ 141920 h 169638"/>
                <a:gd name="connsiteX2" fmla="*/ 501968 w 501968"/>
                <a:gd name="connsiteY2" fmla="*/ 169638 h 169638"/>
                <a:gd name="connsiteX0" fmla="*/ 0 w 501968"/>
                <a:gd name="connsiteY0" fmla="*/ 0 h 170586"/>
                <a:gd name="connsiteX1" fmla="*/ 222885 w 501968"/>
                <a:gd name="connsiteY1" fmla="*/ 150207 h 170586"/>
                <a:gd name="connsiteX2" fmla="*/ 501968 w 501968"/>
                <a:gd name="connsiteY2" fmla="*/ 169638 h 170586"/>
                <a:gd name="connsiteX0" fmla="*/ 0 w 501968"/>
                <a:gd name="connsiteY0" fmla="*/ 0 h 170586"/>
                <a:gd name="connsiteX1" fmla="*/ 222885 w 501968"/>
                <a:gd name="connsiteY1" fmla="*/ 150207 h 170586"/>
                <a:gd name="connsiteX2" fmla="*/ 501968 w 501968"/>
                <a:gd name="connsiteY2" fmla="*/ 169638 h 170586"/>
                <a:gd name="connsiteX0" fmla="*/ 0 w 501968"/>
                <a:gd name="connsiteY0" fmla="*/ 0 h 170586"/>
                <a:gd name="connsiteX1" fmla="*/ 222885 w 501968"/>
                <a:gd name="connsiteY1" fmla="*/ 150207 h 170586"/>
                <a:gd name="connsiteX2" fmla="*/ 501968 w 501968"/>
                <a:gd name="connsiteY2" fmla="*/ 169638 h 170586"/>
                <a:gd name="connsiteX0" fmla="*/ 0 w 501968"/>
                <a:gd name="connsiteY0" fmla="*/ 0 h 171795"/>
                <a:gd name="connsiteX1" fmla="*/ 222885 w 501968"/>
                <a:gd name="connsiteY1" fmla="*/ 150207 h 171795"/>
                <a:gd name="connsiteX2" fmla="*/ 501968 w 501968"/>
                <a:gd name="connsiteY2" fmla="*/ 169638 h 171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1968" h="171795">
                  <a:moveTo>
                    <a:pt x="0" y="0"/>
                  </a:moveTo>
                  <a:cubicBezTo>
                    <a:pt x="51118" y="47847"/>
                    <a:pt x="139224" y="121934"/>
                    <a:pt x="222885" y="150207"/>
                  </a:cubicBezTo>
                  <a:cubicBezTo>
                    <a:pt x="306546" y="178480"/>
                    <a:pt x="400369" y="171575"/>
                    <a:pt x="501968" y="169638"/>
                  </a:cubicBezTo>
                </a:path>
              </a:pathLst>
            </a:custGeom>
            <a:noFill/>
            <a:ln w="95250">
              <a:solidFill>
                <a:srgbClr val="F690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Isosceles Triangle 20"/>
            <p:cNvSpPr/>
            <p:nvPr/>
          </p:nvSpPr>
          <p:spPr>
            <a:xfrm rot="5230970">
              <a:off x="6848475" y="3829050"/>
              <a:ext cx="219075" cy="185738"/>
            </a:xfrm>
            <a:prstGeom prst="triangle">
              <a:avLst/>
            </a:prstGeom>
            <a:solidFill>
              <a:srgbClr val="F690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Rectangle 1"/>
          <p:cNvSpPr/>
          <p:nvPr/>
        </p:nvSpPr>
        <p:spPr>
          <a:xfrm>
            <a:off x="6124505" y="2320953"/>
            <a:ext cx="24033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>
                    <a:lumMod val="90000"/>
                    <a:lumOff val="10000"/>
                  </a:schemeClr>
                </a:solidFill>
              </a:rPr>
              <a:t>Make each number in three different </a:t>
            </a:r>
            <a:r>
              <a:rPr lang="en-GB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ways.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671659" y="4504264"/>
            <a:ext cx="188954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dirty="0"/>
              <a:t>For </a:t>
            </a:r>
            <a:r>
              <a:rPr lang="en-GB" dirty="0" smtClean="0"/>
              <a:t>example:</a:t>
            </a:r>
            <a:endParaRPr lang="en-GB" dirty="0"/>
          </a:p>
          <a:p>
            <a:pPr>
              <a:spcAft>
                <a:spcPts val="1200"/>
              </a:spcAft>
            </a:pPr>
            <a:r>
              <a:rPr lang="en-GB" dirty="0"/>
              <a:t>3 × 4 – 6 = </a:t>
            </a:r>
            <a:r>
              <a:rPr lang="en-GB" dirty="0" smtClean="0"/>
              <a:t>6</a:t>
            </a:r>
          </a:p>
          <a:p>
            <a:pPr>
              <a:spcAft>
                <a:spcPts val="1200"/>
              </a:spcAft>
            </a:pPr>
            <a:r>
              <a:rPr lang="en-GB" dirty="0">
                <a:solidFill>
                  <a:srgbClr val="00B050"/>
                </a:solidFill>
              </a:rPr>
              <a:t>3 × 12 – 30 = 6</a:t>
            </a:r>
          </a:p>
          <a:p>
            <a:pPr>
              <a:spcAft>
                <a:spcPts val="1200"/>
              </a:spcAft>
            </a:pPr>
            <a:r>
              <a:rPr lang="en-GB" dirty="0" smtClean="0">
                <a:solidFill>
                  <a:srgbClr val="00B050"/>
                </a:solidFill>
              </a:rPr>
              <a:t>3 × 18 – 48 = 6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90277" y="4935151"/>
            <a:ext cx="197195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dirty="0">
                <a:solidFill>
                  <a:srgbClr val="00B050"/>
                </a:solidFill>
              </a:rPr>
              <a:t>3 × 12 – 18 = 18</a:t>
            </a:r>
          </a:p>
          <a:p>
            <a:pPr>
              <a:spcAft>
                <a:spcPts val="1200"/>
              </a:spcAft>
            </a:pPr>
            <a:r>
              <a:rPr lang="en-GB" dirty="0">
                <a:solidFill>
                  <a:srgbClr val="00B050"/>
                </a:solidFill>
              </a:rPr>
              <a:t>18 × 4 – 54 = 18</a:t>
            </a:r>
          </a:p>
          <a:p>
            <a:pPr>
              <a:spcAft>
                <a:spcPts val="1200"/>
              </a:spcAft>
            </a:pPr>
            <a:r>
              <a:rPr lang="en-GB" dirty="0">
                <a:solidFill>
                  <a:srgbClr val="00B050"/>
                </a:solidFill>
              </a:rPr>
              <a:t>6 × 12 – 54 = 18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610347" y="4935151"/>
            <a:ext cx="203977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dirty="0">
                <a:solidFill>
                  <a:srgbClr val="00B050"/>
                </a:solidFill>
              </a:rPr>
              <a:t>9 × 4 – 6 = 30</a:t>
            </a:r>
          </a:p>
          <a:p>
            <a:pPr>
              <a:spcAft>
                <a:spcPts val="1200"/>
              </a:spcAft>
            </a:pPr>
            <a:r>
              <a:rPr lang="en-GB" dirty="0">
                <a:solidFill>
                  <a:srgbClr val="00B050"/>
                </a:solidFill>
              </a:rPr>
              <a:t>18 × 4 – 42 = 30</a:t>
            </a:r>
          </a:p>
          <a:p>
            <a:pPr>
              <a:spcAft>
                <a:spcPts val="1200"/>
              </a:spcAft>
            </a:pPr>
            <a:r>
              <a:rPr lang="en-GB" dirty="0">
                <a:solidFill>
                  <a:srgbClr val="00B050"/>
                </a:solidFill>
              </a:rPr>
              <a:t>6 × 12 – 42 = </a:t>
            </a:r>
            <a:r>
              <a:rPr lang="en-GB" dirty="0" smtClean="0">
                <a:solidFill>
                  <a:srgbClr val="00B050"/>
                </a:solidFill>
              </a:rPr>
              <a:t>30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3140" y="1167864"/>
            <a:ext cx="7735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Give an input number, two functions and an output that follow the rules set by the function machine.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010399" y="1877126"/>
            <a:ext cx="1377950" cy="369332"/>
          </a:xfrm>
          <a:prstGeom prst="rect">
            <a:avLst/>
          </a:prstGeom>
          <a:solidFill>
            <a:srgbClr val="7FC348"/>
          </a:solidFill>
          <a:ln w="31750">
            <a:solidFill>
              <a:srgbClr val="7FC348"/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Output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5650" y="1877126"/>
            <a:ext cx="1377950" cy="369332"/>
          </a:xfrm>
          <a:prstGeom prst="rect">
            <a:avLst/>
          </a:prstGeom>
          <a:solidFill>
            <a:srgbClr val="F69035"/>
          </a:solidFill>
          <a:ln w="31750">
            <a:solidFill>
              <a:srgbClr val="F69035"/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Input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088209" y="1877126"/>
            <a:ext cx="1377950" cy="369332"/>
          </a:xfrm>
          <a:prstGeom prst="rect">
            <a:avLst/>
          </a:prstGeom>
          <a:solidFill>
            <a:srgbClr val="2AB99F"/>
          </a:solidFill>
          <a:ln w="31750">
            <a:solidFill>
              <a:srgbClr val="2AB99F"/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Function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694774" y="1877126"/>
            <a:ext cx="1377950" cy="369332"/>
          </a:xfrm>
          <a:prstGeom prst="rect">
            <a:avLst/>
          </a:prstGeom>
          <a:solidFill>
            <a:srgbClr val="3FB1E5"/>
          </a:solidFill>
          <a:ln w="31750">
            <a:solidFill>
              <a:srgbClr val="3FB1E5"/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Function</a:t>
            </a:r>
          </a:p>
        </p:txBody>
      </p:sp>
    </p:spTree>
    <p:extLst>
      <p:ext uri="{BB962C8B-B14F-4D97-AF65-F5344CB8AC3E}">
        <p14:creationId xmlns:p14="http://schemas.microsoft.com/office/powerpoint/2010/main" val="419513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427BB997-074F-4A73-BCC3-A160949C16AA}" vid="{3779DEE8-1EA6-4D01-BADE-96D173D04F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Mastery PowerPoint Template</Template>
  <TotalTime>213</TotalTime>
  <Words>395</Words>
  <Application>Microsoft Office PowerPoint</Application>
  <PresentationFormat>On-screen Show (4:3)</PresentationFormat>
  <Paragraphs>62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Open Sans</vt:lpstr>
      <vt:lpstr>Twinkl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Jacqui Ford</dc:creator>
  <cp:lastModifiedBy>Gemma Kinsella</cp:lastModifiedBy>
  <cp:revision>19</cp:revision>
  <dcterms:created xsi:type="dcterms:W3CDTF">2020-01-02T10:07:28Z</dcterms:created>
  <dcterms:modified xsi:type="dcterms:W3CDTF">2020-06-25T10:45:18Z</dcterms:modified>
</cp:coreProperties>
</file>